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x="6858000" cy="9144000"/>
  <p:embeddedFontLst>
    <p:embeddedFont>
      <p:font typeface="Corbel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9" roundtripDataSignature="AMtx7mhrLXA2jm6uxRbyPB1FO6S5LDzJp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orbel-regular.fntdata"/><Relationship Id="rId14" Type="http://schemas.openxmlformats.org/officeDocument/2006/relationships/slide" Target="slides/slide9.xml"/><Relationship Id="rId17" Type="http://schemas.openxmlformats.org/officeDocument/2006/relationships/font" Target="fonts/Corbel-italic.fntdata"/><Relationship Id="rId16" Type="http://schemas.openxmlformats.org/officeDocument/2006/relationships/font" Target="fonts/Corbel-bold.fntdata"/><Relationship Id="rId5" Type="http://schemas.openxmlformats.org/officeDocument/2006/relationships/notesMaster" Target="notesMasters/notesMaster1.xml"/><Relationship Id="rId19" Type="http://customschemas.google.com/relationships/presentationmetadata" Target="metadata"/><Relationship Id="rId6" Type="http://schemas.openxmlformats.org/officeDocument/2006/relationships/slide" Target="slides/slide1.xml"/><Relationship Id="rId18" Type="http://schemas.openxmlformats.org/officeDocument/2006/relationships/font" Target="fonts/Corbel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nl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5" name="Google Shape;6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" name="Google Shape;7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8" name="Google Shape;7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3" name="Google Shape;103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0" name="Google Shape;110;p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8" name="Google Shape;118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6" name="Google Shape;126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3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5" name="Google Shape;15;p13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6" name="Google Shape;16;p1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2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22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51" name="Google Shape;51;p22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2" name="Google Shape;52;p22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3" name="Google Shape;53;p2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3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6" name="Google Shape;56;p2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4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9" name="Google Shape;59;p24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2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406400" lvl="1" marL="914400" marR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81000" lvl="2" marL="1371600" marR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55600" lvl="3" marL="1828800" marR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55600" lvl="4" marL="2286000" marR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55600" lvl="5" marL="27432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55600" lvl="6" marL="32004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55600" lvl="7" marL="36576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355600" lvl="8" marL="4114800" marR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9" name="Google Shape;19;p14"/>
          <p:cNvSpPr txBox="1"/>
          <p:nvPr>
            <p:ph idx="12" type="sldNum"/>
          </p:nvPr>
        </p:nvSpPr>
        <p:spPr>
          <a:xfrm>
            <a:off x="8472458" y="6217623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orbel"/>
              <a:buNone/>
              <a:defRPr b="0" i="0" sz="1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orbel"/>
              <a:buNone/>
              <a:defRPr b="0" i="0" sz="1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orbel"/>
              <a:buNone/>
              <a:defRPr b="0" i="0" sz="1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orbel"/>
              <a:buNone/>
              <a:defRPr b="0" i="0" sz="1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orbel"/>
              <a:buNone/>
              <a:defRPr b="0" i="0" sz="1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orbel"/>
              <a:buNone/>
              <a:defRPr b="0" i="0" sz="1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orbel"/>
              <a:buNone/>
              <a:defRPr b="0" i="0" sz="1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orbel"/>
              <a:buNone/>
              <a:defRPr b="0" i="0" sz="1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orbel"/>
              <a:buNone/>
              <a:defRPr b="0" i="0" sz="1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5"/>
          <p:cNvSpPr txBox="1"/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orbel"/>
              <a:buNone/>
              <a:defRPr b="0" i="0" sz="5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22" name="Google Shape;22;p15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431800" lvl="0" marL="457200" marR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406400" lvl="1" marL="914400" marR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81000" lvl="2" marL="1371600" marR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55600" lvl="3" marL="1828800" marR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55600" lvl="4" marL="2286000" marR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55600" lvl="5" marL="27432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55600" lvl="6" marL="32004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55600" lvl="7" marL="36576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355600" lvl="8" marL="4114800" marR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23" name="Google Shape;23;p15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24" name="Google Shape;24;p15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25" name="Google Shape;25;p15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6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8" name="Google Shape;28;p1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7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1" name="Google Shape;31;p17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2" name="Google Shape;32;p1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8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5" name="Google Shape;35;p18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18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7" name="Google Shape;37;p1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9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1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0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3" name="Google Shape;43;p20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4" name="Google Shape;44;p2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1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7" name="Google Shape;47;p2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2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6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hyperlink" Target="mailto:sahajayogacourse@gmail.com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"/>
          <p:cNvSpPr txBox="1"/>
          <p:nvPr>
            <p:ph type="ctrTitle"/>
          </p:nvPr>
        </p:nvSpPr>
        <p:spPr>
          <a:xfrm>
            <a:off x="838750" y="3200941"/>
            <a:ext cx="7772400" cy="120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Avenir"/>
              <a:buNone/>
            </a:pPr>
            <a:r>
              <a:rPr b="0" i="0" lang="nl" sz="5400" u="none" cap="none" strike="noStrike">
                <a:solidFill>
                  <a:srgbClr val="980000"/>
                </a:solidFill>
                <a:latin typeface="Avenir"/>
                <a:ea typeface="Avenir"/>
                <a:cs typeface="Avenir"/>
                <a:sym typeface="Avenir"/>
              </a:rPr>
              <a:t>Welcome</a:t>
            </a:r>
            <a:endParaRPr>
              <a:solidFill>
                <a:srgbClr val="980000"/>
              </a:solidFill>
            </a:endParaRPr>
          </a:p>
        </p:txBody>
      </p:sp>
      <p:pic>
        <p:nvPicPr>
          <p:cNvPr descr="unnamed.png" id="68" name="Google Shape;6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71600" y="1222015"/>
            <a:ext cx="6706702" cy="1319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"/>
          <p:cNvSpPr txBox="1"/>
          <p:nvPr>
            <p:ph type="ctrTitle"/>
          </p:nvPr>
        </p:nvSpPr>
        <p:spPr>
          <a:xfrm>
            <a:off x="-1057500" y="3360075"/>
            <a:ext cx="8118600" cy="2030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Avenir"/>
              <a:buNone/>
            </a:pPr>
            <a:r>
              <a:rPr b="0" i="0" lang="nl" sz="5400" u="none" cap="none" strike="noStrike">
                <a:solidFill>
                  <a:srgbClr val="980000"/>
                </a:solidFill>
                <a:latin typeface="Avenir"/>
                <a:ea typeface="Avenir"/>
                <a:cs typeface="Avenir"/>
                <a:sym typeface="Avenir"/>
              </a:rPr>
              <a:t>Week 1:</a:t>
            </a:r>
            <a:endParaRPr b="0" i="0" sz="5400" u="none" cap="none" strike="noStrike">
              <a:solidFill>
                <a:srgbClr val="98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Avenir"/>
              <a:buNone/>
            </a:pPr>
            <a:r>
              <a:rPr b="0" i="0" lang="nl" sz="5400" u="none" cap="none" strike="noStrike">
                <a:solidFill>
                  <a:srgbClr val="980000"/>
                </a:solidFill>
                <a:latin typeface="Avenir"/>
                <a:ea typeface="Avenir"/>
                <a:cs typeface="Avenir"/>
                <a:sym typeface="Avenir"/>
              </a:rPr>
              <a:t> Introduction </a:t>
            </a:r>
            <a:endParaRPr b="0" i="0" sz="5400" u="none" cap="none" strike="noStrike">
              <a:solidFill>
                <a:srgbClr val="98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descr="unnamed.png" id="74" name="Google Shape;74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71600" y="1204815"/>
            <a:ext cx="6706701" cy="1319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2"/>
          <p:cNvPicPr preferRelativeResize="0"/>
          <p:nvPr/>
        </p:nvPicPr>
        <p:blipFill rotWithShape="1">
          <a:blip r:embed="rId4">
            <a:alphaModFix/>
          </a:blip>
          <a:srcRect b="1319" l="57098" r="5776" t="8922"/>
          <a:stretch/>
        </p:blipFill>
        <p:spPr>
          <a:xfrm>
            <a:off x="5749475" y="3739150"/>
            <a:ext cx="3394524" cy="3118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"/>
          <p:cNvSpPr txBox="1"/>
          <p:nvPr>
            <p:ph idx="1" type="body"/>
          </p:nvPr>
        </p:nvSpPr>
        <p:spPr>
          <a:xfrm>
            <a:off x="262125" y="1106013"/>
            <a:ext cx="7738500" cy="79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662D"/>
              </a:buClr>
              <a:buSzPts val="1800"/>
              <a:buFont typeface="Arial"/>
              <a:buNone/>
            </a:pPr>
            <a:r>
              <a:rPr b="0" i="0" lang="nl" sz="4000" u="none" cap="none" strike="noStrike">
                <a:solidFill>
                  <a:srgbClr val="D9662D"/>
                </a:solidFill>
                <a:latin typeface="Avenir"/>
                <a:ea typeface="Avenir"/>
                <a:cs typeface="Avenir"/>
                <a:sym typeface="Avenir"/>
              </a:rPr>
              <a:t>Overview of tonight:</a:t>
            </a:r>
            <a:endParaRPr b="0" i="0" sz="4000" u="none" cap="none" strike="noStrike">
              <a:solidFill>
                <a:srgbClr val="D9662D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81" name="Google Shape;81;p3"/>
          <p:cNvSpPr txBox="1"/>
          <p:nvPr/>
        </p:nvSpPr>
        <p:spPr>
          <a:xfrm>
            <a:off x="392774" y="2270408"/>
            <a:ext cx="7477200" cy="458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2400"/>
              <a:buFont typeface="Noto Sans Symbols"/>
              <a:buChar char="➢"/>
            </a:pPr>
            <a:r>
              <a:rPr b="0" i="0" lang="nl" sz="3200" u="none" cap="none" strike="noStrike">
                <a:solidFill>
                  <a:srgbClr val="980000"/>
                </a:solidFill>
                <a:latin typeface="Avenir"/>
                <a:ea typeface="Avenir"/>
                <a:cs typeface="Avenir"/>
                <a:sym typeface="Avenir"/>
              </a:rPr>
              <a:t>Introduction </a:t>
            </a:r>
            <a:endParaRPr b="0" i="0" sz="3200" u="none" cap="none" strike="noStrike">
              <a:solidFill>
                <a:srgbClr val="98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2400"/>
              <a:buFont typeface="Noto Sans Symbols"/>
              <a:buChar char="➢"/>
            </a:pPr>
            <a:r>
              <a:rPr b="0" i="0" lang="nl" sz="3200" u="none" cap="none" strike="noStrike">
                <a:solidFill>
                  <a:srgbClr val="980000"/>
                </a:solidFill>
                <a:latin typeface="Avenir"/>
                <a:ea typeface="Avenir"/>
                <a:cs typeface="Avenir"/>
                <a:sym typeface="Avenir"/>
              </a:rPr>
              <a:t>What is Sahaja Yoga?</a:t>
            </a:r>
            <a:endParaRPr b="0" i="0" sz="3200" u="none" cap="none" strike="noStrike">
              <a:solidFill>
                <a:srgbClr val="98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2400"/>
              <a:buFont typeface="Noto Sans Symbols"/>
              <a:buChar char="➢"/>
            </a:pPr>
            <a:r>
              <a:rPr b="0" i="0" lang="nl" sz="3200" u="none" cap="none" strike="noStrike">
                <a:solidFill>
                  <a:srgbClr val="980000"/>
                </a:solidFill>
                <a:latin typeface="Avenir"/>
                <a:ea typeface="Avenir"/>
                <a:cs typeface="Avenir"/>
                <a:sym typeface="Avenir"/>
              </a:rPr>
              <a:t>Self Realisation </a:t>
            </a:r>
            <a:endParaRPr b="0" i="0" sz="3200" u="none" cap="none" strike="noStrike">
              <a:solidFill>
                <a:srgbClr val="98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2400"/>
              <a:buFont typeface="Noto Sans Symbols"/>
              <a:buChar char="➢"/>
            </a:pPr>
            <a:r>
              <a:rPr b="0" i="0" lang="nl" sz="3200" u="none" cap="none" strike="noStrike">
                <a:solidFill>
                  <a:srgbClr val="980000"/>
                </a:solidFill>
                <a:latin typeface="Avenir"/>
                <a:ea typeface="Avenir"/>
                <a:cs typeface="Avenir"/>
                <a:sym typeface="Avenir"/>
              </a:rPr>
              <a:t>Inner Peace video </a:t>
            </a:r>
            <a:endParaRPr b="0" i="0" sz="3200" u="none" cap="none" strike="noStrike">
              <a:solidFill>
                <a:srgbClr val="98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2400"/>
              <a:buFont typeface="Noto Sans Symbols"/>
              <a:buChar char="➢"/>
            </a:pPr>
            <a:r>
              <a:rPr b="0" i="0" lang="nl" sz="3200" u="none" cap="none" strike="noStrike">
                <a:solidFill>
                  <a:srgbClr val="980000"/>
                </a:solidFill>
                <a:latin typeface="Avenir"/>
                <a:ea typeface="Avenir"/>
                <a:cs typeface="Avenir"/>
                <a:sym typeface="Avenir"/>
              </a:rPr>
              <a:t>What’s next? </a:t>
            </a:r>
            <a:endParaRPr b="0" i="0" sz="3200" u="none" cap="none" strike="noStrike">
              <a:solidFill>
                <a:srgbClr val="98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descr="unnamed.png" id="82" name="Google Shape;82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10299" y="206774"/>
            <a:ext cx="3147551" cy="619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3" name="Google Shape;83;p3"/>
          <p:cNvCxnSpPr/>
          <p:nvPr/>
        </p:nvCxnSpPr>
        <p:spPr>
          <a:xfrm flipH="1" rot="10800000">
            <a:off x="482450" y="1913100"/>
            <a:ext cx="7995300" cy="34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"/>
          <p:cNvSpPr txBox="1"/>
          <p:nvPr>
            <p:ph idx="1" type="body"/>
          </p:nvPr>
        </p:nvSpPr>
        <p:spPr>
          <a:xfrm>
            <a:off x="910500" y="680894"/>
            <a:ext cx="7323000" cy="79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662D"/>
              </a:buClr>
              <a:buSzPts val="1800"/>
              <a:buFont typeface="Arial"/>
              <a:buNone/>
            </a:pPr>
            <a:r>
              <a:rPr b="0" i="0" lang="nl" sz="4000" u="none" cap="none" strike="noStrike">
                <a:solidFill>
                  <a:srgbClr val="D9662D"/>
                </a:solidFill>
                <a:latin typeface="Avenir"/>
                <a:ea typeface="Avenir"/>
                <a:cs typeface="Avenir"/>
                <a:sym typeface="Avenir"/>
              </a:rPr>
              <a:t>What is Sahaja Yoga meditation?</a:t>
            </a:r>
            <a:endParaRPr b="0" i="0" sz="4000" u="none" cap="none" strike="noStrike">
              <a:solidFill>
                <a:srgbClr val="D9662D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89" name="Google Shape;8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981200"/>
            <a:ext cx="9144000" cy="4876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0" name="Google Shape;90;p4"/>
          <p:cNvCxnSpPr/>
          <p:nvPr/>
        </p:nvCxnSpPr>
        <p:spPr>
          <a:xfrm>
            <a:off x="511097" y="1736147"/>
            <a:ext cx="7722403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1" name="Google Shape;91;p4"/>
          <p:cNvCxnSpPr/>
          <p:nvPr/>
        </p:nvCxnSpPr>
        <p:spPr>
          <a:xfrm flipH="1" rot="10800000">
            <a:off x="499700" y="1671375"/>
            <a:ext cx="7995300" cy="34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243550" y="598700"/>
            <a:ext cx="5998800" cy="79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662D"/>
              </a:buClr>
              <a:buSzPts val="1800"/>
              <a:buFont typeface="Arial"/>
              <a:buNone/>
            </a:pPr>
            <a:r>
              <a:rPr b="0" i="0" lang="nl" sz="4000" u="none" cap="none" strike="noStrike">
                <a:solidFill>
                  <a:srgbClr val="D9662D"/>
                </a:solidFill>
                <a:latin typeface="Avenir"/>
                <a:ea typeface="Avenir"/>
                <a:cs typeface="Avenir"/>
                <a:sym typeface="Avenir"/>
              </a:rPr>
              <a:t>Self-realisation</a:t>
            </a:r>
            <a:endParaRPr b="0" i="0" sz="4000" u="none" cap="none" strike="noStrike">
              <a:solidFill>
                <a:srgbClr val="D9662D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97" name="Google Shape;97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39214" y="1781101"/>
            <a:ext cx="2981325" cy="4457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120819 Chakra chart no words.jpg" id="98" name="Google Shape;98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086985" y="1591614"/>
            <a:ext cx="4206571" cy="508294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9" name="Google Shape;99;p5"/>
          <p:cNvCxnSpPr/>
          <p:nvPr/>
        </p:nvCxnSpPr>
        <p:spPr>
          <a:xfrm>
            <a:off x="579116" y="1397100"/>
            <a:ext cx="7722403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0" name="Google Shape;100;p5"/>
          <p:cNvCxnSpPr/>
          <p:nvPr/>
        </p:nvCxnSpPr>
        <p:spPr>
          <a:xfrm flipH="1" rot="10800000">
            <a:off x="442675" y="1477113"/>
            <a:ext cx="7995300" cy="34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6"/>
          <p:cNvSpPr txBox="1"/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orbel"/>
              <a:buNone/>
            </a:pPr>
            <a:r>
              <a:rPr b="0" i="0" lang="nl" sz="5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endParaRPr/>
          </a:p>
        </p:txBody>
      </p:sp>
      <p:pic>
        <p:nvPicPr>
          <p:cNvPr descr="1985 Belgium 1MB.jpg" id="106" name="Google Shape;106;p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14460" l="0" r="0" t="14462"/>
          <a:stretch/>
        </p:blipFill>
        <p:spPr>
          <a:xfrm>
            <a:off x="-14331" y="791110"/>
            <a:ext cx="9172662" cy="50446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9"/>
          <p:cNvSpPr txBox="1"/>
          <p:nvPr>
            <p:ph type="ctrTitle"/>
          </p:nvPr>
        </p:nvSpPr>
        <p:spPr>
          <a:xfrm>
            <a:off x="685800" y="852929"/>
            <a:ext cx="7772400" cy="120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60"/>
              <a:buFont typeface="Corbel"/>
              <a:buNone/>
            </a:pPr>
            <a:r>
              <a:rPr lang="nl" sz="4860">
                <a:solidFill>
                  <a:srgbClr val="980000"/>
                </a:solidFill>
                <a:latin typeface="Corbel"/>
                <a:ea typeface="Corbel"/>
                <a:cs typeface="Corbel"/>
                <a:sym typeface="Corbel"/>
              </a:rPr>
              <a:t>Start meditating at home on:</a:t>
            </a:r>
            <a:endParaRPr sz="4860">
              <a:solidFill>
                <a:srgbClr val="980000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13" name="Google Shape;113;p9"/>
          <p:cNvSpPr txBox="1"/>
          <p:nvPr/>
        </p:nvSpPr>
        <p:spPr>
          <a:xfrm>
            <a:off x="1214700" y="2927450"/>
            <a:ext cx="67146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0" i="0" lang="nl" sz="4800" u="sng" cap="none" strike="noStrike">
                <a:solidFill>
                  <a:schemeClr val="accent5"/>
                </a:solidFill>
                <a:latin typeface="Avenir"/>
                <a:ea typeface="Avenir"/>
                <a:cs typeface="Avenir"/>
                <a:sym typeface="Avenir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wemeditate.co</a:t>
            </a:r>
            <a:endParaRPr b="0" i="0" sz="4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4" name="Google Shape;114;p9"/>
          <p:cNvCxnSpPr/>
          <p:nvPr/>
        </p:nvCxnSpPr>
        <p:spPr>
          <a:xfrm flipH="1" rot="10800000">
            <a:off x="574350" y="2067700"/>
            <a:ext cx="7995300" cy="34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descr="unnamed.png" id="115" name="Google Shape;115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10299" y="120624"/>
            <a:ext cx="3147551" cy="61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0"/>
          <p:cNvSpPr txBox="1"/>
          <p:nvPr>
            <p:ph type="ctrTitle"/>
          </p:nvPr>
        </p:nvSpPr>
        <p:spPr>
          <a:xfrm>
            <a:off x="685800" y="3184954"/>
            <a:ext cx="7772400" cy="120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60"/>
              <a:buFont typeface="Corbel"/>
              <a:buNone/>
            </a:pPr>
            <a:r>
              <a:rPr b="0" i="0" lang="nl" sz="4860" u="none" cap="none" strike="noStrike">
                <a:solidFill>
                  <a:srgbClr val="980000"/>
                </a:solidFill>
                <a:latin typeface="Corbel"/>
                <a:ea typeface="Corbel"/>
                <a:cs typeface="Corbel"/>
                <a:sym typeface="Corbel"/>
              </a:rPr>
              <a:t>You are welcome next week</a:t>
            </a:r>
            <a:endParaRPr b="0" i="0" sz="4860" u="none" cap="none" strike="noStrike">
              <a:solidFill>
                <a:srgbClr val="980000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60"/>
              <a:buFont typeface="Corbel"/>
              <a:buNone/>
            </a:pPr>
            <a:r>
              <a:rPr lang="nl" sz="4860">
                <a:solidFill>
                  <a:srgbClr val="980000"/>
                </a:solidFill>
                <a:latin typeface="Corbel"/>
                <a:ea typeface="Corbel"/>
                <a:cs typeface="Corbel"/>
                <a:sym typeface="Corbel"/>
              </a:rPr>
              <a:t>on zoom</a:t>
            </a:r>
            <a:endParaRPr sz="4860">
              <a:solidFill>
                <a:srgbClr val="980000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21" name="Google Shape;121;p10"/>
          <p:cNvSpPr txBox="1"/>
          <p:nvPr>
            <p:ph idx="1" type="subTitle"/>
          </p:nvPr>
        </p:nvSpPr>
        <p:spPr>
          <a:xfrm>
            <a:off x="1371600" y="4573978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518"/>
              </a:spcBef>
              <a:spcAft>
                <a:spcPts val="0"/>
              </a:spcAft>
              <a:buClr>
                <a:schemeClr val="lt2"/>
              </a:buClr>
              <a:buSzPts val="2590"/>
              <a:buFont typeface="Arial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pic>
        <p:nvPicPr>
          <p:cNvPr descr="unnamed.png" id="122" name="Google Shape;122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71600" y="1222015"/>
            <a:ext cx="6706702" cy="131957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3" name="Google Shape;123;p10"/>
          <p:cNvCxnSpPr/>
          <p:nvPr/>
        </p:nvCxnSpPr>
        <p:spPr>
          <a:xfrm>
            <a:off x="735797" y="2897313"/>
            <a:ext cx="7722403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1"/>
          <p:cNvSpPr txBox="1"/>
          <p:nvPr>
            <p:ph type="ctrTitle"/>
          </p:nvPr>
        </p:nvSpPr>
        <p:spPr>
          <a:xfrm>
            <a:off x="685800" y="2818204"/>
            <a:ext cx="7772400" cy="12026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Avenir"/>
              <a:buNone/>
            </a:pPr>
            <a:r>
              <a:rPr b="0" i="0" lang="nl" sz="5400" u="none" cap="none" strike="noStrike">
                <a:solidFill>
                  <a:srgbClr val="980000"/>
                </a:solidFill>
                <a:latin typeface="Avenir"/>
                <a:ea typeface="Avenir"/>
                <a:cs typeface="Avenir"/>
                <a:sym typeface="Avenir"/>
              </a:rPr>
              <a:t>Thank you for joining!</a:t>
            </a:r>
            <a:endParaRPr>
              <a:solidFill>
                <a:srgbClr val="980000"/>
              </a:solidFill>
            </a:endParaRPr>
          </a:p>
        </p:txBody>
      </p:sp>
      <p:pic>
        <p:nvPicPr>
          <p:cNvPr descr="unnamed.png" id="129" name="Google Shape;129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71600" y="1222015"/>
            <a:ext cx="6706702" cy="131957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0" name="Google Shape;130;p11"/>
          <p:cNvCxnSpPr/>
          <p:nvPr/>
        </p:nvCxnSpPr>
        <p:spPr>
          <a:xfrm>
            <a:off x="735797" y="2859300"/>
            <a:ext cx="7722403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