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bold.fntdata"/><Relationship Id="rId16" Type="http://schemas.openxmlformats.org/officeDocument/2006/relationships/font" Target="fonts/PlayfairDisplay-regular.fntdata"/><Relationship Id="rId5" Type="http://schemas.openxmlformats.org/officeDocument/2006/relationships/notesMaster" Target="notesMasters/notesMaster1.xml"/><Relationship Id="rId19" Type="http://schemas.openxmlformats.org/officeDocument/2006/relationships/font" Target="fonts/PlayfairDisplay-boldItalic.fntdata"/><Relationship Id="rId6" Type="http://schemas.openxmlformats.org/officeDocument/2006/relationships/slide" Target="slides/slide1.xml"/><Relationship Id="rId18"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Source: Talk Advice on the right side, 1982 minutes 25.30 - 57.30. Mana Shakti is left side power (the break). Prana Shakti is mental and physical power.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92afab14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92afab14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So surrender all your inside thought activity… and just listen with your attention in Sahasrara.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901124c0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901124c0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Overdoing things, too long and too speedy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901124c0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901124c0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To the point  / strict, without softness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901124c0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901124c0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So being too right sided gives this chakra problems.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901124c0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901124c0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Liver: easily agitated / irritation. Heat has to leave the body through the water in blood, sometimes this doesn’t 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901124c0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901124c0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Spirit is Collective Being, don’t make fun of it, because you make fun of your Self and others. Have patience you will start to feel it. You can practice holding out your hands to flowers, your compassion / vibrations will flow and the flowers live a bit longer.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901124c0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901124c0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Shri Hanuman his attention is on the Divine / Love. He wants to fulfil all pure desires and create goodness / </a:t>
            </a:r>
            <a:r>
              <a:rPr lang="nl"/>
              <a:t>friendship.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92afab1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92afab1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He does everything to prove the existence of the Divine, he creates all kinds of vibrations.</a:t>
            </a:r>
            <a:endParaRPr/>
          </a:p>
          <a:p>
            <a:pPr indent="0" lvl="0" marL="0" rtl="0" algn="l">
              <a:spcBef>
                <a:spcPts val="0"/>
              </a:spcBef>
              <a:spcAft>
                <a:spcPts val="0"/>
              </a:spcAft>
              <a:buNone/>
            </a:pPr>
            <a:r>
              <a:rPr lang="nl"/>
              <a:t>He is the messenger, he carries messages from one place to another.</a:t>
            </a:r>
            <a:r>
              <a:rPr lang="nl">
                <a:solidFill>
                  <a:schemeClr val="dk1"/>
                </a:solidFill>
              </a:rPr>
              <a:t> In Hinduism he is also called the wind God’s son, being as fast as the wind.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92afab1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92afab1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He wants us to love each other.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p>
            <a:pPr indent="0" lvl="0" marL="0" rtl="0" algn="ctr">
              <a:spcBef>
                <a:spcPts val="1000"/>
              </a:spcBef>
              <a:spcAft>
                <a:spcPts val="0"/>
              </a:spcAft>
              <a:buNone/>
            </a:pPr>
            <a:r>
              <a:rPr lang="nl"/>
              <a:t>Right Side</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p>
            <a:pPr indent="0" lvl="0" marL="0" rtl="0" algn="ctr">
              <a:spcBef>
                <a:spcPts val="1000"/>
              </a:spcBef>
              <a:spcAft>
                <a:spcPts val="0"/>
              </a:spcAft>
              <a:buNone/>
            </a:pPr>
            <a:r>
              <a:rPr lang="nl" sz="2800"/>
              <a:t>Our acting power: Prana Shakti </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Shri Hanuman Chalisa</a:t>
            </a:r>
            <a:endParaRPr/>
          </a:p>
        </p:txBody>
      </p:sp>
      <p:sp>
        <p:nvSpPr>
          <p:cNvPr id="128" name="Google Shape;128;p22"/>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Prayer/ Song  in honour of Shri Hanumana (about 10 minutes)</a:t>
            </a:r>
            <a:endParaRPr/>
          </a:p>
          <a:p>
            <a:pPr indent="0" lvl="0" marL="0" rtl="0" algn="l">
              <a:spcBef>
                <a:spcPts val="1200"/>
              </a:spcBef>
              <a:spcAft>
                <a:spcPts val="0"/>
              </a:spcAft>
              <a:buNone/>
            </a:pPr>
            <a:r>
              <a:rPr lang="nl"/>
              <a:t>Praising His qualities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nl"/>
              <a:t>We listen to this song in meditation to strengthen the right channel and to calm down any over activity. After it we remain in meditation for a while.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Right sided behaviour / mind</a:t>
            </a:r>
            <a:endParaRPr/>
          </a:p>
        </p:txBody>
      </p:sp>
      <p:sp>
        <p:nvSpPr>
          <p:cNvPr id="75" name="Google Shape;75;p1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nl">
                <a:solidFill>
                  <a:srgbClr val="595959"/>
                </a:solidFill>
                <a:latin typeface="Arial"/>
                <a:ea typeface="Arial"/>
                <a:cs typeface="Arial"/>
                <a:sym typeface="Arial"/>
              </a:rPr>
              <a:t>Future oriented, planning, organising</a:t>
            </a:r>
            <a:endParaRPr>
              <a:solidFill>
                <a:srgbClr val="595959"/>
              </a:solidFill>
              <a:latin typeface="Arial"/>
              <a:ea typeface="Arial"/>
              <a:cs typeface="Arial"/>
              <a:sym typeface="Arial"/>
            </a:endParaRPr>
          </a:p>
          <a:p>
            <a:pPr indent="0" lvl="0" marL="0" rtl="0" algn="l">
              <a:spcBef>
                <a:spcPts val="1200"/>
              </a:spcBef>
              <a:spcAft>
                <a:spcPts val="0"/>
              </a:spcAft>
              <a:buNone/>
            </a:pPr>
            <a:r>
              <a:rPr lang="nl">
                <a:solidFill>
                  <a:srgbClr val="595959"/>
                </a:solidFill>
                <a:latin typeface="Arial"/>
                <a:ea typeface="Arial"/>
                <a:cs typeface="Arial"/>
                <a:sym typeface="Arial"/>
              </a:rPr>
              <a:t>Time oriented, very precise, meticulous</a:t>
            </a:r>
            <a:endParaRPr>
              <a:solidFill>
                <a:srgbClr val="595959"/>
              </a:solidFill>
              <a:latin typeface="Arial"/>
              <a:ea typeface="Arial"/>
              <a:cs typeface="Arial"/>
              <a:sym typeface="Arial"/>
            </a:endParaRPr>
          </a:p>
          <a:p>
            <a:pPr indent="0" lvl="0" marL="0" rtl="0" algn="l">
              <a:spcBef>
                <a:spcPts val="1200"/>
              </a:spcBef>
              <a:spcAft>
                <a:spcPts val="0"/>
              </a:spcAft>
              <a:buNone/>
            </a:pPr>
            <a:r>
              <a:rPr lang="nl">
                <a:solidFill>
                  <a:srgbClr val="595959"/>
                </a:solidFill>
                <a:latin typeface="Arial"/>
                <a:ea typeface="Arial"/>
                <a:cs typeface="Arial"/>
                <a:sym typeface="Arial"/>
              </a:rPr>
              <a:t>Body oriented, outside</a:t>
            </a:r>
            <a:endParaRPr>
              <a:solidFill>
                <a:srgbClr val="595959"/>
              </a:solidFill>
              <a:latin typeface="Arial"/>
              <a:ea typeface="Arial"/>
              <a:cs typeface="Arial"/>
              <a:sym typeface="Arial"/>
            </a:endParaRPr>
          </a:p>
          <a:p>
            <a:pPr indent="0" lvl="0" marL="0" rtl="0" algn="l">
              <a:spcBef>
                <a:spcPts val="1200"/>
              </a:spcBef>
              <a:spcAft>
                <a:spcPts val="0"/>
              </a:spcAft>
              <a:buNone/>
            </a:pPr>
            <a:r>
              <a:t/>
            </a:r>
            <a:endParaRPr>
              <a:solidFill>
                <a:srgbClr val="595959"/>
              </a:solidFill>
              <a:latin typeface="Arial"/>
              <a:ea typeface="Arial"/>
              <a:cs typeface="Arial"/>
              <a:sym typeface="Arial"/>
            </a:endParaRPr>
          </a:p>
          <a:p>
            <a:pPr indent="0" lvl="0" marL="0" rtl="0" algn="l">
              <a:spcBef>
                <a:spcPts val="1200"/>
              </a:spcBef>
              <a:spcAft>
                <a:spcPts val="0"/>
              </a:spcAft>
              <a:buNone/>
            </a:pPr>
            <a:r>
              <a:rPr lang="nl">
                <a:solidFill>
                  <a:srgbClr val="595959"/>
                </a:solidFill>
                <a:latin typeface="Arial"/>
                <a:ea typeface="Arial"/>
                <a:cs typeface="Arial"/>
                <a:sym typeface="Arial"/>
              </a:rPr>
              <a:t>Thinking about the future, imaginary</a:t>
            </a:r>
            <a:endParaRPr>
              <a:solidFill>
                <a:srgbClr val="595959"/>
              </a:solidFill>
              <a:latin typeface="Arial"/>
              <a:ea typeface="Arial"/>
              <a:cs typeface="Arial"/>
              <a:sym typeface="Arial"/>
            </a:endParaRPr>
          </a:p>
          <a:p>
            <a:pPr indent="0" lvl="0" marL="0" rtl="0" algn="l">
              <a:spcBef>
                <a:spcPts val="1200"/>
              </a:spcBef>
              <a:spcAft>
                <a:spcPts val="0"/>
              </a:spcAft>
              <a:buNone/>
            </a:pPr>
            <a:r>
              <a:rPr lang="nl">
                <a:solidFill>
                  <a:srgbClr val="595959"/>
                </a:solidFill>
                <a:latin typeface="Arial"/>
                <a:ea typeface="Arial"/>
                <a:cs typeface="Arial"/>
                <a:sym typeface="Arial"/>
              </a:rPr>
              <a:t>Five hours of meditation or anything else</a:t>
            </a:r>
            <a:endParaRPr>
              <a:solidFill>
                <a:srgbClr val="595959"/>
              </a:solidFill>
              <a:latin typeface="Arial"/>
              <a:ea typeface="Arial"/>
              <a:cs typeface="Arial"/>
              <a:sym typeface="Arial"/>
            </a:endParaRPr>
          </a:p>
          <a:p>
            <a:pPr indent="0" lvl="0" marL="0" rtl="0" algn="l">
              <a:spcBef>
                <a:spcPts val="1200"/>
              </a:spcBef>
              <a:spcAft>
                <a:spcPts val="1200"/>
              </a:spcAft>
              <a:buNone/>
            </a:pPr>
            <a:r>
              <a:rPr lang="nl">
                <a:solidFill>
                  <a:srgbClr val="595959"/>
                </a:solidFill>
                <a:latin typeface="Arial"/>
                <a:ea typeface="Arial"/>
                <a:cs typeface="Arial"/>
                <a:sym typeface="Arial"/>
              </a:rPr>
              <a:t>Very smart (thinking) mental power</a:t>
            </a:r>
            <a:endParaRPr>
              <a:solidFill>
                <a:srgbClr val="595959"/>
              </a:solidFill>
              <a:latin typeface="Arial"/>
              <a:ea typeface="Arial"/>
              <a:cs typeface="Arial"/>
              <a:sym typeface="Arial"/>
            </a:endParaRPr>
          </a:p>
        </p:txBody>
      </p:sp>
      <p:pic>
        <p:nvPicPr>
          <p:cNvPr id="76" name="Google Shape;76;p14"/>
          <p:cNvPicPr preferRelativeResize="0"/>
          <p:nvPr/>
        </p:nvPicPr>
        <p:blipFill>
          <a:blip r:embed="rId3">
            <a:alphaModFix/>
          </a:blip>
          <a:stretch>
            <a:fillRect/>
          </a:stretch>
        </p:blipFill>
        <p:spPr>
          <a:xfrm>
            <a:off x="5410475" y="1084025"/>
            <a:ext cx="3421826" cy="3421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Right sided nature</a:t>
            </a:r>
            <a:endParaRPr/>
          </a:p>
        </p:txBody>
      </p:sp>
      <p:sp>
        <p:nvSpPr>
          <p:cNvPr id="82" name="Google Shape;82;p1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nl"/>
              <a:t>Straightforward 	(in nature nothing is so straight...)</a:t>
            </a:r>
            <a:endParaRPr/>
          </a:p>
          <a:p>
            <a:pPr indent="0" lvl="0" marL="0" rtl="0" algn="l">
              <a:spcBef>
                <a:spcPts val="1200"/>
              </a:spcBef>
              <a:spcAft>
                <a:spcPts val="0"/>
              </a:spcAft>
              <a:buNone/>
            </a:pPr>
            <a:r>
              <a:rPr lang="nl"/>
              <a:t>Ego:  so called ‘</a:t>
            </a:r>
            <a:r>
              <a:rPr lang="nl"/>
              <a:t>successful</a:t>
            </a:r>
            <a:r>
              <a:rPr lang="nl"/>
              <a:t> and dynamic’</a:t>
            </a:r>
            <a:endParaRPr/>
          </a:p>
          <a:p>
            <a:pPr indent="0" lvl="0" marL="0" rtl="0" algn="l">
              <a:spcBef>
                <a:spcPts val="1200"/>
              </a:spcBef>
              <a:spcAft>
                <a:spcPts val="0"/>
              </a:spcAft>
              <a:buNone/>
            </a:pPr>
            <a:r>
              <a:rPr lang="nl"/>
              <a:t>“What is wrong attitude”</a:t>
            </a:r>
            <a:endParaRPr/>
          </a:p>
          <a:p>
            <a:pPr indent="0" lvl="0" marL="0" rtl="0" algn="l">
              <a:spcBef>
                <a:spcPts val="1200"/>
              </a:spcBef>
              <a:spcAft>
                <a:spcPts val="0"/>
              </a:spcAft>
              <a:buNone/>
            </a:pPr>
            <a:r>
              <a:rPr lang="nl"/>
              <a:t>Stupidity: dancing when 90, horse riding when 85</a:t>
            </a:r>
            <a:endParaRPr/>
          </a:p>
          <a:p>
            <a:pPr indent="0" lvl="0" marL="0" rtl="0" algn="l">
              <a:spcBef>
                <a:spcPts val="1200"/>
              </a:spcBef>
              <a:spcAft>
                <a:spcPts val="1200"/>
              </a:spcAft>
              <a:buNone/>
            </a:pPr>
            <a:r>
              <a:rPr lang="nl"/>
              <a:t>Troubling others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Swadisthan Chakra</a:t>
            </a:r>
            <a:endParaRPr/>
          </a:p>
        </p:txBody>
      </p:sp>
      <p:sp>
        <p:nvSpPr>
          <p:cNvPr id="88" name="Google Shape;88;p16"/>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Converts fat cells, into brain cells</a:t>
            </a:r>
            <a:endParaRPr/>
          </a:p>
          <a:p>
            <a:pPr indent="0" lvl="0" marL="0" rtl="0" algn="l">
              <a:spcBef>
                <a:spcPts val="1200"/>
              </a:spcBef>
              <a:spcAft>
                <a:spcPts val="1200"/>
              </a:spcAft>
              <a:buNone/>
            </a:pPr>
            <a:r>
              <a:rPr lang="nl"/>
              <a:t>Too much thinking, overheats this chakra</a:t>
            </a:r>
            <a:endParaRPr/>
          </a:p>
        </p:txBody>
      </p:sp>
      <p:pic>
        <p:nvPicPr>
          <p:cNvPr id="89" name="Google Shape;89;p16"/>
          <p:cNvPicPr preferRelativeResize="0"/>
          <p:nvPr/>
        </p:nvPicPr>
        <p:blipFill>
          <a:blip r:embed="rId3">
            <a:alphaModFix/>
          </a:blip>
          <a:stretch>
            <a:fillRect/>
          </a:stretch>
        </p:blipFill>
        <p:spPr>
          <a:xfrm>
            <a:off x="5101250" y="841700"/>
            <a:ext cx="3315825" cy="349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Right sided diseases</a:t>
            </a:r>
            <a:endParaRPr/>
          </a:p>
        </p:txBody>
      </p:sp>
      <p:sp>
        <p:nvSpPr>
          <p:cNvPr id="95" name="Google Shape;95;p1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nl" sz="3690"/>
              <a:t>L</a:t>
            </a:r>
            <a:r>
              <a:rPr lang="nl" sz="3690"/>
              <a:t>iver: wobbly eyes, unsteady attention (right Nabhi)</a:t>
            </a:r>
            <a:endParaRPr sz="3690"/>
          </a:p>
          <a:p>
            <a:pPr indent="0" lvl="0" marL="0" rtl="0" algn="l">
              <a:spcBef>
                <a:spcPts val="1200"/>
              </a:spcBef>
              <a:spcAft>
                <a:spcPts val="0"/>
              </a:spcAft>
              <a:buNone/>
            </a:pPr>
            <a:r>
              <a:rPr lang="nl" sz="3690"/>
              <a:t>Pancreas: diabetes</a:t>
            </a:r>
            <a:endParaRPr sz="3690"/>
          </a:p>
          <a:p>
            <a:pPr indent="0" lvl="0" marL="0" rtl="0" algn="l">
              <a:spcBef>
                <a:spcPts val="1200"/>
              </a:spcBef>
              <a:spcAft>
                <a:spcPts val="0"/>
              </a:spcAft>
              <a:buNone/>
            </a:pPr>
            <a:r>
              <a:rPr lang="nl" sz="3690"/>
              <a:t>Spleen: high blood pressure, leukaemia (left Nabhi)</a:t>
            </a:r>
            <a:endParaRPr sz="3690"/>
          </a:p>
          <a:p>
            <a:pPr indent="0" lvl="0" marL="0" rtl="0" algn="l">
              <a:spcBef>
                <a:spcPts val="1200"/>
              </a:spcBef>
              <a:spcAft>
                <a:spcPts val="0"/>
              </a:spcAft>
              <a:buNone/>
            </a:pPr>
            <a:r>
              <a:rPr lang="nl" sz="3690"/>
              <a:t>Heart: heartattack (Spirit retrieves)</a:t>
            </a:r>
            <a:endParaRPr sz="3690"/>
          </a:p>
          <a:p>
            <a:pPr indent="0" lvl="0" marL="0" rtl="0" algn="l">
              <a:spcBef>
                <a:spcPts val="1200"/>
              </a:spcBef>
              <a:spcAft>
                <a:spcPts val="0"/>
              </a:spcAft>
              <a:buNone/>
            </a:pPr>
            <a:r>
              <a:t/>
            </a:r>
            <a:endParaRPr sz="3690"/>
          </a:p>
          <a:p>
            <a:pPr indent="0" lvl="0" marL="0" rtl="0" algn="l">
              <a:spcBef>
                <a:spcPts val="1200"/>
              </a:spcBef>
              <a:spcAft>
                <a:spcPts val="1200"/>
              </a:spcAft>
              <a:buNone/>
            </a:pPr>
            <a:r>
              <a:rPr lang="nl" sz="3690"/>
              <a:t>Eat in peace (no hurry) and without looking on your phone etc.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Meditate, be in the present</a:t>
            </a:r>
            <a:endParaRPr/>
          </a:p>
        </p:txBody>
      </p:sp>
      <p:sp>
        <p:nvSpPr>
          <p:cNvPr id="101" name="Google Shape;101;p18"/>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sz="2090"/>
              <a:t>Spirit (inside) oriented</a:t>
            </a:r>
            <a:endParaRPr sz="2090"/>
          </a:p>
          <a:p>
            <a:pPr indent="0" lvl="0" marL="0" rtl="0" algn="l">
              <a:spcBef>
                <a:spcPts val="1200"/>
              </a:spcBef>
              <a:spcAft>
                <a:spcPts val="0"/>
              </a:spcAft>
              <a:buNone/>
            </a:pPr>
            <a:r>
              <a:rPr lang="nl" sz="2090"/>
              <a:t>Put attention on the Spirit</a:t>
            </a:r>
            <a:endParaRPr sz="2090"/>
          </a:p>
          <a:p>
            <a:pPr indent="0" lvl="0" marL="0" rtl="0" algn="l">
              <a:spcBef>
                <a:spcPts val="1200"/>
              </a:spcBef>
              <a:spcAft>
                <a:spcPts val="0"/>
              </a:spcAft>
              <a:buNone/>
            </a:pPr>
            <a:r>
              <a:rPr lang="nl" sz="2090"/>
              <a:t>Patience with yourself</a:t>
            </a:r>
            <a:endParaRPr sz="2090"/>
          </a:p>
          <a:p>
            <a:pPr indent="0" lvl="0" marL="0" rtl="0" algn="l">
              <a:spcBef>
                <a:spcPts val="1200"/>
              </a:spcBef>
              <a:spcAft>
                <a:spcPts val="0"/>
              </a:spcAft>
              <a:buNone/>
            </a:pPr>
            <a:r>
              <a:rPr lang="nl" sz="2090"/>
              <a:t>Giving nature, generous</a:t>
            </a:r>
            <a:endParaRPr sz="2090"/>
          </a:p>
          <a:p>
            <a:pPr indent="0" lvl="0" marL="0" rtl="0" algn="l">
              <a:spcBef>
                <a:spcPts val="1200"/>
              </a:spcBef>
              <a:spcAft>
                <a:spcPts val="1200"/>
              </a:spcAft>
              <a:buNone/>
            </a:pPr>
            <a:r>
              <a:rPr lang="nl" sz="2090"/>
              <a:t>Give something (back) to nature</a:t>
            </a:r>
            <a:endParaRPr sz="2090"/>
          </a:p>
        </p:txBody>
      </p:sp>
      <p:pic>
        <p:nvPicPr>
          <p:cNvPr id="102" name="Google Shape;102;p18"/>
          <p:cNvPicPr preferRelativeResize="0"/>
          <p:nvPr/>
        </p:nvPicPr>
        <p:blipFill>
          <a:blip r:embed="rId3">
            <a:alphaModFix/>
          </a:blip>
          <a:stretch>
            <a:fillRect/>
          </a:stretch>
        </p:blipFill>
        <p:spPr>
          <a:xfrm>
            <a:off x="4261575" y="1417800"/>
            <a:ext cx="4494201" cy="253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Shri Rama and </a:t>
            </a:r>
            <a:r>
              <a:rPr lang="nl"/>
              <a:t>Shri Hanuman</a:t>
            </a:r>
            <a:endParaRPr/>
          </a:p>
        </p:txBody>
      </p:sp>
      <p:sp>
        <p:nvSpPr>
          <p:cNvPr id="108" name="Google Shape;108;p1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nl" sz="1788"/>
              <a:t>P</a:t>
            </a:r>
            <a:r>
              <a:rPr lang="nl" sz="1788"/>
              <a:t>ersonify qualities of right heart and right channel</a:t>
            </a:r>
            <a:endParaRPr sz="1788"/>
          </a:p>
          <a:p>
            <a:pPr indent="0" lvl="0" marL="0" rtl="0" algn="l">
              <a:spcBef>
                <a:spcPts val="1200"/>
              </a:spcBef>
              <a:spcAft>
                <a:spcPts val="0"/>
              </a:spcAft>
              <a:buNone/>
            </a:pPr>
            <a:r>
              <a:rPr lang="nl" sz="1788"/>
              <a:t>Shri Rama lived 4000 years before Christ and represents </a:t>
            </a:r>
            <a:endParaRPr sz="1788"/>
          </a:p>
          <a:p>
            <a:pPr indent="0" lvl="0" marL="0" rtl="0" algn="l">
              <a:spcBef>
                <a:spcPts val="1200"/>
              </a:spcBef>
              <a:spcAft>
                <a:spcPts val="0"/>
              </a:spcAft>
              <a:buNone/>
            </a:pPr>
            <a:r>
              <a:rPr lang="nl" sz="1788"/>
              <a:t>the perfect king, father, brother and son (right heart)</a:t>
            </a:r>
            <a:endParaRPr sz="1788"/>
          </a:p>
          <a:p>
            <a:pPr indent="0" lvl="0" marL="0" rtl="0" algn="l">
              <a:spcBef>
                <a:spcPts val="1200"/>
              </a:spcBef>
              <a:spcAft>
                <a:spcPts val="0"/>
              </a:spcAft>
              <a:buNone/>
            </a:pPr>
            <a:r>
              <a:rPr lang="nl" sz="1788"/>
              <a:t>Shri Hanuman is the servant of Shri Rama, he protects our right </a:t>
            </a:r>
            <a:endParaRPr sz="1788"/>
          </a:p>
          <a:p>
            <a:pPr indent="0" lvl="0" marL="0" rtl="0" algn="l">
              <a:spcBef>
                <a:spcPts val="1200"/>
              </a:spcBef>
              <a:spcAft>
                <a:spcPts val="0"/>
              </a:spcAft>
              <a:buNone/>
            </a:pPr>
            <a:r>
              <a:rPr lang="nl" sz="1788"/>
              <a:t>heart and controls our right channel</a:t>
            </a:r>
            <a:endParaRPr sz="1788"/>
          </a:p>
          <a:p>
            <a:pPr indent="0" lvl="0" marL="0" rtl="0" algn="l">
              <a:spcBef>
                <a:spcPts val="1200"/>
              </a:spcBef>
              <a:spcAft>
                <a:spcPts val="0"/>
              </a:spcAft>
              <a:buNone/>
            </a:pPr>
            <a:r>
              <a:rPr lang="nl" sz="1788"/>
              <a:t>Shri Hanuman is the helper / </a:t>
            </a:r>
            <a:r>
              <a:rPr lang="nl" sz="1788"/>
              <a:t>actor / supporter</a:t>
            </a:r>
            <a:r>
              <a:rPr lang="nl" sz="1788"/>
              <a:t> of the Divine</a:t>
            </a:r>
            <a:endParaRPr sz="1788"/>
          </a:p>
          <a:p>
            <a:pPr indent="0" lvl="0" marL="0" rtl="0" algn="l">
              <a:spcBef>
                <a:spcPts val="1200"/>
              </a:spcBef>
              <a:spcAft>
                <a:spcPts val="1200"/>
              </a:spcAft>
              <a:buNone/>
            </a:pPr>
            <a:r>
              <a:rPr lang="nl" sz="1788"/>
              <a:t>Shri Hanuman shows the way to the abstract: to the Sahasrara</a:t>
            </a:r>
            <a:endParaRPr/>
          </a:p>
        </p:txBody>
      </p:sp>
      <p:pic>
        <p:nvPicPr>
          <p:cNvPr id="109" name="Google Shape;109;p19"/>
          <p:cNvPicPr preferRelativeResize="0"/>
          <p:nvPr/>
        </p:nvPicPr>
        <p:blipFill>
          <a:blip r:embed="rId3">
            <a:alphaModFix/>
          </a:blip>
          <a:stretch>
            <a:fillRect/>
          </a:stretch>
        </p:blipFill>
        <p:spPr>
          <a:xfrm flipH="1">
            <a:off x="6761524" y="0"/>
            <a:ext cx="2382475" cy="347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3472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Shri Hanuman qualities</a:t>
            </a:r>
            <a:endParaRPr/>
          </a:p>
        </p:txBody>
      </p:sp>
      <p:sp>
        <p:nvSpPr>
          <p:cNvPr id="115" name="Google Shape;115;p20"/>
          <p:cNvSpPr txBox="1"/>
          <p:nvPr>
            <p:ph idx="1" type="body"/>
          </p:nvPr>
        </p:nvSpPr>
        <p:spPr>
          <a:xfrm>
            <a:off x="260675"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H</a:t>
            </a:r>
            <a:r>
              <a:rPr lang="nl"/>
              <a:t>e helps to establish truth</a:t>
            </a:r>
            <a:endParaRPr/>
          </a:p>
          <a:p>
            <a:pPr indent="0" lvl="0" marL="0" rtl="0" algn="l">
              <a:spcBef>
                <a:spcPts val="1200"/>
              </a:spcBef>
              <a:spcAft>
                <a:spcPts val="0"/>
              </a:spcAft>
              <a:buNone/>
            </a:pPr>
            <a:r>
              <a:rPr lang="nl"/>
              <a:t>He protects people who are in truth</a:t>
            </a:r>
            <a:endParaRPr/>
          </a:p>
          <a:p>
            <a:pPr indent="0" lvl="0" marL="0" rtl="0" algn="l">
              <a:spcBef>
                <a:spcPts val="1200"/>
              </a:spcBef>
              <a:spcAft>
                <a:spcPts val="0"/>
              </a:spcAft>
              <a:buNone/>
            </a:pPr>
            <a:r>
              <a:rPr lang="nl"/>
              <a:t>He is very powerful, dynamic and fast (quicker than thought)</a:t>
            </a:r>
            <a:endParaRPr/>
          </a:p>
          <a:p>
            <a:pPr indent="0" lvl="0" marL="0" rtl="0" algn="l">
              <a:spcBef>
                <a:spcPts val="1200"/>
              </a:spcBef>
              <a:spcAft>
                <a:spcPts val="0"/>
              </a:spcAft>
              <a:buNone/>
            </a:pPr>
            <a:r>
              <a:rPr lang="nl"/>
              <a:t>The lord of the ether, master of all networks (cause of communication)</a:t>
            </a:r>
            <a:endParaRPr/>
          </a:p>
          <a:p>
            <a:pPr indent="0" lvl="0" marL="0" rtl="0" algn="l">
              <a:spcBef>
                <a:spcPts val="1200"/>
              </a:spcBef>
              <a:spcAft>
                <a:spcPts val="0"/>
              </a:spcAft>
              <a:buNone/>
            </a:pPr>
            <a:r>
              <a:rPr lang="nl"/>
              <a:t>He creates electromagnetic forces, creates movement in molecules and atoms</a:t>
            </a:r>
            <a:endParaRPr/>
          </a:p>
          <a:p>
            <a:pPr indent="0" lvl="0" marL="0" rtl="0" algn="l">
              <a:spcBef>
                <a:spcPts val="1200"/>
              </a:spcBef>
              <a:spcAft>
                <a:spcPts val="1200"/>
              </a:spcAft>
              <a:buNone/>
            </a:pPr>
            <a:r>
              <a:rPr lang="nl"/>
              <a:t>He guides people’s actions and makes them surrendered by spoiling their plans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More qualities</a:t>
            </a:r>
            <a:endParaRPr/>
          </a:p>
        </p:txBody>
      </p:sp>
      <p:sp>
        <p:nvSpPr>
          <p:cNvPr id="121" name="Google Shape;121;p21"/>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H</a:t>
            </a:r>
            <a:r>
              <a:rPr lang="nl"/>
              <a:t>e gives us discrimination</a:t>
            </a:r>
            <a:endParaRPr/>
          </a:p>
          <a:p>
            <a:pPr indent="0" lvl="0" marL="0" rtl="0" algn="l">
              <a:spcBef>
                <a:spcPts val="1200"/>
              </a:spcBef>
              <a:spcAft>
                <a:spcPts val="0"/>
              </a:spcAft>
              <a:buNone/>
            </a:pPr>
            <a:r>
              <a:rPr lang="nl"/>
              <a:t>He shows us our ego </a:t>
            </a:r>
            <a:endParaRPr/>
          </a:p>
          <a:p>
            <a:pPr indent="0" lvl="0" marL="0" rtl="0" algn="l">
              <a:spcBef>
                <a:spcPts val="1200"/>
              </a:spcBef>
              <a:spcAft>
                <a:spcPts val="0"/>
              </a:spcAft>
              <a:buNone/>
            </a:pPr>
            <a:r>
              <a:rPr lang="nl"/>
              <a:t>He makes us sweet and childlike</a:t>
            </a:r>
            <a:endParaRPr/>
          </a:p>
          <a:p>
            <a:pPr indent="0" lvl="0" marL="0" rtl="0" algn="l">
              <a:spcBef>
                <a:spcPts val="1200"/>
              </a:spcBef>
              <a:spcAft>
                <a:spcPts val="0"/>
              </a:spcAft>
              <a:buNone/>
            </a:pPr>
            <a:r>
              <a:rPr lang="nl"/>
              <a:t>He gives people their conscience</a:t>
            </a:r>
            <a:endParaRPr/>
          </a:p>
          <a:p>
            <a:pPr indent="0" lvl="0" marL="0" rtl="0" algn="l">
              <a:spcBef>
                <a:spcPts val="1200"/>
              </a:spcBef>
              <a:spcAft>
                <a:spcPts val="0"/>
              </a:spcAft>
              <a:buNone/>
            </a:pPr>
            <a:r>
              <a:rPr lang="nl"/>
              <a:t>He is the source of enthusiasm</a:t>
            </a:r>
            <a:endParaRPr/>
          </a:p>
          <a:p>
            <a:pPr indent="0" lvl="0" marL="0" rtl="0" algn="l">
              <a:spcBef>
                <a:spcPts val="1200"/>
              </a:spcBef>
              <a:spcAft>
                <a:spcPts val="1200"/>
              </a:spcAft>
              <a:buNone/>
            </a:pPr>
            <a:r>
              <a:rPr lang="nl"/>
              <a:t>He is an ocean of love (bhakti)</a:t>
            </a:r>
            <a:endParaRPr/>
          </a:p>
        </p:txBody>
      </p:sp>
      <p:pic>
        <p:nvPicPr>
          <p:cNvPr id="122" name="Google Shape;122;p21"/>
          <p:cNvPicPr preferRelativeResize="0"/>
          <p:nvPr/>
        </p:nvPicPr>
        <p:blipFill>
          <a:blip r:embed="rId3">
            <a:alphaModFix/>
          </a:blip>
          <a:stretch>
            <a:fillRect/>
          </a:stretch>
        </p:blipFill>
        <p:spPr>
          <a:xfrm>
            <a:off x="4680550" y="89275"/>
            <a:ext cx="3513799" cy="4802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