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9"/>
  </p:notesMasterIdLst>
  <p:handoutMasterIdLst>
    <p:handoutMasterId r:id="rId10"/>
  </p:handoutMasterIdLst>
  <p:sldIdLst>
    <p:sldId id="256" r:id="rId5"/>
    <p:sldId id="276" r:id="rId6"/>
    <p:sldId id="277" r:id="rId7"/>
    <p:sldId id="27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Lst>
        </p14:section>
        <p14:section name="Design, Morph, Annotate, Work Together, Tell Me" id="{B9B51309-D148-4332-87C2-07BE32FBCA3B}">
          <p14:sldIdLst>
            <p14:sldId id="276"/>
            <p14:sldId id="277"/>
            <p14:sldId id="278"/>
          </p14:sldIdLst>
        </p14:section>
        <p14:section name="Learn More"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404040"/>
    <a:srgbClr val="FF9B45"/>
    <a:srgbClr val="DD462F"/>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9" autoAdjust="0"/>
    <p:restoredTop sz="94241" autoAdjust="0"/>
  </p:normalViewPr>
  <p:slideViewPr>
    <p:cSldViewPr snapToGrid="0">
      <p:cViewPr varScale="1">
        <p:scale>
          <a:sx n="118" d="100"/>
          <a:sy n="118" d="100"/>
        </p:scale>
        <p:origin x="224" y="32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680FBE-A8DF-4758-9AC4-3A9E1039168F}" type="datetimeFigureOut">
              <a:rPr lang="en-US" smtClean="0"/>
              <a:t>10/7/20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10/7/20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10/7/20</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2" name="Title Placeholder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10/7/20</a:t>
            </a:fld>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8" name="Straight Connector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64323"/>
            <a:ext cx="10515600" cy="3527419"/>
          </a:xfrm>
        </p:spPr>
        <p:txBody>
          <a:bodyPr anchor="ctr" anchorCtr="0">
            <a:normAutofit/>
          </a:bodyPr>
          <a:lstStyle/>
          <a:p>
            <a:endParaRPr lang="en-US" sz="4800" dirty="0">
              <a:solidFill>
                <a:schemeClr val="bg1"/>
              </a:solidFill>
            </a:endParaRPr>
          </a:p>
        </p:txBody>
      </p:sp>
      <p:sp>
        <p:nvSpPr>
          <p:cNvPr id="3" name="Subtitle 2"/>
          <p:cNvSpPr>
            <a:spLocks noGrp="1"/>
          </p:cNvSpPr>
          <p:nvPr>
            <p:ph type="subTitle" idx="4294967295"/>
          </p:nvPr>
        </p:nvSpPr>
        <p:spPr>
          <a:xfrm>
            <a:off x="855620" y="1480457"/>
            <a:ext cx="9582736" cy="3211285"/>
          </a:xfrm>
        </p:spPr>
        <p:txBody>
          <a:bodyPr>
            <a:normAutofit fontScale="85000" lnSpcReduction="20000"/>
          </a:bodyPr>
          <a:lstStyle/>
          <a:p>
            <a:r>
              <a:rPr lang="en-US" sz="4300" dirty="0">
                <a:solidFill>
                  <a:schemeClr val="bg1"/>
                </a:solidFill>
              </a:rPr>
              <a:t>Advanced Course </a:t>
            </a:r>
            <a:br>
              <a:rPr lang="en-US" sz="4300" dirty="0">
                <a:solidFill>
                  <a:schemeClr val="bg1"/>
                </a:solidFill>
              </a:rPr>
            </a:br>
            <a:r>
              <a:rPr lang="en-US" sz="4300" dirty="0">
                <a:solidFill>
                  <a:schemeClr val="bg1"/>
                </a:solidFill>
              </a:rPr>
              <a:t>Right Side</a:t>
            </a:r>
          </a:p>
          <a:p>
            <a:endParaRPr lang="en-US" sz="2400" dirty="0">
              <a:solidFill>
                <a:schemeClr val="bg1"/>
              </a:solidFill>
            </a:endParaRPr>
          </a:p>
          <a:p>
            <a:r>
              <a:rPr lang="en-US" sz="2400">
                <a:solidFill>
                  <a:schemeClr val="bg1"/>
                </a:solidFill>
              </a:rPr>
              <a:t>Part </a:t>
            </a:r>
            <a:r>
              <a:rPr lang="en-US" sz="2400" dirty="0">
                <a:solidFill>
                  <a:schemeClr val="bg1"/>
                </a:solidFill>
              </a:rPr>
              <a:t>1</a:t>
            </a:r>
            <a:r>
              <a:rPr lang="en-US" sz="2400">
                <a:solidFill>
                  <a:schemeClr val="bg1"/>
                </a:solidFill>
              </a:rPr>
              <a:t>: </a:t>
            </a:r>
            <a:r>
              <a:rPr lang="en-US" sz="2400" dirty="0">
                <a:solidFill>
                  <a:schemeClr val="bg1"/>
                </a:solidFill>
              </a:rPr>
              <a:t>Ego &amp; Humility</a:t>
            </a:r>
          </a:p>
          <a:p>
            <a:pPr marL="0" indent="0">
              <a:buNone/>
            </a:pPr>
            <a:endParaRPr lang="en-US" sz="2400" dirty="0">
              <a:solidFill>
                <a:schemeClr val="bg1"/>
              </a:solidFill>
              <a:latin typeface="+mj-lt"/>
            </a:endParaRPr>
          </a:p>
        </p:txBody>
      </p:sp>
      <p:pic>
        <p:nvPicPr>
          <p:cNvPr id="4" name="Picture 3"/>
          <p:cNvPicPr>
            <a:picLocks noChangeAspect="1"/>
          </p:cNvPicPr>
          <p:nvPr/>
        </p:nvPicPr>
        <p:blipFill>
          <a:blip r:embed="rId3"/>
          <a:srcRect/>
          <a:stretch/>
        </p:blipFill>
        <p:spPr bwMode="invGray">
          <a:xfrm>
            <a:off x="670216" y="5193062"/>
            <a:ext cx="822960" cy="822960"/>
          </a:xfrm>
          <a:prstGeom prst="rect">
            <a:avLst/>
          </a:prstGeom>
        </p:spPr>
      </p:pic>
    </p:spTree>
    <p:extLst>
      <p:ext uri="{BB962C8B-B14F-4D97-AF65-F5344CB8AC3E}">
        <p14:creationId xmlns:p14="http://schemas.microsoft.com/office/powerpoint/2010/main" val="247180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5AF0C-8DA1-4ECE-91B3-C1ED399244E1}"/>
              </a:ext>
            </a:extLst>
          </p:cNvPr>
          <p:cNvSpPr>
            <a:spLocks noGrp="1"/>
          </p:cNvSpPr>
          <p:nvPr>
            <p:ph type="title"/>
          </p:nvPr>
        </p:nvSpPr>
        <p:spPr/>
        <p:txBody>
          <a:bodyPr>
            <a:normAutofit fontScale="90000"/>
          </a:bodyPr>
          <a:lstStyle/>
          <a:p>
            <a:br>
              <a:rPr lang="nl-NL" dirty="0"/>
            </a:br>
            <a:endParaRPr lang="nl-NL" dirty="0"/>
          </a:p>
        </p:txBody>
      </p:sp>
      <p:sp>
        <p:nvSpPr>
          <p:cNvPr id="6" name="Content Placeholder 5">
            <a:extLst>
              <a:ext uri="{FF2B5EF4-FFF2-40B4-BE49-F238E27FC236}">
                <a16:creationId xmlns:a16="http://schemas.microsoft.com/office/drawing/2014/main" id="{31ED393F-8CB9-4F1A-BC5C-5D875380948D}"/>
              </a:ext>
            </a:extLst>
          </p:cNvPr>
          <p:cNvSpPr>
            <a:spLocks noGrp="1"/>
          </p:cNvSpPr>
          <p:nvPr>
            <p:ph sz="quarter" idx="10"/>
          </p:nvPr>
        </p:nvSpPr>
        <p:spPr>
          <a:xfrm>
            <a:off x="539495" y="1435608"/>
            <a:ext cx="10825191" cy="3977640"/>
          </a:xfrm>
        </p:spPr>
        <p:txBody>
          <a:bodyPr>
            <a:normAutofit/>
          </a:bodyPr>
          <a:lstStyle/>
          <a:p>
            <a:pPr marL="171450" lvl="0" indent="-171450">
              <a:buFont typeface="Arial" panose="020B0604020202020204" pitchFamily="34" charset="0"/>
              <a:buChar char="•"/>
            </a:pPr>
            <a:r>
              <a:rPr lang="en-US" sz="1900" dirty="0"/>
              <a:t>Shri </a:t>
            </a:r>
            <a:r>
              <a:rPr lang="en-US" sz="1900" dirty="0" err="1"/>
              <a:t>Mataji</a:t>
            </a:r>
            <a:r>
              <a:rPr lang="en-US" sz="1900" dirty="0"/>
              <a:t> warns about the dangers of lethargy, and the different ways people get lethargic.</a:t>
            </a:r>
            <a:endParaRPr lang="nl-NL" sz="1900" dirty="0"/>
          </a:p>
          <a:p>
            <a:pPr marL="171450" lvl="0" indent="-171450">
              <a:buFont typeface="Arial" panose="020B0604020202020204" pitchFamily="34" charset="0"/>
              <a:buChar char="•"/>
            </a:pPr>
            <a:r>
              <a:rPr lang="en-US" sz="1900" dirty="0"/>
              <a:t>Be extremely humble, even if we get Self-realization, our </a:t>
            </a:r>
            <a:r>
              <a:rPr lang="en-US" sz="1900" dirty="0" err="1"/>
              <a:t>Sahasrara</a:t>
            </a:r>
            <a:r>
              <a:rPr lang="en-US" sz="1900" dirty="0"/>
              <a:t> is opened and we get more spiritually evolved: Stay humble</a:t>
            </a:r>
          </a:p>
          <a:p>
            <a:pPr marL="171450" lvl="0" indent="-171450">
              <a:buFont typeface="Arial" panose="020B0604020202020204" pitchFamily="34" charset="0"/>
              <a:buChar char="•"/>
            </a:pPr>
            <a:r>
              <a:rPr lang="en-US" sz="1900" dirty="0"/>
              <a:t>Our overdeveloped brains get in the way</a:t>
            </a:r>
            <a:endParaRPr lang="nl-NL" sz="1900" dirty="0"/>
          </a:p>
          <a:p>
            <a:pPr marL="171450" lvl="0" indent="-171450">
              <a:buFont typeface="Arial" panose="020B0604020202020204" pitchFamily="34" charset="0"/>
              <a:buChar char="•"/>
            </a:pPr>
            <a:r>
              <a:rPr lang="nl-NL" sz="1900" dirty="0"/>
              <a:t>We have </a:t>
            </a:r>
            <a:r>
              <a:rPr lang="nl-NL" sz="1900" dirty="0" err="1"/>
              <a:t>to</a:t>
            </a:r>
            <a:r>
              <a:rPr lang="nl-NL" sz="1900" dirty="0"/>
              <a:t> </a:t>
            </a:r>
            <a:r>
              <a:rPr lang="nl-NL" sz="1900" dirty="0" err="1"/>
              <a:t>ask</a:t>
            </a:r>
            <a:r>
              <a:rPr lang="nl-NL" sz="1900" dirty="0"/>
              <a:t> </a:t>
            </a:r>
            <a:r>
              <a:rPr lang="nl-NL" sz="1900" dirty="0" err="1"/>
              <a:t>ourselves</a:t>
            </a:r>
            <a:r>
              <a:rPr lang="nl-NL" sz="1900" dirty="0"/>
              <a:t> </a:t>
            </a:r>
            <a:r>
              <a:rPr lang="nl-NL" sz="1900" dirty="0" err="1"/>
              <a:t>what</a:t>
            </a:r>
            <a:r>
              <a:rPr lang="nl-NL" sz="1900" dirty="0"/>
              <a:t> have I </a:t>
            </a:r>
            <a:r>
              <a:rPr lang="nl-NL" sz="1900" dirty="0" err="1"/>
              <a:t>done</a:t>
            </a:r>
            <a:r>
              <a:rPr lang="nl-NL" sz="1900" dirty="0"/>
              <a:t> </a:t>
            </a:r>
            <a:r>
              <a:rPr lang="nl-NL" sz="1900" dirty="0" err="1"/>
              <a:t>for</a:t>
            </a:r>
            <a:r>
              <a:rPr lang="nl-NL" sz="1900" dirty="0"/>
              <a:t> </a:t>
            </a:r>
            <a:r>
              <a:rPr lang="nl-NL" sz="1900" dirty="0" err="1"/>
              <a:t>Sahaja</a:t>
            </a:r>
            <a:r>
              <a:rPr lang="nl-NL" sz="1900" dirty="0"/>
              <a:t> Yoga. Have i </a:t>
            </a:r>
            <a:r>
              <a:rPr lang="nl-NL" sz="1900" dirty="0" err="1"/>
              <a:t>given</a:t>
            </a:r>
            <a:r>
              <a:rPr lang="nl-NL" sz="1900" dirty="0"/>
              <a:t> </a:t>
            </a:r>
            <a:r>
              <a:rPr lang="nl-NL" sz="1900" dirty="0" err="1"/>
              <a:t>realization</a:t>
            </a:r>
            <a:r>
              <a:rPr lang="nl-NL" sz="1900" dirty="0"/>
              <a:t> </a:t>
            </a:r>
            <a:r>
              <a:rPr lang="nl-NL" sz="1900" dirty="0" err="1"/>
              <a:t>to</a:t>
            </a:r>
            <a:r>
              <a:rPr lang="nl-NL" sz="1900" dirty="0"/>
              <a:t> </a:t>
            </a:r>
            <a:r>
              <a:rPr lang="nl-NL" sz="1900" dirty="0" err="1"/>
              <a:t>other</a:t>
            </a:r>
            <a:r>
              <a:rPr lang="nl-NL" sz="1900" dirty="0"/>
              <a:t> </a:t>
            </a:r>
            <a:r>
              <a:rPr lang="nl-NL" sz="1900" dirty="0" err="1"/>
              <a:t>people</a:t>
            </a:r>
            <a:r>
              <a:rPr lang="nl-NL" sz="1900" dirty="0"/>
              <a:t>?</a:t>
            </a:r>
            <a:endParaRPr lang="en-US" sz="1900" dirty="0"/>
          </a:p>
        </p:txBody>
      </p:sp>
    </p:spTree>
    <p:extLst>
      <p:ext uri="{BB962C8B-B14F-4D97-AF65-F5344CB8AC3E}">
        <p14:creationId xmlns:p14="http://schemas.microsoft.com/office/powerpoint/2010/main" val="1479544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EB03C-88B2-4927-BA5C-6B24793FB19C}"/>
              </a:ext>
            </a:extLst>
          </p:cNvPr>
          <p:cNvSpPr>
            <a:spLocks noGrp="1"/>
          </p:cNvSpPr>
          <p:nvPr>
            <p:ph type="title"/>
          </p:nvPr>
        </p:nvSpPr>
        <p:spPr/>
        <p:txBody>
          <a:bodyPr/>
          <a:lstStyle/>
          <a:p>
            <a:r>
              <a:rPr lang="nl-NL" dirty="0" err="1"/>
              <a:t>Introspection</a:t>
            </a:r>
            <a:r>
              <a:rPr lang="nl-NL" dirty="0"/>
              <a:t> </a:t>
            </a:r>
            <a:r>
              <a:rPr lang="nl-NL" dirty="0" err="1"/>
              <a:t>questions</a:t>
            </a:r>
            <a:endParaRPr lang="nl-NL" dirty="0"/>
          </a:p>
        </p:txBody>
      </p:sp>
      <p:sp>
        <p:nvSpPr>
          <p:cNvPr id="3" name="Content Placeholder 2">
            <a:extLst>
              <a:ext uri="{FF2B5EF4-FFF2-40B4-BE49-F238E27FC236}">
                <a16:creationId xmlns:a16="http://schemas.microsoft.com/office/drawing/2014/main" id="{04C64973-BAD8-4482-B2A4-6E1BECBC3935}"/>
              </a:ext>
            </a:extLst>
          </p:cNvPr>
          <p:cNvSpPr>
            <a:spLocks noGrp="1"/>
          </p:cNvSpPr>
          <p:nvPr>
            <p:ph sz="quarter" idx="10"/>
          </p:nvPr>
        </p:nvSpPr>
        <p:spPr>
          <a:xfrm>
            <a:off x="539495" y="1435608"/>
            <a:ext cx="10934047" cy="4699378"/>
          </a:xfrm>
        </p:spPr>
        <p:txBody>
          <a:bodyPr>
            <a:normAutofit fontScale="62500" lnSpcReduction="20000"/>
          </a:bodyPr>
          <a:lstStyle/>
          <a:p>
            <a:pPr lvl="2"/>
            <a:r>
              <a:rPr lang="en-GB" sz="4300" dirty="0"/>
              <a:t>How much peace, blissfulness, forgiveness, patience and compassion do I have?</a:t>
            </a:r>
            <a:endParaRPr lang="nl-NL" sz="4300" dirty="0"/>
          </a:p>
          <a:p>
            <a:pPr lvl="2"/>
            <a:r>
              <a:rPr lang="en-GB" sz="4300" dirty="0"/>
              <a:t>How much I truly understand other people?</a:t>
            </a:r>
            <a:endParaRPr lang="nl-NL" sz="4300" dirty="0"/>
          </a:p>
          <a:p>
            <a:pPr lvl="2"/>
            <a:r>
              <a:rPr lang="en-GB" sz="4300" dirty="0"/>
              <a:t>How much do I give?</a:t>
            </a:r>
            <a:endParaRPr lang="nl-NL" sz="4300" dirty="0"/>
          </a:p>
          <a:p>
            <a:pPr lvl="2"/>
            <a:r>
              <a:rPr lang="en-GB" sz="4300" dirty="0"/>
              <a:t>How free are we in our ideas?</a:t>
            </a:r>
            <a:endParaRPr lang="nl-NL" sz="4300" dirty="0"/>
          </a:p>
          <a:p>
            <a:pPr lvl="2"/>
            <a:r>
              <a:rPr lang="en-GB" sz="4300" dirty="0"/>
              <a:t>Freedom is not abandonment</a:t>
            </a:r>
            <a:endParaRPr lang="nl-NL" sz="4300" dirty="0"/>
          </a:p>
          <a:p>
            <a:endParaRPr lang="nl-NL" dirty="0"/>
          </a:p>
        </p:txBody>
      </p:sp>
    </p:spTree>
    <p:extLst>
      <p:ext uri="{BB962C8B-B14F-4D97-AF65-F5344CB8AC3E}">
        <p14:creationId xmlns:p14="http://schemas.microsoft.com/office/powerpoint/2010/main" val="4206989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B35D9-3612-442B-A81A-E30CB8CB5257}"/>
              </a:ext>
            </a:extLst>
          </p:cNvPr>
          <p:cNvSpPr>
            <a:spLocks noGrp="1"/>
          </p:cNvSpPr>
          <p:nvPr>
            <p:ph type="title"/>
          </p:nvPr>
        </p:nvSpPr>
        <p:spPr/>
        <p:txBody>
          <a:bodyPr/>
          <a:lstStyle/>
          <a:p>
            <a:endParaRPr lang="nl-NL" dirty="0"/>
          </a:p>
        </p:txBody>
      </p:sp>
      <p:sp>
        <p:nvSpPr>
          <p:cNvPr id="3" name="Content Placeholder 2">
            <a:extLst>
              <a:ext uri="{FF2B5EF4-FFF2-40B4-BE49-F238E27FC236}">
                <a16:creationId xmlns:a16="http://schemas.microsoft.com/office/drawing/2014/main" id="{1EA0EACB-0D81-49FA-8EA9-EE758A38B8A3}"/>
              </a:ext>
            </a:extLst>
          </p:cNvPr>
          <p:cNvSpPr>
            <a:spLocks noGrp="1"/>
          </p:cNvSpPr>
          <p:nvPr>
            <p:ph sz="quarter" idx="10"/>
          </p:nvPr>
        </p:nvSpPr>
        <p:spPr>
          <a:xfrm>
            <a:off x="539495" y="1435608"/>
            <a:ext cx="11304162" cy="3977640"/>
          </a:xfrm>
        </p:spPr>
        <p:txBody>
          <a:bodyPr>
            <a:normAutofit/>
          </a:bodyPr>
          <a:lstStyle/>
          <a:p>
            <a:pPr marL="171450" lvl="0" indent="-171450">
              <a:buFont typeface="Arial" panose="020B0604020202020204" pitchFamily="34" charset="0"/>
              <a:buChar char="•"/>
            </a:pPr>
            <a:r>
              <a:rPr lang="en-GB" sz="2000" dirty="0"/>
              <a:t>A realized soul is nobler, more dignified and his/her way of dealing with others change</a:t>
            </a:r>
            <a:endParaRPr lang="nl-NL" sz="2000" dirty="0"/>
          </a:p>
          <a:p>
            <a:pPr marL="171450" lvl="0" indent="-171450">
              <a:buFont typeface="Arial" panose="020B0604020202020204" pitchFamily="34" charset="0"/>
              <a:buChar char="•"/>
            </a:pPr>
            <a:r>
              <a:rPr lang="en-GB" sz="2000" dirty="0"/>
              <a:t>If we don’t become more humble we can’t understand Shri </a:t>
            </a:r>
            <a:r>
              <a:rPr lang="en-GB" sz="2000" dirty="0" err="1"/>
              <a:t>Mataji</a:t>
            </a:r>
            <a:r>
              <a:rPr lang="en-GB" sz="2000" dirty="0"/>
              <a:t>. Our ego gets always in the way of understanding her because of our overdeveloped brain and the accepted idea that almost ‘anything goes’ that has become so popular and ‘cool’ in the West</a:t>
            </a:r>
            <a:endParaRPr lang="nl-NL" sz="2000" dirty="0"/>
          </a:p>
          <a:p>
            <a:endParaRPr lang="nl-NL" dirty="0"/>
          </a:p>
        </p:txBody>
      </p:sp>
    </p:spTree>
    <p:extLst>
      <p:ext uri="{BB962C8B-B14F-4D97-AF65-F5344CB8AC3E}">
        <p14:creationId xmlns:p14="http://schemas.microsoft.com/office/powerpoint/2010/main" val="295503208"/>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F25A0713-A64B-439B-91E9-551CE2BAEA8D}" vid="{FD9CE0B8-0910-4446-AF74-F335AEE71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8a52e8c320b9a064ae3583ae3861c9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8020cb39231a0945110f9cd888b521a"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D7FC771-7DFE-49DA-B577-71181BFB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50072C5-DDE0-4258-BA7A-4D4B80DFA632}">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7EE8C63A-4744-4DE4-BB49-0FF0B5375C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{295BF0B3-F7FC-4453-8909-A8B412EE965B}tf10001108</Template>
  <TotalTime>0</TotalTime>
  <Words>191</Words>
  <Application>Microsoft Macintosh PowerPoint</Application>
  <PresentationFormat>Widescreen</PresentationFormat>
  <Paragraphs>17</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Segoe UI</vt:lpstr>
      <vt:lpstr>Segoe UI Light</vt:lpstr>
      <vt:lpstr>WelcomeDoc</vt:lpstr>
      <vt:lpstr>PowerPoint Presentation</vt:lpstr>
      <vt:lpstr> </vt:lpstr>
      <vt:lpstr>Introspection 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2020-05-25T17:30:19Z</dcterms:created>
  <dcterms:modified xsi:type="dcterms:W3CDTF">2020-10-07T17:40:26Z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