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Century Schoolboo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qJyFbnzMcaJCE47gPBba6XvH5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6B17B0-96E9-4624-89E7-EF83F3AA9BD9}">
  <a:tblStyle styleId="{1A6B17B0-96E9-4624-89E7-EF83F3AA9BD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enturySchoolbook-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CenturySchoolbook-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Better understanding the distinction between the spirit and soul is another step in the gradual process of 'knowing thyself'. When introspection is merged with meditation, we work to unload ourselves of that which is transient from that which is true. We often talk about the spirit, but let's understand the spirit in relation to the soul, and how the two form together the indelible part and parcel of the whole.</a:t>
            </a:r>
            <a:endParaRPr/>
          </a:p>
        </p:txBody>
      </p:sp>
      <p:sp>
        <p:nvSpPr>
          <p:cNvPr id="99" name="Google Shape;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Through Yoga we refine the jiva to define the atma–it is a constant process of sublimation, more aware to the subtlety of the self. The Svetasvatara discusses many topics, but the relationship between the spirit and the soul is a constant undercurrent. The two find themselves submerged only through Yoga.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wheel is described as 'made of one circle, three layers, sixteen parts or segments on the rim, fifty spokes, twenty counterspokes, six groups of eight, three paths, one rope of innumerable strands, and the great illusion.'</a:t>
            </a:r>
            <a:endParaRPr/>
          </a:p>
        </p:txBody>
      </p:sp>
      <p:sp>
        <p:nvSpPr>
          <p:cNvPr id="187" name="Google Shape;1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Shri Chakra is an ancient symbol found earlier forms already by 10,000 BCE. It is a sacred representation of creation and its nine-fold form. I can do it no justice in one presentation. In essence, the individual soul seeks to travel towards the epicentre of the Shri Chakra from which the creation originates from, passing through the obstacles of each layer by becoming more subtle so as to brave the maze and its progressively more intricate structure. For our purposes today we are only going to focus on one layer of the Shri Chakra, and look at the sixteen petals on the outer rim of the wheel, which make up the subtle causal elements of creation on a macro level and the body on the micro.</a:t>
            </a:r>
            <a:endParaRPr/>
          </a:p>
          <a:p>
            <a:pPr indent="0" lvl="0" marL="0" rtl="0" algn="l">
              <a:spcBef>
                <a:spcPts val="0"/>
              </a:spcBef>
              <a:spcAft>
                <a:spcPts val="0"/>
              </a:spcAft>
              <a:buNone/>
            </a:pPr>
            <a:r>
              <a:t/>
            </a:r>
            <a:endParaRPr/>
          </a:p>
        </p:txBody>
      </p:sp>
      <p:sp>
        <p:nvSpPr>
          <p:cNvPr id="207" name="Google Shape;20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let us dissolve the diverse and varied aspects, go beyond words and worlds, and see what is yet to unfold within our being with the power of introspection and meditation–the power of Dhyana.</a:t>
            </a:r>
            <a:endParaRPr/>
          </a:p>
        </p:txBody>
      </p:sp>
      <p:sp>
        <p:nvSpPr>
          <p:cNvPr id="281" name="Google Shape;28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distinction between the spirit and soul is found throughout different cultures around the world. This list presents a generalized overview, each term has subtle disctinctions but can be categorised followingly. </a:t>
            </a:r>
            <a:endParaRPr/>
          </a:p>
        </p:txBody>
      </p:sp>
      <p:sp>
        <p:nvSpPr>
          <p:cNvPr id="106" name="Google Shape;10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While it may seem like we present a dualistic approach to the spirit and soul, it must be mentioned that the two are inextricably interlinked; without the soul the spirit could not reflect and manifest, without the spirit the soul would be lifeless. The ability to discern between the two is an essential aspect of refining jiva to further define and foreground the atma in our daily life. Jiva is the aspect that changes and is transient, while the atma is changeless and eternal.</a:t>
            </a:r>
            <a:endParaRPr/>
          </a:p>
        </p:txBody>
      </p:sp>
      <p:sp>
        <p:nvSpPr>
          <p:cNvPr id="144" name="Google Shape;1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have heard from before that imagery in India is symbolically rich. The swan is a case in example. Hamsa Chakra governs our ability to discern between what's right and wrong. What is right is beneficial for our spiritual growth, what is wrong is spiritually detrimental. Terminus point of strands of both the Ida and Pingala Nadi. Also subtle distinctions. Consider swan also in relation to the vahana of the Swadhisthana Chakra.</a:t>
            </a:r>
            <a:endParaRPr/>
          </a:p>
        </p:txBody>
      </p:sp>
      <p:sp>
        <p:nvSpPr>
          <p:cNvPr id="175" name="Google Shape;1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0" name="Google Shape;80;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youtu.be/OR9mMD1RYS0?t=1011"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youtu.be/Piq8UqkP69M"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youtu.be/R8M2Gk5RSbo?t=321"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youtu.be/oDTKHglYJfs?t=4882"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b="5062" l="0" r="0" t="0"/>
          <a:stretch/>
        </p:blipFill>
        <p:spPr>
          <a:xfrm>
            <a:off x="1" y="10"/>
            <a:ext cx="12191999" cy="6857989"/>
          </a:xfrm>
          <a:prstGeom prst="rect">
            <a:avLst/>
          </a:prstGeom>
          <a:noFill/>
          <a:ln>
            <a:noFill/>
          </a:ln>
        </p:spPr>
      </p:pic>
      <p:sp>
        <p:nvSpPr>
          <p:cNvPr id="102" name="Google Shape;102;p1"/>
          <p:cNvSpPr txBox="1"/>
          <p:nvPr>
            <p:ph type="ctrTitle"/>
          </p:nvPr>
        </p:nvSpPr>
        <p:spPr>
          <a:xfrm>
            <a:off x="1113065" y="1179739"/>
            <a:ext cx="9356272" cy="365376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7300"/>
              <a:buFont typeface="Century Schoolbook"/>
              <a:buNone/>
            </a:pPr>
            <a:r>
              <a:rPr lang="en-US" sz="7300">
                <a:latin typeface="Century Schoolbook"/>
                <a:ea typeface="Century Schoolbook"/>
                <a:cs typeface="Century Schoolbook"/>
                <a:sym typeface="Century Schoolbook"/>
              </a:rPr>
              <a:t>SPIRIT</a:t>
            </a:r>
            <a:br>
              <a:rPr lang="en-US" sz="7300">
                <a:latin typeface="Century Schoolbook"/>
                <a:ea typeface="Century Schoolbook"/>
                <a:cs typeface="Century Schoolbook"/>
                <a:sym typeface="Century Schoolbook"/>
              </a:rPr>
            </a:br>
            <a:r>
              <a:rPr lang="en-US" sz="7300">
                <a:latin typeface="Century Schoolbook"/>
                <a:ea typeface="Century Schoolbook"/>
                <a:cs typeface="Century Schoolbook"/>
                <a:sym typeface="Century Schoolbook"/>
              </a:rPr>
              <a:t>––––––––</a:t>
            </a:r>
            <a:br>
              <a:rPr lang="en-US" sz="7300">
                <a:latin typeface="Century Schoolbook"/>
                <a:ea typeface="Century Schoolbook"/>
                <a:cs typeface="Century Schoolbook"/>
                <a:sym typeface="Century Schoolbook"/>
              </a:rPr>
            </a:br>
            <a:r>
              <a:rPr lang="en-US" sz="7300">
                <a:latin typeface="Century Schoolbook"/>
                <a:ea typeface="Century Schoolbook"/>
                <a:cs typeface="Century Schoolbook"/>
                <a:sym typeface="Century Schoolbook"/>
              </a:rPr>
              <a:t>SOUL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10"/>
          <p:cNvSpPr txBox="1"/>
          <p:nvPr>
            <p:ph type="title"/>
          </p:nvPr>
        </p:nvSpPr>
        <p:spPr>
          <a:xfrm>
            <a:off x="648929" y="179324"/>
            <a:ext cx="6422849" cy="16766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entury Schoolbook"/>
              <a:buNone/>
            </a:pPr>
            <a:r>
              <a:rPr lang="en-US" sz="3200">
                <a:latin typeface="Century Schoolbook"/>
                <a:ea typeface="Century Schoolbook"/>
                <a:cs typeface="Century Schoolbook"/>
                <a:sym typeface="Century Schoolbook"/>
              </a:rPr>
              <a:t>Svetasvatara Upanishad</a:t>
            </a:r>
            <a:br>
              <a:rPr lang="en-US" sz="3200">
                <a:latin typeface="Century Schoolbook"/>
                <a:ea typeface="Century Schoolbook"/>
                <a:cs typeface="Century Schoolbook"/>
                <a:sym typeface="Century Schoolbook"/>
              </a:rPr>
            </a:br>
            <a:r>
              <a:rPr i="1" lang="en-US" sz="2000">
                <a:latin typeface="Century Schoolbook"/>
                <a:ea typeface="Century Schoolbook"/>
                <a:cs typeface="Century Schoolbook"/>
                <a:sym typeface="Century Schoolbook"/>
              </a:rPr>
              <a:t>Compiled during 1st-millenium BCE</a:t>
            </a:r>
            <a:endParaRPr/>
          </a:p>
        </p:txBody>
      </p:sp>
      <p:sp>
        <p:nvSpPr>
          <p:cNvPr id="190" name="Google Shape;190;p10"/>
          <p:cNvSpPr/>
          <p:nvPr/>
        </p:nvSpPr>
        <p:spPr>
          <a:xfrm>
            <a:off x="7556410" y="0"/>
            <a:ext cx="4636008" cy="6858000"/>
          </a:xfrm>
          <a:prstGeom prst="rect">
            <a:avLst/>
          </a:prstGeom>
          <a:solidFill>
            <a:srgbClr val="786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0"/>
          <p:cNvSpPr/>
          <p:nvPr/>
        </p:nvSpPr>
        <p:spPr>
          <a:xfrm>
            <a:off x="8041042" y="559407"/>
            <a:ext cx="3666744"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2" name="Google Shape;192;p10"/>
          <p:cNvPicPr preferRelativeResize="0"/>
          <p:nvPr/>
        </p:nvPicPr>
        <p:blipFill rotWithShape="1">
          <a:blip r:embed="rId3">
            <a:alphaModFix/>
          </a:blip>
          <a:srcRect b="-2" l="25746" r="23849" t="0"/>
          <a:stretch/>
        </p:blipFill>
        <p:spPr>
          <a:xfrm>
            <a:off x="8205634" y="722376"/>
            <a:ext cx="3337560" cy="5413248"/>
          </a:xfrm>
          <a:prstGeom prst="rect">
            <a:avLst/>
          </a:prstGeom>
          <a:noFill/>
          <a:ln>
            <a:noFill/>
          </a:ln>
        </p:spPr>
      </p:pic>
      <p:sp>
        <p:nvSpPr>
          <p:cNvPr id="193" name="Google Shape;193;p10"/>
          <p:cNvSpPr txBox="1"/>
          <p:nvPr/>
        </p:nvSpPr>
        <p:spPr>
          <a:xfrm>
            <a:off x="645886" y="1615616"/>
            <a:ext cx="6422571"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Schoolbook"/>
                <a:ea typeface="Century Schoolbook"/>
                <a:cs typeface="Century Schoolbook"/>
                <a:sym typeface="Century Schoolbook"/>
              </a:rPr>
              <a:t>"In this vast Wheel of creation wherein all things live and die, wanders round the human soul like a swan in restless flying, and she thinks that God is afar. But when the love of God comes down upon her, then she finds her own immortal life."</a:t>
            </a:r>
            <a:endParaRPr sz="1800">
              <a:solidFill>
                <a:schemeClr val="dk1"/>
              </a:solidFill>
              <a:latin typeface="Century Schoolbook"/>
              <a:ea typeface="Century Schoolbook"/>
              <a:cs typeface="Century Schoolbook"/>
              <a:sym typeface="Century Schoolbook"/>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entury Schoolbook"/>
              <a:ea typeface="Century Schoolbook"/>
              <a:cs typeface="Century Schoolbook"/>
              <a:sym typeface="Century Schoolbook"/>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Schoolbook"/>
                <a:ea typeface="Century Schoolbook"/>
                <a:cs typeface="Century Schoolbook"/>
                <a:sym typeface="Century Schoolbook"/>
              </a:rPr>
              <a:t>Dhyāna (ध्यान): Meditation, contemplation, introspection.</a:t>
            </a:r>
            <a:endParaRPr sz="2400">
              <a:solidFill>
                <a:schemeClr val="dk1"/>
              </a:solidFill>
              <a:latin typeface="Century Schoolbook"/>
              <a:ea typeface="Century Schoolbook"/>
              <a:cs typeface="Century Schoolbook"/>
              <a:sym typeface="Century Schoolbook"/>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entury Schoolbook"/>
              <a:ea typeface="Century Schoolbook"/>
              <a:cs typeface="Century Schoolbook"/>
              <a:sym typeface="Century Schoolbook"/>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entury Schoolbook"/>
              <a:ea typeface="Century Schoolbook"/>
              <a:cs typeface="Century Schoolbook"/>
              <a:sym typeface="Century Schoolbook"/>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entury Schoolbook"/>
              <a:ea typeface="Century Schoolbook"/>
              <a:cs typeface="Century Schoolbook"/>
              <a:sym typeface="Century Schoolbook"/>
            </a:endParaRPr>
          </a:p>
        </p:txBody>
      </p:sp>
      <p:sp>
        <p:nvSpPr>
          <p:cNvPr id="194" name="Google Shape;194;p10"/>
          <p:cNvSpPr txBox="1"/>
          <p:nvPr/>
        </p:nvSpPr>
        <p:spPr>
          <a:xfrm>
            <a:off x="8044070" y="6380922"/>
            <a:ext cx="274320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Schoolbook"/>
                <a:ea typeface="Century Schoolbook"/>
                <a:cs typeface="Century Schoolbook"/>
                <a:sym typeface="Century Schoolbook"/>
              </a:rPr>
              <a:t>Jan Asselijn (1650)</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1"/>
          <p:cNvSpPr txBox="1"/>
          <p:nvPr>
            <p:ph type="title"/>
          </p:nvPr>
        </p:nvSpPr>
        <p:spPr>
          <a:xfrm>
            <a:off x="648929" y="629266"/>
            <a:ext cx="3505495" cy="16223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Schoolbook"/>
              <a:buNone/>
            </a:pPr>
            <a:r>
              <a:rPr lang="en-US" sz="3100" u="sng">
                <a:solidFill>
                  <a:schemeClr val="hlink"/>
                </a:solidFill>
                <a:latin typeface="Century Schoolbook"/>
                <a:ea typeface="Century Schoolbook"/>
                <a:cs typeface="Century Schoolbook"/>
                <a:sym typeface="Century Schoolbook"/>
                <a:hlinkClick r:id="rId3"/>
              </a:rPr>
              <a:t>Mahalakshmi Puja</a:t>
            </a:r>
            <a:r>
              <a:rPr lang="en-US" sz="3100">
                <a:latin typeface="Century Schoolbook"/>
                <a:ea typeface="Century Schoolbook"/>
                <a:cs typeface="Century Schoolbook"/>
                <a:sym typeface="Century Schoolbook"/>
              </a:rPr>
              <a:t>,</a:t>
            </a:r>
            <a:br>
              <a:rPr lang="en-US" sz="3100">
                <a:latin typeface="Century Schoolbook"/>
                <a:ea typeface="Century Schoolbook"/>
                <a:cs typeface="Century Schoolbook"/>
                <a:sym typeface="Century Schoolbook"/>
              </a:rPr>
            </a:br>
            <a:r>
              <a:rPr lang="en-US" sz="3100">
                <a:latin typeface="Century Schoolbook"/>
                <a:ea typeface="Century Schoolbook"/>
                <a:cs typeface="Century Schoolbook"/>
                <a:sym typeface="Century Schoolbook"/>
              </a:rPr>
              <a:t>Brisbane, Australia,</a:t>
            </a:r>
            <a:br>
              <a:rPr lang="en-US" sz="3100">
                <a:latin typeface="Century Schoolbook"/>
                <a:ea typeface="Century Schoolbook"/>
                <a:cs typeface="Century Schoolbook"/>
                <a:sym typeface="Century Schoolbook"/>
              </a:rPr>
            </a:br>
            <a:r>
              <a:rPr lang="en-US" sz="3100">
                <a:latin typeface="Century Schoolbook"/>
                <a:ea typeface="Century Schoolbook"/>
                <a:cs typeface="Century Schoolbook"/>
                <a:sym typeface="Century Schoolbook"/>
              </a:rPr>
              <a:t>(1992)</a:t>
            </a:r>
            <a:endParaRPr/>
          </a:p>
        </p:txBody>
      </p:sp>
      <p:sp>
        <p:nvSpPr>
          <p:cNvPr id="200" name="Google Shape;200;p11"/>
          <p:cNvSpPr txBox="1"/>
          <p:nvPr/>
        </p:nvSpPr>
        <p:spPr>
          <a:xfrm>
            <a:off x="509784" y="2438400"/>
            <a:ext cx="3783789" cy="37854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i="1" lang="en-US" sz="2400">
                <a:solidFill>
                  <a:schemeClr val="dk1"/>
                </a:solidFill>
                <a:latin typeface="Century Schoolbook"/>
                <a:ea typeface="Century Schoolbook"/>
                <a:cs typeface="Century Schoolbook"/>
                <a:sym typeface="Century Schoolbook"/>
              </a:rPr>
              <a:t>"So, for any machinery, we have to fix it up properly before we start working it out. To fix up our Mahalakshmi Principle, you have to see that your physical being is all right, is normal, and has no problem."</a:t>
            </a:r>
            <a:endParaRPr sz="2400">
              <a:solidFill>
                <a:schemeClr val="dk1"/>
              </a:solidFill>
              <a:latin typeface="Century Schoolbook"/>
              <a:ea typeface="Century Schoolbook"/>
              <a:cs typeface="Century Schoolbook"/>
              <a:sym typeface="Century Schoolbook"/>
            </a:endParaRPr>
          </a:p>
          <a:p>
            <a:pPr indent="0" lvl="0" marL="0" marR="0" rtl="0" algn="l">
              <a:lnSpc>
                <a:spcPct val="90000"/>
              </a:lnSpc>
              <a:spcBef>
                <a:spcPts val="600"/>
              </a:spcBef>
              <a:spcAft>
                <a:spcPts val="0"/>
              </a:spcAft>
              <a:buNone/>
            </a:pPr>
            <a:r>
              <a:t/>
            </a:r>
            <a:endParaRPr sz="1800">
              <a:solidFill>
                <a:schemeClr val="dk1"/>
              </a:solidFill>
              <a:latin typeface="Century"/>
              <a:ea typeface="Century"/>
              <a:cs typeface="Century"/>
              <a:sym typeface="Century"/>
            </a:endParaRPr>
          </a:p>
          <a:p>
            <a:pPr indent="0" lvl="0" marL="0" marR="0" rtl="0" algn="l">
              <a:lnSpc>
                <a:spcPct val="90000"/>
              </a:lnSpc>
              <a:spcBef>
                <a:spcPts val="600"/>
              </a:spcBef>
              <a:spcAft>
                <a:spcPts val="0"/>
              </a:spcAft>
              <a:buNone/>
            </a:pPr>
            <a:r>
              <a:rPr lang="en-US" sz="1800">
                <a:solidFill>
                  <a:schemeClr val="dk1"/>
                </a:solidFill>
                <a:latin typeface="Century"/>
                <a:ea typeface="Century"/>
                <a:cs typeface="Century"/>
                <a:sym typeface="Century"/>
              </a:rPr>
              <a:t>From 16:51 to 25:24</a:t>
            </a:r>
            <a:endParaRPr i="1" sz="2400">
              <a:solidFill>
                <a:schemeClr val="dk1"/>
              </a:solidFill>
              <a:latin typeface="Century Schoolbook"/>
              <a:ea typeface="Century Schoolbook"/>
              <a:cs typeface="Century Schoolbook"/>
              <a:sym typeface="Century Schoolbook"/>
            </a:endParaRPr>
          </a:p>
        </p:txBody>
      </p:sp>
      <p:sp>
        <p:nvSpPr>
          <p:cNvPr id="201" name="Google Shape;201;p11"/>
          <p:cNvSpPr/>
          <p:nvPr/>
        </p:nvSpPr>
        <p:spPr>
          <a:xfrm>
            <a:off x="4639056" y="0"/>
            <a:ext cx="7552944"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1"/>
          <p:cNvSpPr/>
          <p:nvPr/>
        </p:nvSpPr>
        <p:spPr>
          <a:xfrm>
            <a:off x="5123688" y="557784"/>
            <a:ext cx="6584098"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3" name="Google Shape;203;p11"/>
          <p:cNvPicPr preferRelativeResize="0"/>
          <p:nvPr>
            <p:ph idx="1" type="body"/>
          </p:nvPr>
        </p:nvPicPr>
        <p:blipFill rotWithShape="1">
          <a:blip r:embed="rId4">
            <a:alphaModFix/>
          </a:blip>
          <a:srcRect b="0" l="0" r="0" t="0"/>
          <a:stretch/>
        </p:blipFill>
        <p:spPr>
          <a:xfrm>
            <a:off x="5405862" y="1170128"/>
            <a:ext cx="6019331" cy="45144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2"/>
          <p:cNvSpPr/>
          <p:nvPr/>
        </p:nvSpPr>
        <p:spPr>
          <a:xfrm>
            <a:off x="1" y="0"/>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0" name="Google Shape;210;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1" name="Google Shape;211;p12"/>
          <p:cNvSpPr txBox="1"/>
          <p:nvPr>
            <p:ph type="title"/>
          </p:nvPr>
        </p:nvSpPr>
        <p:spPr>
          <a:xfrm>
            <a:off x="6094105" y="802955"/>
            <a:ext cx="4977976"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entury Schoolbook"/>
              <a:buNone/>
            </a:pPr>
            <a:r>
              <a:rPr lang="en-US">
                <a:solidFill>
                  <a:srgbClr val="000000"/>
                </a:solidFill>
                <a:latin typeface="Century Schoolbook"/>
                <a:ea typeface="Century Schoolbook"/>
                <a:cs typeface="Century Schoolbook"/>
                <a:sym typeface="Century Schoolbook"/>
              </a:rPr>
              <a:t>Four Steps to Stay in Balance</a:t>
            </a:r>
            <a:endParaRPr/>
          </a:p>
        </p:txBody>
      </p:sp>
      <p:sp>
        <p:nvSpPr>
          <p:cNvPr id="212" name="Google Shape;212;p12"/>
          <p:cNvSpPr/>
          <p:nvPr/>
        </p:nvSpPr>
        <p:spPr>
          <a:xfrm>
            <a:off x="0" y="738619"/>
            <a:ext cx="5000438" cy="5400962"/>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3" name="Google Shape;213;p12"/>
          <p:cNvPicPr preferRelativeResize="0"/>
          <p:nvPr/>
        </p:nvPicPr>
        <p:blipFill rotWithShape="1">
          <a:blip r:embed="rId4">
            <a:alphaModFix/>
          </a:blip>
          <a:srcRect b="0" l="1250" r="3923" t="0"/>
          <a:stretch/>
        </p:blipFill>
        <p:spPr>
          <a:xfrm>
            <a:off x="20" y="907231"/>
            <a:ext cx="4838021" cy="5063738"/>
          </a:xfrm>
          <a:custGeom>
            <a:rect b="b" l="l" r="r" t="t"/>
            <a:pathLst>
              <a:path extrusionOk="0" h="5063738" w="4838041">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grpSp>
        <p:nvGrpSpPr>
          <p:cNvPr id="214" name="Google Shape;214;p12"/>
          <p:cNvGrpSpPr/>
          <p:nvPr/>
        </p:nvGrpSpPr>
        <p:grpSpPr>
          <a:xfrm>
            <a:off x="6090574" y="2422919"/>
            <a:ext cx="4977577" cy="3636814"/>
            <a:chOff x="0" y="1237"/>
            <a:chExt cx="4977577" cy="3636814"/>
          </a:xfrm>
        </p:grpSpPr>
        <p:sp>
          <p:nvSpPr>
            <p:cNvPr id="215" name="Google Shape;215;p12"/>
            <p:cNvSpPr/>
            <p:nvPr/>
          </p:nvSpPr>
          <p:spPr>
            <a:xfrm>
              <a:off x="0" y="2985005"/>
              <a:ext cx="1244394" cy="653046"/>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txBox="1"/>
            <p:nvPr/>
          </p:nvSpPr>
          <p:spPr>
            <a:xfrm>
              <a:off x="0" y="2985005"/>
              <a:ext cx="1244394" cy="653046"/>
            </a:xfrm>
            <a:prstGeom prst="rect">
              <a:avLst/>
            </a:prstGeom>
            <a:noFill/>
            <a:ln>
              <a:noFill/>
            </a:ln>
          </p:spPr>
          <p:txBody>
            <a:bodyPr anchorCtr="0" anchor="ctr" bIns="120900" lIns="88500" spcFirstLastPara="1" rIns="88500" wrap="square" tIns="120900">
              <a:noAutofit/>
            </a:bodyPr>
            <a:lstStyle/>
            <a:p>
              <a:pPr indent="0" lvl="0" marL="0" marR="0" rtl="0" algn="ctr">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Understand</a:t>
              </a:r>
              <a:endParaRPr/>
            </a:p>
          </p:txBody>
        </p:sp>
        <p:sp>
          <p:nvSpPr>
            <p:cNvPr id="217" name="Google Shape;217;p12"/>
            <p:cNvSpPr/>
            <p:nvPr/>
          </p:nvSpPr>
          <p:spPr>
            <a:xfrm>
              <a:off x="1244394" y="2985005"/>
              <a:ext cx="3733183" cy="653046"/>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
            <p:cNvSpPr txBox="1"/>
            <p:nvPr/>
          </p:nvSpPr>
          <p:spPr>
            <a:xfrm>
              <a:off x="1244394" y="2985005"/>
              <a:ext cx="3733183" cy="653046"/>
            </a:xfrm>
            <a:prstGeom prst="rect">
              <a:avLst/>
            </a:prstGeom>
            <a:noFill/>
            <a:ln>
              <a:noFill/>
            </a:ln>
          </p:spPr>
          <p:txBody>
            <a:bodyPr anchorCtr="0" anchor="ctr" bIns="203200" lIns="75725" spcFirstLastPara="1" rIns="7572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the common strands in all religion</a:t>
              </a:r>
              <a:endParaRPr/>
            </a:p>
          </p:txBody>
        </p:sp>
        <p:sp>
          <p:nvSpPr>
            <p:cNvPr id="219" name="Google Shape;219;p12"/>
            <p:cNvSpPr/>
            <p:nvPr/>
          </p:nvSpPr>
          <p:spPr>
            <a:xfrm rot="10800000">
              <a:off x="0" y="1990416"/>
              <a:ext cx="1244394" cy="1004385"/>
            </a:xfrm>
            <a:prstGeom prst="upArrowCallout">
              <a:avLst>
                <a:gd fmla="val 5000" name="adj1"/>
                <a:gd fmla="val 10000" name="adj2"/>
                <a:gd fmla="val 15000" name="adj3"/>
                <a:gd fmla="val 64977" name="adj4"/>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txBox="1"/>
            <p:nvPr/>
          </p:nvSpPr>
          <p:spPr>
            <a:xfrm>
              <a:off x="0" y="1990416"/>
              <a:ext cx="1244394" cy="652850"/>
            </a:xfrm>
            <a:prstGeom prst="rect">
              <a:avLst/>
            </a:prstGeom>
            <a:noFill/>
            <a:ln>
              <a:noFill/>
            </a:ln>
          </p:spPr>
          <p:txBody>
            <a:bodyPr anchorCtr="0" anchor="ctr" bIns="120900" lIns="88500" spcFirstLastPara="1" rIns="88500" wrap="square" tIns="120900">
              <a:noAutofit/>
            </a:bodyPr>
            <a:lstStyle/>
            <a:p>
              <a:pPr indent="0" lvl="0" marL="0" marR="0" rtl="0" algn="ctr">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Sustain</a:t>
              </a:r>
              <a:endParaRPr/>
            </a:p>
          </p:txBody>
        </p:sp>
        <p:sp>
          <p:nvSpPr>
            <p:cNvPr id="221" name="Google Shape;221;p12"/>
            <p:cNvSpPr/>
            <p:nvPr/>
          </p:nvSpPr>
          <p:spPr>
            <a:xfrm>
              <a:off x="1244394" y="1990416"/>
              <a:ext cx="3733183" cy="652850"/>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
            <p:cNvSpPr txBox="1"/>
            <p:nvPr/>
          </p:nvSpPr>
          <p:spPr>
            <a:xfrm>
              <a:off x="1244394" y="1990416"/>
              <a:ext cx="3733183" cy="652850"/>
            </a:xfrm>
            <a:prstGeom prst="rect">
              <a:avLst/>
            </a:prstGeom>
            <a:noFill/>
            <a:ln>
              <a:noFill/>
            </a:ln>
          </p:spPr>
          <p:txBody>
            <a:bodyPr anchorCtr="0" anchor="ctr" bIns="203200" lIns="75725" spcFirstLastPara="1" rIns="7572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your thoughtless awareness</a:t>
              </a:r>
              <a:endParaRPr/>
            </a:p>
          </p:txBody>
        </p:sp>
        <p:sp>
          <p:nvSpPr>
            <p:cNvPr id="223" name="Google Shape;223;p12"/>
            <p:cNvSpPr/>
            <p:nvPr/>
          </p:nvSpPr>
          <p:spPr>
            <a:xfrm rot="10800000">
              <a:off x="0" y="995826"/>
              <a:ext cx="1244394" cy="1004385"/>
            </a:xfrm>
            <a:prstGeom prst="upArrowCallout">
              <a:avLst>
                <a:gd fmla="val 5000" name="adj1"/>
                <a:gd fmla="val 10000" name="adj2"/>
                <a:gd fmla="val 15000" name="adj3"/>
                <a:gd fmla="val 64977" name="adj4"/>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
            <p:cNvSpPr txBox="1"/>
            <p:nvPr/>
          </p:nvSpPr>
          <p:spPr>
            <a:xfrm>
              <a:off x="0" y="995826"/>
              <a:ext cx="1244394" cy="652850"/>
            </a:xfrm>
            <a:prstGeom prst="rect">
              <a:avLst/>
            </a:prstGeom>
            <a:noFill/>
            <a:ln>
              <a:noFill/>
            </a:ln>
          </p:spPr>
          <p:txBody>
            <a:bodyPr anchorCtr="0" anchor="ctr" bIns="120900" lIns="88500" spcFirstLastPara="1" rIns="88500" wrap="square" tIns="120900">
              <a:noAutofit/>
            </a:bodyPr>
            <a:lstStyle/>
            <a:p>
              <a:pPr indent="0" lvl="0" marL="0" marR="0" rtl="0" algn="ctr">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Keep</a:t>
              </a:r>
              <a:endParaRPr/>
            </a:p>
          </p:txBody>
        </p:sp>
        <p:sp>
          <p:nvSpPr>
            <p:cNvPr id="225" name="Google Shape;225;p12"/>
            <p:cNvSpPr/>
            <p:nvPr/>
          </p:nvSpPr>
          <p:spPr>
            <a:xfrm>
              <a:off x="1244394" y="995826"/>
              <a:ext cx="3733183" cy="652850"/>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txBox="1"/>
            <p:nvPr/>
          </p:nvSpPr>
          <p:spPr>
            <a:xfrm>
              <a:off x="1244394" y="995826"/>
              <a:ext cx="3733183" cy="652850"/>
            </a:xfrm>
            <a:prstGeom prst="rect">
              <a:avLst/>
            </a:prstGeom>
            <a:noFill/>
            <a:ln>
              <a:noFill/>
            </a:ln>
          </p:spPr>
          <p:txBody>
            <a:bodyPr anchorCtr="0" anchor="ctr" bIns="203200" lIns="75725" spcFirstLastPara="1" rIns="7572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your attention on nature</a:t>
              </a:r>
              <a:endParaRPr/>
            </a:p>
          </p:txBody>
        </p:sp>
        <p:sp>
          <p:nvSpPr>
            <p:cNvPr id="227" name="Google Shape;227;p12"/>
            <p:cNvSpPr/>
            <p:nvPr/>
          </p:nvSpPr>
          <p:spPr>
            <a:xfrm rot="10800000">
              <a:off x="0" y="1237"/>
              <a:ext cx="1244394" cy="1004385"/>
            </a:xfrm>
            <a:prstGeom prst="upArrowCallout">
              <a:avLst>
                <a:gd fmla="val 5000" name="adj1"/>
                <a:gd fmla="val 10000" name="adj2"/>
                <a:gd fmla="val 15000" name="adj3"/>
                <a:gd fmla="val 64977" name="adj4"/>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
            <p:cNvSpPr txBox="1"/>
            <p:nvPr/>
          </p:nvSpPr>
          <p:spPr>
            <a:xfrm>
              <a:off x="0" y="1237"/>
              <a:ext cx="1244394" cy="652850"/>
            </a:xfrm>
            <a:prstGeom prst="rect">
              <a:avLst/>
            </a:prstGeom>
            <a:noFill/>
            <a:ln>
              <a:noFill/>
            </a:ln>
          </p:spPr>
          <p:txBody>
            <a:bodyPr anchorCtr="0" anchor="ctr" bIns="120900" lIns="88500" spcFirstLastPara="1" rIns="88500" wrap="square" tIns="120900">
              <a:noAutofit/>
            </a:bodyPr>
            <a:lstStyle/>
            <a:p>
              <a:pPr indent="0" lvl="0" marL="0" marR="0" rtl="0" algn="ctr">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Cleanse</a:t>
              </a:r>
              <a:endParaRPr/>
            </a:p>
          </p:txBody>
        </p:sp>
        <p:sp>
          <p:nvSpPr>
            <p:cNvPr id="229" name="Google Shape;229;p12"/>
            <p:cNvSpPr/>
            <p:nvPr/>
          </p:nvSpPr>
          <p:spPr>
            <a:xfrm>
              <a:off x="1244394" y="1237"/>
              <a:ext cx="3733183" cy="652850"/>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2"/>
            <p:cNvSpPr txBox="1"/>
            <p:nvPr/>
          </p:nvSpPr>
          <p:spPr>
            <a:xfrm>
              <a:off x="1244394" y="1237"/>
              <a:ext cx="3733183" cy="652850"/>
            </a:xfrm>
            <a:prstGeom prst="rect">
              <a:avLst/>
            </a:prstGeom>
            <a:noFill/>
            <a:ln>
              <a:noFill/>
            </a:ln>
          </p:spPr>
          <p:txBody>
            <a:bodyPr anchorCtr="0" anchor="ctr" bIns="203200" lIns="75725" spcFirstLastPara="1" rIns="7572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your physical and subtle body</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3"/>
          <p:cNvSpPr txBox="1"/>
          <p:nvPr>
            <p:ph idx="1" type="body"/>
          </p:nvPr>
        </p:nvSpPr>
        <p:spPr>
          <a:xfrm>
            <a:off x="649516" y="1714050"/>
            <a:ext cx="4191311" cy="388346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latin typeface="Century Schoolbook"/>
                <a:ea typeface="Century Schoolbook"/>
                <a:cs typeface="Century Schoolbook"/>
                <a:sym typeface="Century Schoolbook"/>
              </a:rPr>
              <a:t>And by the soul and the One Who fashioned it,</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rPr lang="en-US" sz="2400">
                <a:latin typeface="Century Schoolbook"/>
                <a:ea typeface="Century Schoolbook"/>
                <a:cs typeface="Century Schoolbook"/>
                <a:sym typeface="Century Schoolbook"/>
              </a:rPr>
              <a:t>then with the knowledge of right and wrong inspired it!</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rPr lang="en-US" sz="2400">
                <a:latin typeface="Century Schoolbook"/>
                <a:ea typeface="Century Schoolbook"/>
                <a:cs typeface="Century Schoolbook"/>
                <a:sym typeface="Century Schoolbook"/>
              </a:rPr>
              <a:t>Successful indeed is the one who purifies their soul,</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rPr lang="en-US" sz="2400">
                <a:latin typeface="Century Schoolbook"/>
                <a:ea typeface="Century Schoolbook"/>
                <a:cs typeface="Century Schoolbook"/>
                <a:sym typeface="Century Schoolbook"/>
              </a:rPr>
              <a:t>and doomed is the one who corrupts it! (91:7-10)</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rPr i="1" lang="en-US" sz="2400">
                <a:latin typeface="Century Schoolbook"/>
                <a:ea typeface="Century Schoolbook"/>
                <a:cs typeface="Century Schoolbook"/>
                <a:sym typeface="Century Schoolbook"/>
              </a:rPr>
              <a:t>Surah Ash-Shams</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t/>
            </a:r>
            <a:endParaRPr sz="2400">
              <a:latin typeface="Century Schoolbook"/>
              <a:ea typeface="Century Schoolbook"/>
              <a:cs typeface="Century Schoolbook"/>
              <a:sym typeface="Century Schoolbook"/>
            </a:endParaRPr>
          </a:p>
        </p:txBody>
      </p:sp>
      <p:pic>
        <p:nvPicPr>
          <p:cNvPr id="237" name="Google Shape;237;p13"/>
          <p:cNvPicPr preferRelativeResize="0"/>
          <p:nvPr/>
        </p:nvPicPr>
        <p:blipFill rotWithShape="1">
          <a:blip r:embed="rId3">
            <a:alphaModFix/>
          </a:blip>
          <a:srcRect b="8805" l="0" r="-2" t="3578"/>
          <a:stretch/>
        </p:blipFill>
        <p:spPr>
          <a:xfrm>
            <a:off x="5010386" y="10"/>
            <a:ext cx="7181613" cy="68579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1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4"/>
          <p:cNvSpPr txBox="1"/>
          <p:nvPr>
            <p:ph idx="1" type="body"/>
          </p:nvPr>
        </p:nvSpPr>
        <p:spPr>
          <a:xfrm>
            <a:off x="68946" y="1859194"/>
            <a:ext cx="4946052" cy="31432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latin typeface="Century Schoolbook"/>
                <a:ea typeface="Century Schoolbook"/>
                <a:cs typeface="Century Schoolbook"/>
                <a:sym typeface="Century Schoolbook"/>
              </a:rPr>
              <a:t>Aisaa naam niranjan ho-ay.</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rPr lang="en-US" sz="2400">
                <a:latin typeface="Century Schoolbook"/>
                <a:ea typeface="Century Schoolbook"/>
                <a:cs typeface="Century Schoolbook"/>
                <a:sym typeface="Century Schoolbook"/>
              </a:rPr>
              <a:t>Such personality obtains purity.</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rPr b="1" lang="en-US" sz="2400">
                <a:latin typeface="Century Schoolbook"/>
                <a:ea typeface="Century Schoolbook"/>
                <a:cs typeface="Century Schoolbook"/>
                <a:sym typeface="Century Schoolbook"/>
              </a:rPr>
              <a:t>Jay ko man jaanai man ko-ay.</a:t>
            </a:r>
            <a:endParaRPr b="1"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rPr lang="en-US" sz="2400">
                <a:latin typeface="Century Schoolbook"/>
                <a:ea typeface="Century Schoolbook"/>
                <a:cs typeface="Century Schoolbook"/>
                <a:sym typeface="Century Schoolbook"/>
              </a:rPr>
              <a:t>If one understands mind is different than self. </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rPr i="1" lang="en-US" sz="2400">
                <a:latin typeface="Century Schoolbook"/>
                <a:ea typeface="Century Schoolbook"/>
                <a:cs typeface="Century Schoolbook"/>
                <a:sym typeface="Century Schoolbook"/>
              </a:rPr>
              <a:t>Japji Sahib</a:t>
            </a:r>
            <a:r>
              <a:rPr lang="en-US" sz="2400">
                <a:latin typeface="Century Schoolbook"/>
                <a:ea typeface="Century Schoolbook"/>
                <a:cs typeface="Century Schoolbook"/>
                <a:sym typeface="Century Schoolbook"/>
              </a:rPr>
              <a:t>, refrain in Pauri 12-15</a:t>
            </a:r>
            <a:endParaRPr sz="2400">
              <a:latin typeface="Century Schoolbook"/>
              <a:ea typeface="Century Schoolbook"/>
              <a:cs typeface="Century Schoolbook"/>
              <a:sym typeface="Century Schoolbook"/>
            </a:endParaRPr>
          </a:p>
          <a:p>
            <a:pPr indent="0" lvl="0" marL="0" rtl="0" algn="l">
              <a:lnSpc>
                <a:spcPct val="90000"/>
              </a:lnSpc>
              <a:spcBef>
                <a:spcPts val="1000"/>
              </a:spcBef>
              <a:spcAft>
                <a:spcPts val="0"/>
              </a:spcAft>
              <a:buClr>
                <a:schemeClr val="dk1"/>
              </a:buClr>
              <a:buSzPts val="2400"/>
              <a:buNone/>
            </a:pPr>
            <a:r>
              <a:t/>
            </a:r>
            <a:endParaRPr sz="2400">
              <a:latin typeface="Century Schoolbook"/>
              <a:ea typeface="Century Schoolbook"/>
              <a:cs typeface="Century Schoolbook"/>
              <a:sym typeface="Century Schoolbook"/>
            </a:endParaRPr>
          </a:p>
        </p:txBody>
      </p:sp>
      <p:pic>
        <p:nvPicPr>
          <p:cNvPr id="244" name="Google Shape;244;p14"/>
          <p:cNvPicPr preferRelativeResize="0"/>
          <p:nvPr/>
        </p:nvPicPr>
        <p:blipFill rotWithShape="1">
          <a:blip r:embed="rId3">
            <a:alphaModFix/>
          </a:blip>
          <a:srcRect b="22697" l="0" r="-2" t="13559"/>
          <a:stretch/>
        </p:blipFill>
        <p:spPr>
          <a:xfrm>
            <a:off x="5010386" y="10"/>
            <a:ext cx="7181613" cy="6857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15"/>
          <p:cNvSpPr txBox="1"/>
          <p:nvPr>
            <p:ph type="title"/>
          </p:nvPr>
        </p:nvSpPr>
        <p:spPr>
          <a:xfrm>
            <a:off x="648929" y="629266"/>
            <a:ext cx="3505495" cy="16223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entury Schoolbook"/>
              <a:buNone/>
            </a:pPr>
            <a:r>
              <a:rPr lang="en-US" sz="2400" u="sng">
                <a:solidFill>
                  <a:schemeClr val="hlink"/>
                </a:solidFill>
                <a:latin typeface="Century Schoolbook"/>
                <a:ea typeface="Century Schoolbook"/>
                <a:cs typeface="Century Schoolbook"/>
                <a:sym typeface="Century Schoolbook"/>
                <a:hlinkClick r:id="rId3"/>
              </a:rPr>
              <a:t>Mahashivaratri Puja</a:t>
            </a:r>
            <a:r>
              <a:rPr lang="en-US" sz="2400">
                <a:latin typeface="Century Schoolbook"/>
                <a:ea typeface="Century Schoolbook"/>
                <a:cs typeface="Century Schoolbook"/>
                <a:sym typeface="Century Schoolbook"/>
              </a:rPr>
              <a:t>, Delhi, India (1983)</a:t>
            </a:r>
            <a:endParaRPr/>
          </a:p>
        </p:txBody>
      </p:sp>
      <p:sp>
        <p:nvSpPr>
          <p:cNvPr id="250" name="Google Shape;250;p15"/>
          <p:cNvSpPr txBox="1"/>
          <p:nvPr/>
        </p:nvSpPr>
        <p:spPr>
          <a:xfrm>
            <a:off x="547331" y="2472196"/>
            <a:ext cx="3708694" cy="37854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i="1" lang="en-US" sz="2400">
                <a:solidFill>
                  <a:schemeClr val="dk1"/>
                </a:solidFill>
                <a:latin typeface="Century Schoolbook"/>
                <a:ea typeface="Century Schoolbook"/>
                <a:cs typeface="Century Schoolbook"/>
                <a:sym typeface="Century Schoolbook"/>
              </a:rPr>
              <a:t>"Shiva is the ultimate we have to achieve. Shiva is represented in our Spirit. So, to become Shiva is the ultimate aim of every creation."</a:t>
            </a:r>
            <a:endParaRPr/>
          </a:p>
          <a:p>
            <a:pPr indent="0" lvl="0" marL="0" marR="0" rtl="0" algn="l">
              <a:lnSpc>
                <a:spcPct val="90000"/>
              </a:lnSpc>
              <a:spcBef>
                <a:spcPts val="600"/>
              </a:spcBef>
              <a:spcAft>
                <a:spcPts val="0"/>
              </a:spcAft>
              <a:buNone/>
            </a:pPr>
            <a:r>
              <a:t/>
            </a:r>
            <a:endParaRPr i="1" sz="2400">
              <a:solidFill>
                <a:schemeClr val="dk1"/>
              </a:solidFill>
              <a:latin typeface="Century Schoolbook"/>
              <a:ea typeface="Century Schoolbook"/>
              <a:cs typeface="Century Schoolbook"/>
              <a:sym typeface="Century Schoolbook"/>
            </a:endParaRPr>
          </a:p>
          <a:p>
            <a:pPr indent="0" lvl="0" marL="0" marR="0" rtl="0" algn="l">
              <a:lnSpc>
                <a:spcPct val="90000"/>
              </a:lnSpc>
              <a:spcBef>
                <a:spcPts val="600"/>
              </a:spcBef>
              <a:spcAft>
                <a:spcPts val="0"/>
              </a:spcAft>
              <a:buNone/>
            </a:pPr>
            <a:r>
              <a:rPr lang="en-US" sz="2000">
                <a:solidFill>
                  <a:schemeClr val="dk1"/>
                </a:solidFill>
                <a:latin typeface="Century"/>
                <a:ea typeface="Century"/>
                <a:cs typeface="Century"/>
                <a:sym typeface="Century"/>
              </a:rPr>
              <a:t>From 00:00 to 10:15</a:t>
            </a:r>
            <a:endParaRPr i="1" sz="2000">
              <a:solidFill>
                <a:schemeClr val="dk1"/>
              </a:solidFill>
              <a:latin typeface="Century Schoolbook"/>
              <a:ea typeface="Century Schoolbook"/>
              <a:cs typeface="Century Schoolbook"/>
              <a:sym typeface="Century Schoolbook"/>
            </a:endParaRPr>
          </a:p>
          <a:p>
            <a:pPr indent="0" lvl="0" marL="0" marR="0" rtl="0" algn="l">
              <a:lnSpc>
                <a:spcPct val="90000"/>
              </a:lnSpc>
              <a:spcBef>
                <a:spcPts val="600"/>
              </a:spcBef>
              <a:spcAft>
                <a:spcPts val="0"/>
              </a:spcAft>
              <a:buNone/>
            </a:pPr>
            <a:r>
              <a:t/>
            </a:r>
            <a:endParaRPr i="1" sz="2400">
              <a:solidFill>
                <a:schemeClr val="dk1"/>
              </a:solidFill>
              <a:latin typeface="Century Schoolbook"/>
              <a:ea typeface="Century Schoolbook"/>
              <a:cs typeface="Century Schoolbook"/>
              <a:sym typeface="Century Schoolbook"/>
            </a:endParaRPr>
          </a:p>
          <a:p>
            <a:pPr indent="0" lvl="0" marL="0" marR="0" rtl="0" algn="l">
              <a:lnSpc>
                <a:spcPct val="90000"/>
              </a:lnSpc>
              <a:spcBef>
                <a:spcPts val="600"/>
              </a:spcBef>
              <a:spcAft>
                <a:spcPts val="0"/>
              </a:spcAft>
              <a:buNone/>
            </a:pPr>
            <a:r>
              <a:t/>
            </a:r>
            <a:endParaRPr i="1" sz="2400">
              <a:solidFill>
                <a:schemeClr val="dk1"/>
              </a:solidFill>
              <a:latin typeface="Century Schoolbook"/>
              <a:ea typeface="Century Schoolbook"/>
              <a:cs typeface="Century Schoolbook"/>
              <a:sym typeface="Century Schoolbook"/>
            </a:endParaRPr>
          </a:p>
        </p:txBody>
      </p:sp>
      <p:sp>
        <p:nvSpPr>
          <p:cNvPr id="251" name="Google Shape;251;p15"/>
          <p:cNvSpPr/>
          <p:nvPr/>
        </p:nvSpPr>
        <p:spPr>
          <a:xfrm>
            <a:off x="4639056" y="0"/>
            <a:ext cx="7552944"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5"/>
          <p:cNvSpPr/>
          <p:nvPr/>
        </p:nvSpPr>
        <p:spPr>
          <a:xfrm>
            <a:off x="5123688" y="557784"/>
            <a:ext cx="6584098"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3" name="Google Shape;253;p15"/>
          <p:cNvPicPr preferRelativeResize="0"/>
          <p:nvPr>
            <p:ph idx="1" type="body"/>
          </p:nvPr>
        </p:nvPicPr>
        <p:blipFill rotWithShape="1">
          <a:blip r:embed="rId4">
            <a:alphaModFix/>
          </a:blip>
          <a:srcRect b="0" l="0" r="0" t="0"/>
          <a:stretch/>
        </p:blipFill>
        <p:spPr>
          <a:xfrm>
            <a:off x="5405862" y="1170128"/>
            <a:ext cx="6019331" cy="45144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6"/>
          <p:cNvPicPr preferRelativeResize="0"/>
          <p:nvPr>
            <p:ph idx="1" type="body"/>
          </p:nvPr>
        </p:nvPicPr>
        <p:blipFill rotWithShape="1">
          <a:blip r:embed="rId3">
            <a:alphaModFix/>
          </a:blip>
          <a:srcRect b="0" l="0" r="0" t="0"/>
          <a:stretch/>
        </p:blipFill>
        <p:spPr>
          <a:xfrm>
            <a:off x="270532" y="163740"/>
            <a:ext cx="11317105" cy="6869566"/>
          </a:xfrm>
          <a:prstGeom prst="rect">
            <a:avLst/>
          </a:prstGeom>
          <a:noFill/>
          <a:ln>
            <a:noFill/>
          </a:ln>
        </p:spPr>
      </p:pic>
      <p:sp>
        <p:nvSpPr>
          <p:cNvPr id="259" name="Google Shape;259;p16"/>
          <p:cNvSpPr txBox="1"/>
          <p:nvPr/>
        </p:nvSpPr>
        <p:spPr>
          <a:xfrm>
            <a:off x="4991378" y="196897"/>
            <a:ext cx="33105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a:ea typeface="Times"/>
                <a:cs typeface="Times"/>
                <a:sym typeface="Times"/>
              </a:rPr>
              <a:t>'The One who is beyond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7"/>
          <p:cNvPicPr preferRelativeResize="0"/>
          <p:nvPr>
            <p:ph idx="1" type="body"/>
          </p:nvPr>
        </p:nvPicPr>
        <p:blipFill rotWithShape="1">
          <a:blip r:embed="rId3">
            <a:alphaModFix/>
          </a:blip>
          <a:srcRect b="0" l="0" r="0" t="0"/>
          <a:stretch/>
        </p:blipFill>
        <p:spPr>
          <a:xfrm>
            <a:off x="270532" y="163740"/>
            <a:ext cx="11317105" cy="6869566"/>
          </a:xfrm>
          <a:prstGeom prst="rect">
            <a:avLst/>
          </a:prstGeom>
          <a:noFill/>
          <a:ln>
            <a:noFill/>
          </a:ln>
        </p:spPr>
      </p:pic>
      <p:sp>
        <p:nvSpPr>
          <p:cNvPr id="265" name="Google Shape;265;p17"/>
          <p:cNvSpPr/>
          <p:nvPr/>
        </p:nvSpPr>
        <p:spPr>
          <a:xfrm>
            <a:off x="4027714" y="591457"/>
            <a:ext cx="7765142" cy="60089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3804500" y="1192232"/>
            <a:ext cx="1934816" cy="178905"/>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3579212" y="1669309"/>
            <a:ext cx="2153476" cy="192157"/>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3579211" y="2358421"/>
            <a:ext cx="2153476" cy="192157"/>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txBox="1"/>
          <p:nvPr/>
        </p:nvSpPr>
        <p:spPr>
          <a:xfrm>
            <a:off x="5927449" y="1050648"/>
            <a:ext cx="50490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Constituents of Consciousness</a:t>
            </a:r>
            <a:endParaRPr sz="2400">
              <a:solidFill>
                <a:schemeClr val="dk1"/>
              </a:solidFill>
              <a:latin typeface="Century Schoolbook"/>
              <a:ea typeface="Century Schoolbook"/>
              <a:cs typeface="Century Schoolbook"/>
              <a:sym typeface="Century Schoolbook"/>
            </a:endParaRPr>
          </a:p>
        </p:txBody>
      </p:sp>
      <p:sp>
        <p:nvSpPr>
          <p:cNvPr id="270" name="Google Shape;270;p17"/>
          <p:cNvSpPr txBox="1"/>
          <p:nvPr/>
        </p:nvSpPr>
        <p:spPr>
          <a:xfrm>
            <a:off x="5930348" y="1530626"/>
            <a:ext cx="27432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entury Schoolbook"/>
                <a:ea typeface="Century Schoolbook"/>
                <a:cs typeface="Century Schoolbook"/>
                <a:sym typeface="Century Schoolbook"/>
              </a:rPr>
              <a:t>Jnānendriyas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7"/>
          <p:cNvSpPr txBox="1"/>
          <p:nvPr/>
        </p:nvSpPr>
        <p:spPr>
          <a:xfrm>
            <a:off x="5824331" y="2179983"/>
            <a:ext cx="27432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entury Schoolbook"/>
                <a:ea typeface="Century Schoolbook"/>
                <a:cs typeface="Century Schoolbook"/>
                <a:sym typeface="Century Schoolbook"/>
              </a:rPr>
              <a:t>Pancha Bhuta</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7"/>
          <p:cNvSpPr/>
          <p:nvPr/>
        </p:nvSpPr>
        <p:spPr>
          <a:xfrm>
            <a:off x="231913" y="3501887"/>
            <a:ext cx="3670852" cy="320702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8"/>
          <p:cNvPicPr preferRelativeResize="0"/>
          <p:nvPr>
            <p:ph idx="1" type="body"/>
          </p:nvPr>
        </p:nvPicPr>
        <p:blipFill rotWithShape="1">
          <a:blip r:embed="rId3">
            <a:alphaModFix/>
          </a:blip>
          <a:srcRect b="0" l="0" r="0" t="0"/>
          <a:stretch/>
        </p:blipFill>
        <p:spPr>
          <a:xfrm>
            <a:off x="270532" y="163740"/>
            <a:ext cx="11317105" cy="68695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2" name="Shape 282"/>
        <p:cNvGrpSpPr/>
        <p:nvPr/>
      </p:nvGrpSpPr>
      <p:grpSpPr>
        <a:xfrm>
          <a:off x="0" y="0"/>
          <a:ext cx="0" cy="0"/>
          <a:chOff x="0" y="0"/>
          <a:chExt cx="0" cy="0"/>
        </a:xfrm>
      </p:grpSpPr>
      <p:pic>
        <p:nvPicPr>
          <p:cNvPr id="283" name="Google Shape;283;p19"/>
          <p:cNvPicPr preferRelativeResize="0"/>
          <p:nvPr/>
        </p:nvPicPr>
        <p:blipFill rotWithShape="1">
          <a:blip r:embed="rId3">
            <a:alphaModFix/>
          </a:blip>
          <a:srcRect b="5062" l="0" r="0" t="0"/>
          <a:stretch/>
        </p:blipFill>
        <p:spPr>
          <a:xfrm>
            <a:off x="1" y="10"/>
            <a:ext cx="12191999" cy="6857989"/>
          </a:xfrm>
          <a:prstGeom prst="rect">
            <a:avLst/>
          </a:prstGeom>
          <a:noFill/>
          <a:ln>
            <a:noFill/>
          </a:ln>
        </p:spPr>
      </p:pic>
      <p:sp>
        <p:nvSpPr>
          <p:cNvPr id="284" name="Google Shape;284;p19"/>
          <p:cNvSpPr txBox="1"/>
          <p:nvPr>
            <p:ph type="ctrTitle"/>
          </p:nvPr>
        </p:nvSpPr>
        <p:spPr>
          <a:xfrm>
            <a:off x="1257021" y="1878801"/>
            <a:ext cx="9144000" cy="92165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7300"/>
              <a:buFont typeface="Century Schoolbook"/>
              <a:buNone/>
            </a:pPr>
            <a:r>
              <a:rPr lang="en-US" sz="7300">
                <a:latin typeface="Century Schoolbook"/>
                <a:ea typeface="Century Schoolbook"/>
                <a:cs typeface="Century Schoolbook"/>
                <a:sym typeface="Century Schoolbook"/>
              </a:rPr>
              <a:t>SPIRIT</a:t>
            </a:r>
            <a:endParaRPr sz="7300">
              <a:latin typeface="Century Schoolbook"/>
              <a:ea typeface="Century Schoolbook"/>
              <a:cs typeface="Century Schoolbook"/>
              <a:sym typeface="Century Schoolbook"/>
            </a:endParaRPr>
          </a:p>
        </p:txBody>
      </p:sp>
      <p:sp>
        <p:nvSpPr>
          <p:cNvPr id="285" name="Google Shape;285;p19"/>
          <p:cNvSpPr txBox="1"/>
          <p:nvPr/>
        </p:nvSpPr>
        <p:spPr>
          <a:xfrm>
            <a:off x="1259246" y="3911172"/>
            <a:ext cx="9144000" cy="92165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7300"/>
              <a:buFont typeface="Century Schoolbook"/>
              <a:buNone/>
            </a:pPr>
            <a:r>
              <a:rPr lang="en-US" sz="7300">
                <a:solidFill>
                  <a:schemeClr val="lt1"/>
                </a:solidFill>
                <a:latin typeface="Century Schoolbook"/>
                <a:ea typeface="Century Schoolbook"/>
                <a:cs typeface="Century Schoolbook"/>
                <a:sym typeface="Century Schoolbook"/>
              </a:rPr>
              <a:t>SOUL</a:t>
            </a:r>
            <a:endParaRPr sz="6000">
              <a:solidFill>
                <a:schemeClr val="lt1"/>
              </a:solidFill>
              <a:latin typeface="Calibri"/>
              <a:ea typeface="Calibri"/>
              <a:cs typeface="Calibri"/>
              <a:sym typeface="Calibri"/>
            </a:endParaRPr>
          </a:p>
        </p:txBody>
      </p:sp>
      <p:sp>
        <p:nvSpPr>
          <p:cNvPr id="286" name="Google Shape;286;p19"/>
          <p:cNvSpPr txBox="1"/>
          <p:nvPr/>
        </p:nvSpPr>
        <p:spPr>
          <a:xfrm>
            <a:off x="1259246" y="2898880"/>
            <a:ext cx="9144000" cy="92165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7300"/>
              <a:buFont typeface="Century Schoolbook"/>
              <a:buNone/>
            </a:pPr>
            <a:r>
              <a:rPr lang="en-US" sz="7300">
                <a:solidFill>
                  <a:schemeClr val="lt1"/>
                </a:solidFill>
                <a:latin typeface="Century Schoolbook"/>
                <a:ea typeface="Century Schoolbook"/>
                <a:cs typeface="Century Schoolbook"/>
                <a:sym typeface="Century Schoolbook"/>
              </a:rPr>
              <a:t>––––––––</a:t>
            </a:r>
            <a:endParaRPr sz="6000">
              <a:solidFill>
                <a:schemeClr val="lt1"/>
              </a:solidFill>
              <a:latin typeface="Calibri"/>
              <a:ea typeface="Calibri"/>
              <a:cs typeface="Calibri"/>
              <a:sym typeface="Calibri"/>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85"/>
                                        </p:tgtEl>
                                        <p:attrNameLst>
                                          <p:attrName>ppt_w</p:attrName>
                                        </p:attrNameLst>
                                      </p:cBhvr>
                                      <p:tavLst>
                                        <p:tav fmla="" tm="0">
                                          <p:val>
                                            <p:strVal val="#ppt_w"/>
                                          </p:val>
                                        </p:tav>
                                        <p:tav fmla="" tm="100000">
                                          <p:val>
                                            <p:strVal val="0"/>
                                          </p:val>
                                        </p:tav>
                                      </p:tavLst>
                                    </p:anim>
                                    <p:anim calcmode="lin" valueType="num">
                                      <p:cBhvr additive="base">
                                        <p:cTn dur="500"/>
                                        <p:tgtEl>
                                          <p:spTgt spid="285"/>
                                        </p:tgtEl>
                                        <p:attrNameLst>
                                          <p:attrName>ppt_h</p:attrName>
                                        </p:attrNameLst>
                                      </p:cBhvr>
                                      <p:tavLst>
                                        <p:tav fmla="" tm="0">
                                          <p:val>
                                            <p:strVal val="#ppt_h"/>
                                          </p:val>
                                        </p:tav>
                                        <p:tav fmla="" tm="100000">
                                          <p:val>
                                            <p:strVal val="0"/>
                                          </p:val>
                                        </p:tav>
                                      </p:tavLst>
                                    </p:anim>
                                    <p:set>
                                      <p:cBhvr>
                                        <p:cTn dur="1" fill="hold">
                                          <p:stCondLst>
                                            <p:cond delay="500"/>
                                          </p:stCondLst>
                                        </p:cTn>
                                        <p:tgtEl>
                                          <p:spTgt spid="2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6"/>
                                        </p:tgtEl>
                                      </p:cBhvr>
                                    </p:animEffect>
                                    <p:set>
                                      <p:cBhvr>
                                        <p:cTn dur="1" fill="hold">
                                          <p:stCondLst>
                                            <p:cond delay="500"/>
                                          </p:stCondLst>
                                        </p:cTn>
                                        <p:tgtEl>
                                          <p:spTgt spid="2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4"/>
                                        </p:tgtEl>
                                      </p:cBhvr>
                                    </p:animEffect>
                                    <p:set>
                                      <p:cBhvr>
                                        <p:cTn dur="1" fill="hold">
                                          <p:stCondLst>
                                            <p:cond delay="500"/>
                                          </p:stCondLst>
                                        </p:cTn>
                                        <p:tgtEl>
                                          <p:spTgt spid="2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732521" y="1241610"/>
            <a:ext cx="5265031" cy="435133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5400"/>
              <a:buNone/>
            </a:pPr>
            <a:r>
              <a:rPr lang="en-US" sz="5400">
                <a:latin typeface="Century Schoolbook"/>
                <a:ea typeface="Century Schoolbook"/>
                <a:cs typeface="Century Schoolbook"/>
                <a:sym typeface="Century Schoolbook"/>
              </a:rPr>
              <a:t>SPIRIT</a:t>
            </a:r>
            <a:endParaRPr sz="4400">
              <a:latin typeface="Century Schoolbook"/>
              <a:ea typeface="Century Schoolbook"/>
              <a:cs typeface="Century Schoolbook"/>
              <a:sym typeface="Century Schoolbook"/>
            </a:endParaRPr>
          </a:p>
        </p:txBody>
      </p:sp>
      <p:sp>
        <p:nvSpPr>
          <p:cNvPr id="109" name="Google Shape;109;p2"/>
          <p:cNvSpPr txBox="1"/>
          <p:nvPr/>
        </p:nvSpPr>
        <p:spPr>
          <a:xfrm>
            <a:off x="5996439" y="1243836"/>
            <a:ext cx="5265031" cy="435133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SOUL</a:t>
            </a:r>
            <a:endParaRPr b="0" i="0" sz="2800" u="none" cap="none" strike="noStrike">
              <a:solidFill>
                <a:schemeClr val="dk1"/>
              </a:solidFill>
              <a:latin typeface="Century Schoolbook"/>
              <a:ea typeface="Century Schoolbook"/>
              <a:cs typeface="Century Schoolbook"/>
              <a:sym typeface="Century Schoolbook"/>
            </a:endParaRPr>
          </a:p>
        </p:txBody>
      </p:sp>
      <p:sp>
        <p:nvSpPr>
          <p:cNvPr id="110" name="Google Shape;110;p2"/>
          <p:cNvSpPr/>
          <p:nvPr/>
        </p:nvSpPr>
        <p:spPr>
          <a:xfrm>
            <a:off x="5976346" y="1056718"/>
            <a:ext cx="44497" cy="472773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1" name="Google Shape;111;p2"/>
          <p:cNvPicPr preferRelativeResize="0"/>
          <p:nvPr/>
        </p:nvPicPr>
        <p:blipFill rotWithShape="1">
          <a:blip r:embed="rId3">
            <a:alphaModFix/>
          </a:blip>
          <a:srcRect b="0" l="0" r="0" t="0"/>
          <a:stretch/>
        </p:blipFill>
        <p:spPr>
          <a:xfrm>
            <a:off x="369320" y="277415"/>
            <a:ext cx="1091273" cy="1352951"/>
          </a:xfrm>
          <a:prstGeom prst="rect">
            <a:avLst/>
          </a:prstGeom>
          <a:noFill/>
          <a:ln>
            <a:noFill/>
          </a:ln>
        </p:spPr>
      </p:pic>
      <p:pic>
        <p:nvPicPr>
          <p:cNvPr id="112" name="Google Shape;112;p2"/>
          <p:cNvPicPr preferRelativeResize="0"/>
          <p:nvPr/>
        </p:nvPicPr>
        <p:blipFill rotWithShape="1">
          <a:blip r:embed="rId3">
            <a:alphaModFix/>
          </a:blip>
          <a:srcRect b="0" l="0" r="0" t="0"/>
          <a:stretch/>
        </p:blipFill>
        <p:spPr>
          <a:xfrm>
            <a:off x="369320" y="277415"/>
            <a:ext cx="1541798" cy="1909155"/>
          </a:xfrm>
          <a:prstGeom prst="rect">
            <a:avLst/>
          </a:prstGeom>
          <a:noFill/>
          <a:ln>
            <a:noFill/>
          </a:ln>
        </p:spPr>
      </p:pic>
      <p:pic>
        <p:nvPicPr>
          <p:cNvPr id="113" name="Google Shape;113;p2"/>
          <p:cNvPicPr preferRelativeResize="0"/>
          <p:nvPr/>
        </p:nvPicPr>
        <p:blipFill rotWithShape="1">
          <a:blip r:embed="rId3">
            <a:alphaModFix/>
          </a:blip>
          <a:srcRect b="0" l="0" r="0" t="0"/>
          <a:stretch/>
        </p:blipFill>
        <p:spPr>
          <a:xfrm flipH="1">
            <a:off x="10258634" y="277415"/>
            <a:ext cx="1541798" cy="1909155"/>
          </a:xfrm>
          <a:prstGeom prst="rect">
            <a:avLst/>
          </a:prstGeom>
          <a:noFill/>
          <a:ln>
            <a:noFill/>
          </a:ln>
        </p:spPr>
      </p:pic>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90" name="Shape 290"/>
        <p:cNvGrpSpPr/>
        <p:nvPr/>
      </p:nvGrpSpPr>
      <p:grpSpPr>
        <a:xfrm>
          <a:off x="0" y="0"/>
          <a:ext cx="0" cy="0"/>
          <a:chOff x="0" y="0"/>
          <a:chExt cx="0" cy="0"/>
        </a:xfrm>
      </p:grpSpPr>
      <p:sp>
        <p:nvSpPr>
          <p:cNvPr id="291" name="Google Shape;291;p20"/>
          <p:cNvSpPr txBox="1"/>
          <p:nvPr>
            <p:ph type="title"/>
          </p:nvPr>
        </p:nvSpPr>
        <p:spPr>
          <a:xfrm>
            <a:off x="648929" y="629266"/>
            <a:ext cx="3505495" cy="16223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entury Schoolbook"/>
              <a:buNone/>
            </a:pPr>
            <a:r>
              <a:rPr b="1" lang="en-US" sz="2800" u="sng">
                <a:solidFill>
                  <a:schemeClr val="hlink"/>
                </a:solidFill>
                <a:latin typeface="Century Schoolbook"/>
                <a:ea typeface="Century Schoolbook"/>
                <a:cs typeface="Century Schoolbook"/>
                <a:sym typeface="Century Schoolbook"/>
                <a:hlinkClick r:id="rId3"/>
              </a:rPr>
              <a:t>Public Program in Houston</a:t>
            </a:r>
            <a:r>
              <a:rPr b="1" lang="en-US" sz="2800">
                <a:latin typeface="Century Schoolbook"/>
                <a:ea typeface="Century Schoolbook"/>
                <a:cs typeface="Century Schoolbook"/>
                <a:sym typeface="Century Schoolbook"/>
              </a:rPr>
              <a:t>, Texas</a:t>
            </a:r>
            <a:br>
              <a:rPr b="1" lang="en-US" sz="2800">
                <a:latin typeface="Century Schoolbook"/>
                <a:ea typeface="Century Schoolbook"/>
                <a:cs typeface="Century Schoolbook"/>
                <a:sym typeface="Century Schoolbook"/>
              </a:rPr>
            </a:br>
            <a:r>
              <a:rPr b="1" lang="en-US" sz="2800">
                <a:latin typeface="Century Schoolbook"/>
                <a:ea typeface="Century Schoolbook"/>
                <a:cs typeface="Century Schoolbook"/>
                <a:sym typeface="Century Schoolbook"/>
              </a:rPr>
              <a:t>(1981)</a:t>
            </a:r>
            <a:endParaRPr/>
          </a:p>
        </p:txBody>
      </p:sp>
      <p:sp>
        <p:nvSpPr>
          <p:cNvPr id="292" name="Google Shape;292;p20"/>
          <p:cNvSpPr txBox="1"/>
          <p:nvPr>
            <p:ph idx="1" type="body"/>
          </p:nvPr>
        </p:nvSpPr>
        <p:spPr>
          <a:xfrm>
            <a:off x="648931" y="2438400"/>
            <a:ext cx="3505494" cy="37854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i="1" lang="en-US" sz="2400">
                <a:latin typeface="Century Schoolbook"/>
                <a:ea typeface="Century Schoolbook"/>
                <a:cs typeface="Century Schoolbook"/>
                <a:sym typeface="Century Schoolbook"/>
              </a:rPr>
              <a:t>"The Spirit is not in our conscious mind. It resides and watches the whole field. In the Bhagavad Gita he's called as Kshetrajna– the one who knows the field."</a:t>
            </a:r>
            <a:endParaRPr/>
          </a:p>
        </p:txBody>
      </p:sp>
      <p:sp>
        <p:nvSpPr>
          <p:cNvPr id="293" name="Google Shape;293;p20"/>
          <p:cNvSpPr/>
          <p:nvPr/>
        </p:nvSpPr>
        <p:spPr>
          <a:xfrm>
            <a:off x="4639056" y="0"/>
            <a:ext cx="7552944"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5123688" y="557784"/>
            <a:ext cx="6584098"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5" name="Google Shape;295;p20"/>
          <p:cNvPicPr preferRelativeResize="0"/>
          <p:nvPr/>
        </p:nvPicPr>
        <p:blipFill rotWithShape="1">
          <a:blip r:embed="rId4">
            <a:alphaModFix/>
          </a:blip>
          <a:srcRect b="0" l="0" r="0" t="0"/>
          <a:stretch/>
        </p:blipFill>
        <p:spPr>
          <a:xfrm>
            <a:off x="5405862" y="1170128"/>
            <a:ext cx="6019331" cy="4514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idx="1" type="body"/>
          </p:nvPr>
        </p:nvSpPr>
        <p:spPr>
          <a:xfrm>
            <a:off x="732521" y="1241610"/>
            <a:ext cx="5265031" cy="435133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5400"/>
              <a:buNone/>
            </a:pPr>
            <a:r>
              <a:rPr lang="en-US" sz="5400" u="sng">
                <a:latin typeface="Century Schoolbook"/>
                <a:ea typeface="Century Schoolbook"/>
                <a:cs typeface="Century Schoolbook"/>
                <a:sym typeface="Century Schoolbook"/>
              </a:rPr>
              <a:t>SPIRIT</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Rūḥ </a:t>
            </a:r>
            <a:r>
              <a:rPr i="1" lang="en-US" sz="5400"/>
              <a:t>روح‎ </a:t>
            </a:r>
            <a:endParaRPr i="1"/>
          </a:p>
        </p:txBody>
      </p:sp>
      <p:sp>
        <p:nvSpPr>
          <p:cNvPr id="119" name="Google Shape;119;p3"/>
          <p:cNvSpPr txBox="1"/>
          <p:nvPr/>
        </p:nvSpPr>
        <p:spPr>
          <a:xfrm>
            <a:off x="5996439" y="1243836"/>
            <a:ext cx="5265031" cy="435133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Arial"/>
              <a:buNone/>
            </a:pPr>
            <a:r>
              <a:rPr b="0" i="0" lang="en-US" sz="5400" u="sng" cap="none" strike="noStrike">
                <a:solidFill>
                  <a:schemeClr val="dk1"/>
                </a:solidFill>
                <a:latin typeface="Century Schoolbook"/>
                <a:ea typeface="Century Schoolbook"/>
                <a:cs typeface="Century Schoolbook"/>
                <a:sym typeface="Century Schoolbook"/>
              </a:rPr>
              <a:t>SOUL</a:t>
            </a:r>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alibri"/>
                <a:ea typeface="Calibri"/>
                <a:cs typeface="Calibri"/>
                <a:sym typeface="Calibri"/>
              </a:rPr>
              <a:t> </a:t>
            </a:r>
            <a:r>
              <a:rPr b="0" i="1" lang="en-US" sz="5400" u="none" cap="none" strike="noStrike">
                <a:solidFill>
                  <a:schemeClr val="dk1"/>
                </a:solidFill>
                <a:latin typeface="Calibri"/>
                <a:ea typeface="Calibri"/>
                <a:cs typeface="Calibri"/>
                <a:sym typeface="Calibri"/>
              </a:rPr>
              <a:t>نَفْس </a:t>
            </a:r>
            <a:r>
              <a:rPr b="0" i="0" lang="en-US" sz="5400" u="none" cap="none" strike="noStrike">
                <a:solidFill>
                  <a:schemeClr val="dk1"/>
                </a:solidFill>
                <a:latin typeface="Century Schoolbook"/>
                <a:ea typeface="Century Schoolbook"/>
                <a:cs typeface="Century Schoolbook"/>
                <a:sym typeface="Century Schoolbook"/>
              </a:rPr>
              <a:t>Nafs </a:t>
            </a:r>
            <a:endParaRPr b="0" i="0" sz="2800" u="none" cap="none" strike="noStrike">
              <a:solidFill>
                <a:schemeClr val="dk1"/>
              </a:solidFill>
              <a:latin typeface="Century Schoolbook"/>
              <a:ea typeface="Century Schoolbook"/>
              <a:cs typeface="Century Schoolbook"/>
              <a:sym typeface="Century Schoolbook"/>
            </a:endParaRPr>
          </a:p>
        </p:txBody>
      </p:sp>
      <p:sp>
        <p:nvSpPr>
          <p:cNvPr id="120" name="Google Shape;120;p3"/>
          <p:cNvSpPr/>
          <p:nvPr/>
        </p:nvSpPr>
        <p:spPr>
          <a:xfrm>
            <a:off x="5976346" y="1056718"/>
            <a:ext cx="44497" cy="472773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1" name="Google Shape;121;p3"/>
          <p:cNvPicPr preferRelativeResize="0"/>
          <p:nvPr/>
        </p:nvPicPr>
        <p:blipFill rotWithShape="1">
          <a:blip r:embed="rId3">
            <a:alphaModFix/>
          </a:blip>
          <a:srcRect b="0" l="0" r="0" t="0"/>
          <a:stretch/>
        </p:blipFill>
        <p:spPr>
          <a:xfrm>
            <a:off x="369320" y="277415"/>
            <a:ext cx="1541798" cy="1909155"/>
          </a:xfrm>
          <a:prstGeom prst="rect">
            <a:avLst/>
          </a:prstGeom>
          <a:noFill/>
          <a:ln>
            <a:noFill/>
          </a:ln>
        </p:spPr>
      </p:pic>
      <p:pic>
        <p:nvPicPr>
          <p:cNvPr id="122" name="Google Shape;122;p3"/>
          <p:cNvPicPr preferRelativeResize="0"/>
          <p:nvPr/>
        </p:nvPicPr>
        <p:blipFill rotWithShape="1">
          <a:blip r:embed="rId3">
            <a:alphaModFix/>
          </a:blip>
          <a:srcRect b="0" l="0" r="0" t="0"/>
          <a:stretch/>
        </p:blipFill>
        <p:spPr>
          <a:xfrm flipH="1">
            <a:off x="10258634" y="277415"/>
            <a:ext cx="1541798" cy="19091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idx="1" type="body"/>
          </p:nvPr>
        </p:nvSpPr>
        <p:spPr>
          <a:xfrm>
            <a:off x="732521" y="1241610"/>
            <a:ext cx="5265031" cy="435133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5400"/>
              <a:buNone/>
            </a:pPr>
            <a:r>
              <a:rPr lang="en-US" sz="5400" u="sng">
                <a:latin typeface="Century Schoolbook"/>
                <a:ea typeface="Century Schoolbook"/>
                <a:cs typeface="Century Schoolbook"/>
                <a:sym typeface="Century Schoolbook"/>
              </a:rPr>
              <a:t>SPIRIT</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Rūḥ </a:t>
            </a:r>
            <a:r>
              <a:rPr i="1" lang="en-US" sz="5400">
                <a:latin typeface="Century Schoolbook"/>
                <a:ea typeface="Century Schoolbook"/>
                <a:cs typeface="Century Schoolbook"/>
                <a:sym typeface="Century Schoolbook"/>
              </a:rPr>
              <a:t>روح‎ </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Hun 魂 </a:t>
            </a:r>
            <a:endParaRPr sz="5400">
              <a:latin typeface="Century Schoolbook"/>
              <a:ea typeface="Century Schoolbook"/>
              <a:cs typeface="Century Schoolbook"/>
              <a:sym typeface="Century Schoolbook"/>
            </a:endParaRPr>
          </a:p>
        </p:txBody>
      </p:sp>
      <p:sp>
        <p:nvSpPr>
          <p:cNvPr id="128" name="Google Shape;128;p4"/>
          <p:cNvSpPr txBox="1"/>
          <p:nvPr/>
        </p:nvSpPr>
        <p:spPr>
          <a:xfrm>
            <a:off x="5996439" y="1243836"/>
            <a:ext cx="5265031" cy="435133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Arial"/>
              <a:buNone/>
            </a:pPr>
            <a:r>
              <a:rPr b="0" i="0" lang="en-US" sz="5400" u="sng" cap="none" strike="noStrike">
                <a:solidFill>
                  <a:schemeClr val="dk1"/>
                </a:solidFill>
                <a:latin typeface="Century Schoolbook"/>
                <a:ea typeface="Century Schoolbook"/>
                <a:cs typeface="Century Schoolbook"/>
                <a:sym typeface="Century Schoolbook"/>
              </a:rPr>
              <a:t>SOUL</a:t>
            </a:r>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 </a:t>
            </a:r>
            <a:r>
              <a:rPr b="0" i="1" lang="en-US" sz="5400" u="none" cap="none" strike="noStrike">
                <a:solidFill>
                  <a:schemeClr val="dk1"/>
                </a:solidFill>
                <a:latin typeface="Century Schoolbook"/>
                <a:ea typeface="Century Schoolbook"/>
                <a:cs typeface="Century Schoolbook"/>
                <a:sym typeface="Century Schoolbook"/>
              </a:rPr>
              <a:t>نَفْس </a:t>
            </a:r>
            <a:r>
              <a:rPr b="0" i="0" lang="en-US" sz="5400" u="none" cap="none" strike="noStrike">
                <a:solidFill>
                  <a:schemeClr val="dk1"/>
                </a:solidFill>
                <a:latin typeface="Century Schoolbook"/>
                <a:ea typeface="Century Schoolbook"/>
                <a:cs typeface="Century Schoolbook"/>
                <a:sym typeface="Century Schoolbook"/>
              </a:rPr>
              <a:t>Nafs </a:t>
            </a:r>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 魄 Po</a:t>
            </a:r>
            <a:endParaRPr b="0" i="0" sz="5400" u="none" cap="none" strike="noStrike">
              <a:solidFill>
                <a:schemeClr val="dk1"/>
              </a:solidFill>
              <a:latin typeface="Century Schoolbook"/>
              <a:ea typeface="Century Schoolbook"/>
              <a:cs typeface="Century Schoolbook"/>
              <a:sym typeface="Century Schoolbook"/>
            </a:endParaRPr>
          </a:p>
        </p:txBody>
      </p:sp>
      <p:sp>
        <p:nvSpPr>
          <p:cNvPr id="129" name="Google Shape;129;p4"/>
          <p:cNvSpPr/>
          <p:nvPr/>
        </p:nvSpPr>
        <p:spPr>
          <a:xfrm>
            <a:off x="5976346" y="1056718"/>
            <a:ext cx="44497" cy="472773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0" name="Google Shape;130;p4"/>
          <p:cNvPicPr preferRelativeResize="0"/>
          <p:nvPr/>
        </p:nvPicPr>
        <p:blipFill rotWithShape="1">
          <a:blip r:embed="rId3">
            <a:alphaModFix/>
          </a:blip>
          <a:srcRect b="0" l="0" r="0" t="0"/>
          <a:stretch/>
        </p:blipFill>
        <p:spPr>
          <a:xfrm>
            <a:off x="369320" y="277415"/>
            <a:ext cx="1541798" cy="1909155"/>
          </a:xfrm>
          <a:prstGeom prst="rect">
            <a:avLst/>
          </a:prstGeom>
          <a:noFill/>
          <a:ln>
            <a:noFill/>
          </a:ln>
        </p:spPr>
      </p:pic>
      <p:pic>
        <p:nvPicPr>
          <p:cNvPr id="131" name="Google Shape;131;p4"/>
          <p:cNvPicPr preferRelativeResize="0"/>
          <p:nvPr/>
        </p:nvPicPr>
        <p:blipFill rotWithShape="1">
          <a:blip r:embed="rId3">
            <a:alphaModFix/>
          </a:blip>
          <a:srcRect b="0" l="0" r="0" t="0"/>
          <a:stretch/>
        </p:blipFill>
        <p:spPr>
          <a:xfrm flipH="1">
            <a:off x="10258634" y="277415"/>
            <a:ext cx="1541798" cy="19091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idx="1" type="body"/>
          </p:nvPr>
        </p:nvSpPr>
        <p:spPr>
          <a:xfrm>
            <a:off x="504478" y="852268"/>
            <a:ext cx="5476388" cy="435133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5400"/>
              <a:buNone/>
            </a:pPr>
            <a:r>
              <a:rPr lang="en-US" sz="5400" u="sng">
                <a:latin typeface="Century Schoolbook"/>
                <a:ea typeface="Century Schoolbook"/>
                <a:cs typeface="Century Schoolbook"/>
                <a:sym typeface="Century Schoolbook"/>
              </a:rPr>
              <a:t>SPIRIT</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Rūḥ </a:t>
            </a:r>
            <a:r>
              <a:rPr i="1" lang="en-US" sz="5400">
                <a:latin typeface="Century Schoolbook"/>
                <a:ea typeface="Century Schoolbook"/>
                <a:cs typeface="Century Schoolbook"/>
                <a:sym typeface="Century Schoolbook"/>
              </a:rPr>
              <a:t>روح‎ </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Hun 魂 </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Pneuma </a:t>
            </a:r>
            <a:r>
              <a:rPr i="1" lang="en-US" sz="5400">
                <a:latin typeface="Century Schoolbook"/>
                <a:ea typeface="Century Schoolbook"/>
                <a:cs typeface="Century Schoolbook"/>
                <a:sym typeface="Century Schoolbook"/>
              </a:rPr>
              <a:t>πνεῦμα </a:t>
            </a:r>
            <a:endParaRPr i="1" sz="5400">
              <a:latin typeface="Century Schoolbook"/>
              <a:ea typeface="Century Schoolbook"/>
              <a:cs typeface="Century Schoolbook"/>
              <a:sym typeface="Century Schoolbook"/>
            </a:endParaRPr>
          </a:p>
        </p:txBody>
      </p:sp>
      <p:sp>
        <p:nvSpPr>
          <p:cNvPr id="137" name="Google Shape;137;p5"/>
          <p:cNvSpPr txBox="1"/>
          <p:nvPr/>
        </p:nvSpPr>
        <p:spPr>
          <a:xfrm>
            <a:off x="5985315" y="1288333"/>
            <a:ext cx="5576505" cy="435133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Arial"/>
              <a:buNone/>
            </a:pPr>
            <a:r>
              <a:rPr b="0" i="0" lang="en-US" sz="5400" u="sng" cap="none" strike="noStrike">
                <a:solidFill>
                  <a:schemeClr val="dk1"/>
                </a:solidFill>
                <a:latin typeface="Century Schoolbook"/>
                <a:ea typeface="Century Schoolbook"/>
                <a:cs typeface="Century Schoolbook"/>
                <a:sym typeface="Century Schoolbook"/>
              </a:rPr>
              <a:t>SOUL</a:t>
            </a:r>
            <a:endParaRPr b="0" i="0" sz="5400" u="none" cap="none" strike="noStrike">
              <a:solidFill>
                <a:schemeClr val="dk1"/>
              </a:solidFill>
              <a:latin typeface="Century Schoolbook"/>
              <a:ea typeface="Century Schoolbook"/>
              <a:cs typeface="Century Schoolbook"/>
              <a:sym typeface="Century Schoolbook"/>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 </a:t>
            </a:r>
            <a:r>
              <a:rPr b="0" i="1" lang="en-US" sz="5400" u="none" cap="none" strike="noStrike">
                <a:solidFill>
                  <a:schemeClr val="dk1"/>
                </a:solidFill>
                <a:latin typeface="Century Schoolbook"/>
                <a:ea typeface="Century Schoolbook"/>
                <a:cs typeface="Century Schoolbook"/>
                <a:sym typeface="Century Schoolbook"/>
              </a:rPr>
              <a:t>نَفْس</a:t>
            </a:r>
            <a:r>
              <a:rPr b="0" i="0" lang="en-US" sz="5400" u="none" cap="none" strike="noStrike">
                <a:solidFill>
                  <a:schemeClr val="dk1"/>
                </a:solidFill>
                <a:latin typeface="Century Schoolbook"/>
                <a:ea typeface="Century Schoolbook"/>
                <a:cs typeface="Century Schoolbook"/>
                <a:sym typeface="Century Schoolbook"/>
              </a:rPr>
              <a:t> Nafs </a:t>
            </a:r>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 魄 Po</a:t>
            </a:r>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 </a:t>
            </a:r>
            <a:r>
              <a:rPr b="0" i="1" lang="en-US" sz="5400" u="none" cap="none" strike="noStrike">
                <a:solidFill>
                  <a:schemeClr val="dk1"/>
                </a:solidFill>
                <a:latin typeface="Century Schoolbook"/>
                <a:ea typeface="Century Schoolbook"/>
                <a:cs typeface="Century Schoolbook"/>
                <a:sym typeface="Century Schoolbook"/>
              </a:rPr>
              <a:t>Ψυχή </a:t>
            </a:r>
            <a:r>
              <a:rPr b="0" i="0" lang="en-US" sz="5400" u="none" cap="none" strike="noStrike">
                <a:solidFill>
                  <a:schemeClr val="dk1"/>
                </a:solidFill>
                <a:latin typeface="Century Schoolbook"/>
                <a:ea typeface="Century Schoolbook"/>
                <a:cs typeface="Century Schoolbook"/>
                <a:sym typeface="Century Schoolbook"/>
              </a:rPr>
              <a:t>Psyche</a:t>
            </a:r>
            <a:endParaRPr/>
          </a:p>
          <a:p>
            <a:pPr indent="0" lvl="0" marL="0" marR="0" rtl="0" algn="l">
              <a:lnSpc>
                <a:spcPct val="90000"/>
              </a:lnSpc>
              <a:spcBef>
                <a:spcPts val="1000"/>
              </a:spcBef>
              <a:spcAft>
                <a:spcPts val="0"/>
              </a:spcAft>
              <a:buClr>
                <a:schemeClr val="dk1"/>
              </a:buClr>
              <a:buSzPts val="5400"/>
              <a:buFont typeface="Arial"/>
              <a:buNone/>
            </a:pPr>
            <a:r>
              <a:t/>
            </a:r>
            <a:endParaRPr b="0" i="0" sz="5400" u="none" cap="none" strike="noStrike">
              <a:solidFill>
                <a:schemeClr val="dk1"/>
              </a:solidFill>
              <a:latin typeface="Century Schoolbook"/>
              <a:ea typeface="Century Schoolbook"/>
              <a:cs typeface="Century Schoolbook"/>
              <a:sym typeface="Century Schoolbook"/>
            </a:endParaRPr>
          </a:p>
        </p:txBody>
      </p:sp>
      <p:sp>
        <p:nvSpPr>
          <p:cNvPr id="138" name="Google Shape;138;p5"/>
          <p:cNvSpPr/>
          <p:nvPr/>
        </p:nvSpPr>
        <p:spPr>
          <a:xfrm>
            <a:off x="5976346" y="1056718"/>
            <a:ext cx="44497" cy="472773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9" name="Google Shape;139;p5"/>
          <p:cNvPicPr preferRelativeResize="0"/>
          <p:nvPr/>
        </p:nvPicPr>
        <p:blipFill rotWithShape="1">
          <a:blip r:embed="rId3">
            <a:alphaModFix/>
          </a:blip>
          <a:srcRect b="0" l="0" r="0" t="0"/>
          <a:stretch/>
        </p:blipFill>
        <p:spPr>
          <a:xfrm>
            <a:off x="369320" y="277415"/>
            <a:ext cx="1541798" cy="1909155"/>
          </a:xfrm>
          <a:prstGeom prst="rect">
            <a:avLst/>
          </a:prstGeom>
          <a:noFill/>
          <a:ln>
            <a:noFill/>
          </a:ln>
        </p:spPr>
      </p:pic>
      <p:pic>
        <p:nvPicPr>
          <p:cNvPr id="140" name="Google Shape;140;p5"/>
          <p:cNvPicPr preferRelativeResize="0"/>
          <p:nvPr/>
        </p:nvPicPr>
        <p:blipFill rotWithShape="1">
          <a:blip r:embed="rId3">
            <a:alphaModFix/>
          </a:blip>
          <a:srcRect b="0" l="0" r="0" t="0"/>
          <a:stretch/>
        </p:blipFill>
        <p:spPr>
          <a:xfrm flipH="1">
            <a:off x="10258634" y="277415"/>
            <a:ext cx="1541798" cy="19091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idx="1" type="body"/>
          </p:nvPr>
        </p:nvSpPr>
        <p:spPr>
          <a:xfrm>
            <a:off x="409924" y="1230486"/>
            <a:ext cx="5576504" cy="435133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5400"/>
              <a:buNone/>
            </a:pPr>
            <a:r>
              <a:rPr lang="en-US" sz="5400" u="sng">
                <a:latin typeface="Century Schoolbook"/>
                <a:ea typeface="Century Schoolbook"/>
                <a:cs typeface="Century Schoolbook"/>
                <a:sym typeface="Century Schoolbook"/>
              </a:rPr>
              <a:t>SPIRIT</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Rūḥ </a:t>
            </a:r>
            <a:r>
              <a:rPr i="1" lang="en-US" sz="5400">
                <a:latin typeface="Century Schoolbook"/>
                <a:ea typeface="Century Schoolbook"/>
                <a:cs typeface="Century Schoolbook"/>
                <a:sym typeface="Century Schoolbook"/>
              </a:rPr>
              <a:t>روح‎ </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Hun 魂 </a:t>
            </a:r>
            <a:endParaRPr/>
          </a:p>
          <a:p>
            <a:pPr indent="0" lvl="0" marL="0" rtl="0" algn="r">
              <a:lnSpc>
                <a:spcPct val="90000"/>
              </a:lnSpc>
              <a:spcBef>
                <a:spcPts val="1000"/>
              </a:spcBef>
              <a:spcAft>
                <a:spcPts val="0"/>
              </a:spcAft>
              <a:buClr>
                <a:schemeClr val="dk1"/>
              </a:buClr>
              <a:buSzPts val="5400"/>
              <a:buNone/>
            </a:pPr>
            <a:r>
              <a:rPr lang="en-US" sz="5400">
                <a:latin typeface="Century Schoolbook"/>
                <a:ea typeface="Century Schoolbook"/>
                <a:cs typeface="Century Schoolbook"/>
                <a:sym typeface="Century Schoolbook"/>
              </a:rPr>
              <a:t>Pneuma </a:t>
            </a:r>
            <a:r>
              <a:rPr i="1" lang="en-US" sz="5400">
                <a:latin typeface="Century Schoolbook"/>
                <a:ea typeface="Century Schoolbook"/>
                <a:cs typeface="Century Schoolbook"/>
                <a:sym typeface="Century Schoolbook"/>
              </a:rPr>
              <a:t>πνεῦμα Ā</a:t>
            </a:r>
            <a:r>
              <a:rPr lang="en-US" sz="5400">
                <a:latin typeface="Century Schoolbook"/>
                <a:ea typeface="Century Schoolbook"/>
                <a:cs typeface="Century Schoolbook"/>
                <a:sym typeface="Century Schoolbook"/>
              </a:rPr>
              <a:t>tman </a:t>
            </a:r>
            <a:r>
              <a:rPr i="1" lang="en-US" sz="5400">
                <a:latin typeface="Century Schoolbook"/>
                <a:ea typeface="Century Schoolbook"/>
                <a:cs typeface="Century Schoolbook"/>
                <a:sym typeface="Century Schoolbook"/>
              </a:rPr>
              <a:t>आत्मा </a:t>
            </a:r>
            <a:endParaRPr i="1" sz="5400">
              <a:latin typeface="Century Schoolbook"/>
              <a:ea typeface="Century Schoolbook"/>
              <a:cs typeface="Century Schoolbook"/>
              <a:sym typeface="Century Schoolbook"/>
            </a:endParaRPr>
          </a:p>
        </p:txBody>
      </p:sp>
      <p:sp>
        <p:nvSpPr>
          <p:cNvPr id="147" name="Google Shape;147;p6"/>
          <p:cNvSpPr txBox="1"/>
          <p:nvPr/>
        </p:nvSpPr>
        <p:spPr>
          <a:xfrm>
            <a:off x="5985315" y="1288333"/>
            <a:ext cx="5576505" cy="435133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Arial"/>
              <a:buNone/>
            </a:pPr>
            <a:r>
              <a:rPr b="0" i="0" lang="en-US" sz="5400" u="sng" cap="none" strike="noStrike">
                <a:solidFill>
                  <a:schemeClr val="dk1"/>
                </a:solidFill>
                <a:latin typeface="Century Schoolbook"/>
                <a:ea typeface="Century Schoolbook"/>
                <a:cs typeface="Century Schoolbook"/>
                <a:sym typeface="Century Schoolbook"/>
              </a:rPr>
              <a:t>SOUL</a:t>
            </a:r>
            <a:endParaRPr b="0" i="0" sz="5400" u="none" cap="none" strike="noStrike">
              <a:solidFill>
                <a:schemeClr val="dk1"/>
              </a:solidFill>
              <a:latin typeface="Century Schoolbook"/>
              <a:ea typeface="Century Schoolbook"/>
              <a:cs typeface="Century Schoolbook"/>
              <a:sym typeface="Century Schoolbook"/>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 </a:t>
            </a:r>
            <a:r>
              <a:rPr b="0" i="1" lang="en-US" sz="5400" u="none" cap="none" strike="noStrike">
                <a:solidFill>
                  <a:schemeClr val="dk1"/>
                </a:solidFill>
                <a:latin typeface="Century Schoolbook"/>
                <a:ea typeface="Century Schoolbook"/>
                <a:cs typeface="Century Schoolbook"/>
                <a:sym typeface="Century Schoolbook"/>
              </a:rPr>
              <a:t>نَفْس</a:t>
            </a:r>
            <a:r>
              <a:rPr b="0" i="0" lang="en-US" sz="5400" u="none" cap="none" strike="noStrike">
                <a:solidFill>
                  <a:schemeClr val="dk1"/>
                </a:solidFill>
                <a:latin typeface="Century Schoolbook"/>
                <a:ea typeface="Century Schoolbook"/>
                <a:cs typeface="Century Schoolbook"/>
                <a:sym typeface="Century Schoolbook"/>
              </a:rPr>
              <a:t> Nafs </a:t>
            </a:r>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 魄 Po</a:t>
            </a:r>
            <a:endParaRPr/>
          </a:p>
          <a:p>
            <a:pPr indent="0" lvl="0" marL="0" marR="0" rtl="0" algn="l">
              <a:lnSpc>
                <a:spcPct val="90000"/>
              </a:lnSpc>
              <a:spcBef>
                <a:spcPts val="1000"/>
              </a:spcBef>
              <a:spcAft>
                <a:spcPts val="0"/>
              </a:spcAft>
              <a:buClr>
                <a:schemeClr val="dk1"/>
              </a:buClr>
              <a:buSzPts val="5400"/>
              <a:buFont typeface="Arial"/>
              <a:buNone/>
            </a:pPr>
            <a:r>
              <a:rPr b="0" i="1" lang="en-US" sz="5400" u="none" cap="none" strike="noStrike">
                <a:solidFill>
                  <a:schemeClr val="dk1"/>
                </a:solidFill>
                <a:latin typeface="Century Schoolbook"/>
                <a:ea typeface="Century Schoolbook"/>
                <a:cs typeface="Century Schoolbook"/>
                <a:sym typeface="Century Schoolbook"/>
              </a:rPr>
              <a:t> Ψυχή </a:t>
            </a:r>
            <a:r>
              <a:rPr b="0" i="0" lang="en-US" sz="5400" u="none" cap="none" strike="noStrike">
                <a:solidFill>
                  <a:schemeClr val="dk1"/>
                </a:solidFill>
                <a:latin typeface="Century Schoolbook"/>
                <a:ea typeface="Century Schoolbook"/>
                <a:cs typeface="Century Schoolbook"/>
                <a:sym typeface="Century Schoolbook"/>
              </a:rPr>
              <a:t>Psyche</a:t>
            </a:r>
            <a:endParaRPr/>
          </a:p>
          <a:p>
            <a:pPr indent="0" lvl="0" marL="0" marR="0" rtl="0" algn="l">
              <a:lnSpc>
                <a:spcPct val="90000"/>
              </a:lnSpc>
              <a:spcBef>
                <a:spcPts val="1000"/>
              </a:spcBef>
              <a:spcAft>
                <a:spcPts val="0"/>
              </a:spcAft>
              <a:buClr>
                <a:schemeClr val="dk1"/>
              </a:buClr>
              <a:buSzPts val="5400"/>
              <a:buFont typeface="Arial"/>
              <a:buNone/>
            </a:pPr>
            <a:r>
              <a:rPr b="0" i="0" lang="en-US" sz="5400" u="none" cap="none" strike="noStrike">
                <a:solidFill>
                  <a:schemeClr val="dk1"/>
                </a:solidFill>
                <a:latin typeface="Century Schoolbook"/>
                <a:ea typeface="Century Schoolbook"/>
                <a:cs typeface="Century Schoolbook"/>
                <a:sym typeface="Century Schoolbook"/>
              </a:rPr>
              <a:t> </a:t>
            </a:r>
            <a:r>
              <a:rPr b="0" i="1" lang="en-US" sz="5400" u="none" cap="none" strike="noStrike">
                <a:solidFill>
                  <a:schemeClr val="dk1"/>
                </a:solidFill>
                <a:latin typeface="Century Schoolbook"/>
                <a:ea typeface="Century Schoolbook"/>
                <a:cs typeface="Century Schoolbook"/>
                <a:sym typeface="Century Schoolbook"/>
              </a:rPr>
              <a:t>जीव  </a:t>
            </a:r>
            <a:r>
              <a:rPr b="0" i="0" lang="en-US" sz="5400" u="none" cap="none" strike="noStrike">
                <a:solidFill>
                  <a:schemeClr val="dk1"/>
                </a:solidFill>
                <a:latin typeface="Century Schoolbook"/>
                <a:ea typeface="Century Schoolbook"/>
                <a:cs typeface="Century Schoolbook"/>
                <a:sym typeface="Century Schoolbook"/>
              </a:rPr>
              <a:t>Jīva</a:t>
            </a:r>
            <a:endParaRPr b="0" i="0" sz="5400" u="none" cap="none" strike="noStrike">
              <a:solidFill>
                <a:schemeClr val="dk1"/>
              </a:solidFill>
              <a:latin typeface="Century Schoolbook"/>
              <a:ea typeface="Century Schoolbook"/>
              <a:cs typeface="Century Schoolbook"/>
              <a:sym typeface="Century Schoolbook"/>
            </a:endParaRPr>
          </a:p>
        </p:txBody>
      </p:sp>
      <p:sp>
        <p:nvSpPr>
          <p:cNvPr id="148" name="Google Shape;148;p6"/>
          <p:cNvSpPr/>
          <p:nvPr/>
        </p:nvSpPr>
        <p:spPr>
          <a:xfrm>
            <a:off x="5976346" y="1056718"/>
            <a:ext cx="44497" cy="472773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9" name="Google Shape;149;p6"/>
          <p:cNvPicPr preferRelativeResize="0"/>
          <p:nvPr/>
        </p:nvPicPr>
        <p:blipFill rotWithShape="1">
          <a:blip r:embed="rId3">
            <a:alphaModFix/>
          </a:blip>
          <a:srcRect b="0" l="0" r="0" t="0"/>
          <a:stretch/>
        </p:blipFill>
        <p:spPr>
          <a:xfrm>
            <a:off x="369320" y="277415"/>
            <a:ext cx="1541798" cy="1909155"/>
          </a:xfrm>
          <a:prstGeom prst="rect">
            <a:avLst/>
          </a:prstGeom>
          <a:noFill/>
          <a:ln>
            <a:noFill/>
          </a:ln>
        </p:spPr>
      </p:pic>
      <p:pic>
        <p:nvPicPr>
          <p:cNvPr id="150" name="Google Shape;150;p6"/>
          <p:cNvPicPr preferRelativeResize="0"/>
          <p:nvPr/>
        </p:nvPicPr>
        <p:blipFill rotWithShape="1">
          <a:blip r:embed="rId3">
            <a:alphaModFix/>
          </a:blip>
          <a:srcRect b="0" l="0" r="0" t="0"/>
          <a:stretch/>
        </p:blipFill>
        <p:spPr>
          <a:xfrm flipH="1">
            <a:off x="10258634" y="277415"/>
            <a:ext cx="1541798" cy="19091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7"/>
          <p:cNvSpPr txBox="1"/>
          <p:nvPr>
            <p:ph type="title"/>
          </p:nvPr>
        </p:nvSpPr>
        <p:spPr>
          <a:xfrm>
            <a:off x="648929" y="629266"/>
            <a:ext cx="3505495" cy="16223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Schoolbook"/>
              <a:buNone/>
            </a:pPr>
            <a:r>
              <a:rPr b="1" lang="en-US" sz="3100" u="sng">
                <a:solidFill>
                  <a:schemeClr val="hlink"/>
                </a:solidFill>
                <a:latin typeface="Century Schoolbook"/>
                <a:ea typeface="Century Schoolbook"/>
                <a:cs typeface="Century Schoolbook"/>
                <a:sym typeface="Century Schoolbook"/>
                <a:hlinkClick r:id="rId3"/>
              </a:rPr>
              <a:t>Public Program at Christchurch,</a:t>
            </a:r>
            <a:r>
              <a:rPr b="1" lang="en-US" sz="3100">
                <a:latin typeface="Century Schoolbook"/>
                <a:ea typeface="Century Schoolbook"/>
                <a:cs typeface="Century Schoolbook"/>
                <a:sym typeface="Century Schoolbook"/>
              </a:rPr>
              <a:t> </a:t>
            </a:r>
            <a:br>
              <a:rPr b="1" lang="en-US" sz="3100">
                <a:latin typeface="Century Schoolbook"/>
                <a:ea typeface="Century Schoolbook"/>
                <a:cs typeface="Century Schoolbook"/>
                <a:sym typeface="Century Schoolbook"/>
              </a:rPr>
            </a:br>
            <a:r>
              <a:rPr b="1" lang="en-US" sz="3100">
                <a:latin typeface="Century Schoolbook"/>
                <a:ea typeface="Century Schoolbook"/>
                <a:cs typeface="Century Schoolbook"/>
                <a:sym typeface="Century Schoolbook"/>
              </a:rPr>
              <a:t>New Zealand (1992)</a:t>
            </a:r>
            <a:endParaRPr/>
          </a:p>
        </p:txBody>
      </p:sp>
      <p:sp>
        <p:nvSpPr>
          <p:cNvPr id="156" name="Google Shape;156;p7"/>
          <p:cNvSpPr txBox="1"/>
          <p:nvPr>
            <p:ph idx="1" type="body"/>
          </p:nvPr>
        </p:nvSpPr>
        <p:spPr>
          <a:xfrm>
            <a:off x="648931" y="2598057"/>
            <a:ext cx="3505494" cy="37854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i="1" lang="en-US">
                <a:latin typeface="Century Schoolbook"/>
                <a:ea typeface="Century Schoolbook"/>
                <a:cs typeface="Century Schoolbook"/>
                <a:sym typeface="Century Schoolbook"/>
              </a:rPr>
              <a:t>"Spirit is the one which is enveloped by the subtle causals of elements which have made this body. That becomes the soul."</a:t>
            </a:r>
            <a:endParaRPr/>
          </a:p>
          <a:p>
            <a:pPr indent="0" lvl="0" marL="0" rtl="0" algn="l">
              <a:lnSpc>
                <a:spcPct val="90000"/>
              </a:lnSpc>
              <a:spcBef>
                <a:spcPts val="1600"/>
              </a:spcBef>
              <a:spcAft>
                <a:spcPts val="0"/>
              </a:spcAft>
              <a:buClr>
                <a:schemeClr val="dk1"/>
              </a:buClr>
              <a:buSzPts val="2000"/>
              <a:buNone/>
            </a:pPr>
            <a:r>
              <a:rPr lang="en-US" sz="2000">
                <a:latin typeface="Century Schoolbook"/>
                <a:ea typeface="Century Schoolbook"/>
                <a:cs typeface="Century Schoolbook"/>
                <a:sym typeface="Century Schoolbook"/>
              </a:rPr>
              <a:t>From 1:21:22 to 1:22:46</a:t>
            </a:r>
            <a:endParaRPr/>
          </a:p>
        </p:txBody>
      </p:sp>
      <p:sp>
        <p:nvSpPr>
          <p:cNvPr id="157" name="Google Shape;157;p7"/>
          <p:cNvSpPr/>
          <p:nvPr/>
        </p:nvSpPr>
        <p:spPr>
          <a:xfrm>
            <a:off x="4639056" y="0"/>
            <a:ext cx="7552944"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7"/>
          <p:cNvSpPr/>
          <p:nvPr/>
        </p:nvSpPr>
        <p:spPr>
          <a:xfrm>
            <a:off x="5123688" y="557784"/>
            <a:ext cx="6584098"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9" name="Google Shape;159;p7"/>
          <p:cNvPicPr preferRelativeResize="0"/>
          <p:nvPr/>
        </p:nvPicPr>
        <p:blipFill rotWithShape="1">
          <a:blip r:embed="rId4">
            <a:alphaModFix/>
          </a:blip>
          <a:srcRect b="0" l="0" r="0" t="0"/>
          <a:stretch/>
        </p:blipFill>
        <p:spPr>
          <a:xfrm>
            <a:off x="5405862" y="1170128"/>
            <a:ext cx="6019331" cy="4514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p:nvPr/>
        </p:nvSpPr>
        <p:spPr>
          <a:xfrm>
            <a:off x="0" y="-49695"/>
            <a:ext cx="12192000" cy="6904382"/>
          </a:xfrm>
          <a:prstGeom prst="rect">
            <a:avLst/>
          </a:prstGeom>
          <a:solidFill>
            <a:srgbClr val="D8D8D8"/>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aphicFrame>
        <p:nvGraphicFramePr>
          <p:cNvPr id="165" name="Google Shape;165;p8"/>
          <p:cNvGraphicFramePr/>
          <p:nvPr/>
        </p:nvGraphicFramePr>
        <p:xfrm>
          <a:off x="2332383" y="1649896"/>
          <a:ext cx="3000000" cy="3000000"/>
        </p:xfrm>
        <a:graphic>
          <a:graphicData uri="http://schemas.openxmlformats.org/drawingml/2006/table">
            <a:tbl>
              <a:tblPr bandRow="1" firstRow="1">
                <a:noFill/>
                <a:tableStyleId>{1A6B17B0-96E9-4624-89E7-EF83F3AA9BD9}</a:tableStyleId>
              </a:tblPr>
              <a:tblGrid>
                <a:gridCol w="1628675"/>
                <a:gridCol w="1628675"/>
                <a:gridCol w="1628675"/>
                <a:gridCol w="1628675"/>
                <a:gridCol w="1628675"/>
              </a:tblGrid>
              <a:tr h="7262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6000"/>
                    </a:solidFill>
                  </a:tcPr>
                </a:tc>
              </a:tr>
              <a:tr h="7262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r>
              <a:tr h="7262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r>
              <a:tr h="7262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r>
              <a:tr h="7262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bl>
          </a:graphicData>
        </a:graphic>
      </p:graphicFrame>
      <p:sp>
        <p:nvSpPr>
          <p:cNvPr id="166" name="Google Shape;166;p8"/>
          <p:cNvSpPr txBox="1"/>
          <p:nvPr/>
        </p:nvSpPr>
        <p:spPr>
          <a:xfrm rot="-5400000">
            <a:off x="-1245703" y="3050303"/>
            <a:ext cx="456537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entury Schoolbook"/>
                <a:ea typeface="Century Schoolbook"/>
                <a:cs typeface="Century Schoolbook"/>
                <a:sym typeface="Century Schoolbook"/>
              </a:rPr>
              <a:t>SUBTLE CAUSALS</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1" lang="en-US" sz="2400" u="none" cap="none" strike="noStrike">
                <a:solidFill>
                  <a:schemeClr val="dk1"/>
                </a:solidFill>
                <a:latin typeface="Century Schoolbook"/>
                <a:ea typeface="Century Schoolbook"/>
                <a:cs typeface="Century Schoolbook"/>
                <a:sym typeface="Century Schoolbook"/>
              </a:rPr>
              <a:t>Tanmatras</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none" strike="noStrike">
              <a:solidFill>
                <a:schemeClr val="dk1"/>
              </a:solidFill>
              <a:latin typeface="Century Schoolbook"/>
              <a:ea typeface="Century Schoolbook"/>
              <a:cs typeface="Century Schoolbook"/>
              <a:sym typeface="Century Schoolbook"/>
            </a:endParaRPr>
          </a:p>
        </p:txBody>
      </p:sp>
      <p:sp>
        <p:nvSpPr>
          <p:cNvPr id="167" name="Google Shape;167;p8"/>
          <p:cNvSpPr txBox="1"/>
          <p:nvPr/>
        </p:nvSpPr>
        <p:spPr>
          <a:xfrm>
            <a:off x="4041915" y="6032042"/>
            <a:ext cx="456537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entury Schoolbook"/>
                <a:ea typeface="Century Schoolbook"/>
                <a:cs typeface="Century Schoolbook"/>
                <a:sym typeface="Century Schoolbook"/>
              </a:rPr>
              <a:t>THE FIVE SENSE ORGANS</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1" lang="en-US" sz="2400" u="none" cap="none" strike="noStrike">
                <a:solidFill>
                  <a:schemeClr val="dk1"/>
                </a:solidFill>
                <a:latin typeface="Century Schoolbook"/>
                <a:ea typeface="Century Schoolbook"/>
                <a:cs typeface="Century Schoolbook"/>
                <a:sym typeface="Century Schoolbook"/>
              </a:rPr>
              <a:t>Jnānendriyas</a:t>
            </a:r>
            <a:r>
              <a:rPr b="0" i="0" lang="en-US" sz="2400" u="none" cap="none" strike="noStrike">
                <a:solidFill>
                  <a:schemeClr val="dk1"/>
                </a:solidFill>
                <a:latin typeface="Century Schoolbook"/>
                <a:ea typeface="Century Schoolbook"/>
                <a:cs typeface="Century Schoolbook"/>
                <a:sym typeface="Century Schoolbook"/>
              </a:rPr>
              <a:t>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none" strike="noStrike">
              <a:solidFill>
                <a:schemeClr val="dk1"/>
              </a:solidFill>
              <a:latin typeface="Century Schoolbook"/>
              <a:ea typeface="Century Schoolbook"/>
              <a:cs typeface="Century Schoolbook"/>
              <a:sym typeface="Century Schoolbook"/>
            </a:endParaRPr>
          </a:p>
        </p:txBody>
      </p:sp>
      <p:sp>
        <p:nvSpPr>
          <p:cNvPr id="168" name="Google Shape;168;p8"/>
          <p:cNvSpPr txBox="1"/>
          <p:nvPr/>
        </p:nvSpPr>
        <p:spPr>
          <a:xfrm>
            <a:off x="3419062" y="42058"/>
            <a:ext cx="581107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entury Schoolbook"/>
                <a:ea typeface="Century Schoolbook"/>
                <a:cs typeface="Century Schoolbook"/>
                <a:sym typeface="Century Schoolbook"/>
              </a:rPr>
              <a:t>THE FIVE STATES OF MATTER</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1" lang="en-US" sz="2400" u="none" cap="none" strike="noStrike">
                <a:solidFill>
                  <a:schemeClr val="dk1"/>
                </a:solidFill>
                <a:latin typeface="Century Schoolbook"/>
                <a:ea typeface="Century Schoolbook"/>
                <a:cs typeface="Century Schoolbook"/>
                <a:sym typeface="Century Schoolbook"/>
              </a:rPr>
              <a:t>Pancha Bhuta</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none" strike="noStrike">
              <a:solidFill>
                <a:schemeClr val="dk1"/>
              </a:solidFill>
              <a:latin typeface="Century Schoolbook"/>
              <a:ea typeface="Century Schoolbook"/>
              <a:cs typeface="Century Schoolbook"/>
              <a:sym typeface="Century Schoolbook"/>
            </a:endParaRPr>
          </a:p>
        </p:txBody>
      </p:sp>
      <p:sp>
        <p:nvSpPr>
          <p:cNvPr id="169" name="Google Shape;169;p8"/>
          <p:cNvSpPr txBox="1"/>
          <p:nvPr/>
        </p:nvSpPr>
        <p:spPr>
          <a:xfrm>
            <a:off x="2670313" y="1133061"/>
            <a:ext cx="79513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Century Schoolbook"/>
                <a:ea typeface="Century Schoolbook"/>
                <a:cs typeface="Century Schoolbook"/>
                <a:sym typeface="Century Schoolbook"/>
              </a:rPr>
              <a:t>Ether           Air             Fire          Water         Earth</a:t>
            </a:r>
            <a:endParaRPr sz="2400">
              <a:solidFill>
                <a:schemeClr val="dk1"/>
              </a:solidFill>
              <a:latin typeface="Century Schoolbook"/>
              <a:ea typeface="Century Schoolbook"/>
              <a:cs typeface="Century Schoolbook"/>
              <a:sym typeface="Century Schoolbook"/>
            </a:endParaRPr>
          </a:p>
        </p:txBody>
      </p:sp>
      <p:sp>
        <p:nvSpPr>
          <p:cNvPr id="170" name="Google Shape;170;p8"/>
          <p:cNvSpPr txBox="1"/>
          <p:nvPr/>
        </p:nvSpPr>
        <p:spPr>
          <a:xfrm>
            <a:off x="2723320" y="5347251"/>
            <a:ext cx="79513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Ear             Skin          Eyes          Tongue        Nose</a:t>
            </a:r>
            <a:endParaRPr sz="2400">
              <a:solidFill>
                <a:schemeClr val="dk1"/>
              </a:solidFill>
              <a:latin typeface="Century Schoolbook"/>
              <a:ea typeface="Century Schoolbook"/>
              <a:cs typeface="Century Schoolbook"/>
              <a:sym typeface="Century Schoolbook"/>
            </a:endParaRPr>
          </a:p>
        </p:txBody>
      </p:sp>
      <p:sp>
        <p:nvSpPr>
          <p:cNvPr id="171" name="Google Shape;171;p8"/>
          <p:cNvSpPr txBox="1"/>
          <p:nvPr/>
        </p:nvSpPr>
        <p:spPr>
          <a:xfrm>
            <a:off x="1315693" y="1753013"/>
            <a:ext cx="1404731"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Smell</a:t>
            </a:r>
            <a:endParaRPr/>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Taste</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Sight</a:t>
            </a:r>
            <a:endParaRPr/>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Touch</a:t>
            </a:r>
            <a:endParaRPr/>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Sound</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9"/>
          <p:cNvSpPr txBox="1"/>
          <p:nvPr>
            <p:ph type="title"/>
          </p:nvPr>
        </p:nvSpPr>
        <p:spPr>
          <a:xfrm>
            <a:off x="648929" y="179324"/>
            <a:ext cx="6422849" cy="16766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entury Schoolbook"/>
              <a:buNone/>
            </a:pPr>
            <a:r>
              <a:rPr lang="en-US" sz="2800">
                <a:latin typeface="Century Schoolbook"/>
                <a:ea typeface="Century Schoolbook"/>
                <a:cs typeface="Century Schoolbook"/>
                <a:sym typeface="Century Schoolbook"/>
              </a:rPr>
              <a:t>From a Soul to an Enlightened Soul: </a:t>
            </a:r>
            <a:r>
              <a:rPr i="1" lang="en-US" sz="2800">
                <a:latin typeface="Century Schoolbook"/>
                <a:ea typeface="Century Schoolbook"/>
                <a:cs typeface="Century Schoolbook"/>
                <a:sym typeface="Century Schoolbook"/>
              </a:rPr>
              <a:t>Jīva to Dvija</a:t>
            </a:r>
            <a:endParaRPr/>
          </a:p>
        </p:txBody>
      </p:sp>
      <p:sp>
        <p:nvSpPr>
          <p:cNvPr id="178" name="Google Shape;178;p9"/>
          <p:cNvSpPr txBox="1"/>
          <p:nvPr>
            <p:ph idx="1" type="body"/>
          </p:nvPr>
        </p:nvSpPr>
        <p:spPr>
          <a:xfrm>
            <a:off x="648931" y="1625600"/>
            <a:ext cx="6422848" cy="147764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Century Schoolbook"/>
                <a:ea typeface="Century Schoolbook"/>
                <a:cs typeface="Century Schoolbook"/>
                <a:sym typeface="Century Schoolbook"/>
              </a:rPr>
              <a:t>Dvija (द्विज) has two meanings in Sanskrit:</a:t>
            </a:r>
            <a:endParaRPr/>
          </a:p>
          <a:p>
            <a:pPr indent="-228600" lvl="1" marL="685800" rtl="0" algn="l">
              <a:lnSpc>
                <a:spcPct val="90000"/>
              </a:lnSpc>
              <a:spcBef>
                <a:spcPts val="500"/>
              </a:spcBef>
              <a:spcAft>
                <a:spcPts val="0"/>
              </a:spcAft>
              <a:buClr>
                <a:schemeClr val="dk1"/>
              </a:buClr>
              <a:buSzPts val="2000"/>
              <a:buChar char="•"/>
            </a:pPr>
            <a:r>
              <a:rPr lang="en-US" sz="2000">
                <a:latin typeface="Century Schoolbook"/>
                <a:ea typeface="Century Schoolbook"/>
                <a:cs typeface="Century Schoolbook"/>
                <a:sym typeface="Century Schoolbook"/>
              </a:rPr>
              <a:t>A Bird</a:t>
            </a:r>
            <a:endParaRPr sz="2000">
              <a:latin typeface="Century Schoolbook"/>
              <a:ea typeface="Century Schoolbook"/>
              <a:cs typeface="Century Schoolbook"/>
              <a:sym typeface="Century Schoolbook"/>
            </a:endParaRPr>
          </a:p>
          <a:p>
            <a:pPr indent="-228600" lvl="1" marL="685800" rtl="0" algn="l">
              <a:lnSpc>
                <a:spcPct val="90000"/>
              </a:lnSpc>
              <a:spcBef>
                <a:spcPts val="500"/>
              </a:spcBef>
              <a:spcAft>
                <a:spcPts val="0"/>
              </a:spcAft>
              <a:buClr>
                <a:schemeClr val="dk1"/>
              </a:buClr>
              <a:buSzPts val="2000"/>
              <a:buChar char="•"/>
            </a:pPr>
            <a:r>
              <a:rPr lang="en-US" sz="2000">
                <a:latin typeface="Century Schoolbook"/>
                <a:ea typeface="Century Schoolbook"/>
                <a:cs typeface="Century Schoolbook"/>
                <a:sym typeface="Century Schoolbook"/>
              </a:rPr>
              <a:t>A 'Realized' Soul (Twice-born)</a:t>
            </a:r>
            <a:endParaRPr>
              <a:latin typeface="Calibri"/>
              <a:ea typeface="Calibri"/>
              <a:cs typeface="Calibri"/>
              <a:sym typeface="Calibri"/>
            </a:endParaRPr>
          </a:p>
        </p:txBody>
      </p:sp>
      <p:sp>
        <p:nvSpPr>
          <p:cNvPr id="179" name="Google Shape;179;p9"/>
          <p:cNvSpPr/>
          <p:nvPr/>
        </p:nvSpPr>
        <p:spPr>
          <a:xfrm>
            <a:off x="7556410" y="0"/>
            <a:ext cx="4636008" cy="6858000"/>
          </a:xfrm>
          <a:prstGeom prst="rect">
            <a:avLst/>
          </a:prstGeom>
          <a:solidFill>
            <a:srgbClr val="786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9"/>
          <p:cNvSpPr/>
          <p:nvPr/>
        </p:nvSpPr>
        <p:spPr>
          <a:xfrm>
            <a:off x="8041042" y="559407"/>
            <a:ext cx="3666744"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1" name="Google Shape;181;p9"/>
          <p:cNvPicPr preferRelativeResize="0"/>
          <p:nvPr/>
        </p:nvPicPr>
        <p:blipFill rotWithShape="1">
          <a:blip r:embed="rId3">
            <a:alphaModFix/>
          </a:blip>
          <a:srcRect b="-2" l="25746" r="23849" t="0"/>
          <a:stretch/>
        </p:blipFill>
        <p:spPr>
          <a:xfrm>
            <a:off x="8205634" y="722376"/>
            <a:ext cx="3337560" cy="5413248"/>
          </a:xfrm>
          <a:prstGeom prst="rect">
            <a:avLst/>
          </a:prstGeom>
          <a:noFill/>
          <a:ln>
            <a:noFill/>
          </a:ln>
        </p:spPr>
      </p:pic>
      <p:sp>
        <p:nvSpPr>
          <p:cNvPr id="182" name="Google Shape;182;p9"/>
          <p:cNvSpPr txBox="1"/>
          <p:nvPr/>
        </p:nvSpPr>
        <p:spPr>
          <a:xfrm>
            <a:off x="645886" y="3373222"/>
            <a:ext cx="6422571" cy="304698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Schoolbook"/>
                <a:ea typeface="Century Schoolbook"/>
                <a:cs typeface="Century Schoolbook"/>
                <a:sym typeface="Century Schoolbook"/>
              </a:rPr>
              <a:t>The swan (</a:t>
            </a:r>
            <a:r>
              <a:rPr i="1" lang="en-US" sz="2400">
                <a:solidFill>
                  <a:schemeClr val="dk1"/>
                </a:solidFill>
                <a:latin typeface="Century Schoolbook"/>
                <a:ea typeface="Century Schoolbook"/>
                <a:cs typeface="Century Schoolbook"/>
                <a:sym typeface="Century Schoolbook"/>
              </a:rPr>
              <a:t>Hamsa: </a:t>
            </a:r>
            <a:r>
              <a:rPr lang="en-US" sz="2400">
                <a:solidFill>
                  <a:schemeClr val="dk1"/>
                </a:solidFill>
                <a:latin typeface="Century Schoolbook"/>
                <a:ea typeface="Century Schoolbook"/>
                <a:cs typeface="Century Schoolbook"/>
                <a:sym typeface="Century Schoolbook"/>
              </a:rPr>
              <a:t>हंस) is a common symbol in the </a:t>
            </a:r>
            <a:r>
              <a:rPr i="1" lang="en-US" sz="2400">
                <a:solidFill>
                  <a:schemeClr val="dk1"/>
                </a:solidFill>
                <a:latin typeface="Century Schoolbook"/>
                <a:ea typeface="Century Schoolbook"/>
                <a:cs typeface="Century Schoolbook"/>
                <a:sym typeface="Century Schoolbook"/>
              </a:rPr>
              <a:t>Vedas </a:t>
            </a:r>
            <a:r>
              <a:rPr lang="en-US" sz="2400">
                <a:solidFill>
                  <a:schemeClr val="dk1"/>
                </a:solidFill>
                <a:latin typeface="Century Schoolbook"/>
                <a:ea typeface="Century Schoolbook"/>
                <a:cs typeface="Century Schoolbook"/>
                <a:sym typeface="Century Schoolbook"/>
              </a:rPr>
              <a:t>and </a:t>
            </a:r>
            <a:r>
              <a:rPr i="1" lang="en-US" sz="2400">
                <a:solidFill>
                  <a:schemeClr val="dk1"/>
                </a:solidFill>
                <a:latin typeface="Century Schoolbook"/>
                <a:ea typeface="Century Schoolbook"/>
                <a:cs typeface="Century Schoolbook"/>
                <a:sym typeface="Century Schoolbook"/>
              </a:rPr>
              <a:t>Upanishads </a:t>
            </a:r>
            <a:r>
              <a:rPr lang="en-US" sz="2400">
                <a:solidFill>
                  <a:schemeClr val="dk1"/>
                </a:solidFill>
                <a:latin typeface="Century Schoolbook"/>
                <a:ea typeface="Century Schoolbook"/>
                <a:cs typeface="Century Schoolbook"/>
                <a:sym typeface="Century Schoolbook"/>
              </a:rPr>
              <a:t>to illustrate the soul and its development.​</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entury Schoolbook"/>
              <a:ea typeface="Century Schoolbook"/>
              <a:cs typeface="Century Schoolbook"/>
              <a:sym typeface="Century Schoolbook"/>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Schoolbook"/>
                <a:ea typeface="Century Schoolbook"/>
                <a:cs typeface="Century Schoolbook"/>
                <a:sym typeface="Century Schoolbook"/>
              </a:rPr>
              <a:t>The Hamsa is also an auxiliary chakra located between our eyebrows, i.e the base of our nose. Power of discretion.</a:t>
            </a:r>
            <a:endParaRPr sz="2400">
              <a:solidFill>
                <a:schemeClr val="dk1"/>
              </a:solidFill>
              <a:latin typeface="Century Schoolbook"/>
              <a:ea typeface="Century Schoolbook"/>
              <a:cs typeface="Century Schoolbook"/>
              <a:sym typeface="Century Schoolbook"/>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entury Schoolbook"/>
              <a:ea typeface="Century Schoolbook"/>
              <a:cs typeface="Century Schoolbook"/>
              <a:sym typeface="Century Schoolbook"/>
            </a:endParaRPr>
          </a:p>
        </p:txBody>
      </p:sp>
      <p:sp>
        <p:nvSpPr>
          <p:cNvPr id="183" name="Google Shape;183;p9"/>
          <p:cNvSpPr txBox="1"/>
          <p:nvPr/>
        </p:nvSpPr>
        <p:spPr>
          <a:xfrm>
            <a:off x="8044070" y="6380922"/>
            <a:ext cx="274320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Schoolbook"/>
                <a:ea typeface="Century Schoolbook"/>
                <a:cs typeface="Century Schoolbook"/>
                <a:sym typeface="Century Schoolbook"/>
              </a:rPr>
              <a:t>Jan Asselijn (1650)</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2021-02-09T09:54:04Z</dcterms:created>
</cp:coreProperties>
</file>