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orsiva"/>
      <p:regular r:id="rId16"/>
      <p:bold r:id="rId17"/>
      <p:italic r:id="rId18"/>
      <p:boldItalic r:id="rId19"/>
    </p:embeddedFont>
    <p:embeddedFont>
      <p:font typeface="Playfair Display"/>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4" roundtripDataSignature="AMtx7mj6CcMcfpDpbl0VH8NmBUZJT/Zo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11" Type="http://schemas.openxmlformats.org/officeDocument/2006/relationships/slide" Target="slides/slide6.xml"/><Relationship Id="rId22" Type="http://schemas.openxmlformats.org/officeDocument/2006/relationships/font" Target="fonts/PlayfairDisplay-italic.fntdata"/><Relationship Id="rId10" Type="http://schemas.openxmlformats.org/officeDocument/2006/relationships/slide" Target="slides/slide5.xml"/><Relationship Id="rId21" Type="http://schemas.openxmlformats.org/officeDocument/2006/relationships/font" Target="fonts/PlayfairDisplay-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orsiva-bold.fntdata"/><Relationship Id="rId16" Type="http://schemas.openxmlformats.org/officeDocument/2006/relationships/font" Target="fonts/Corsiva-regular.fntdata"/><Relationship Id="rId5" Type="http://schemas.openxmlformats.org/officeDocument/2006/relationships/notesMaster" Target="notesMasters/notesMaster1.xml"/><Relationship Id="rId19" Type="http://schemas.openxmlformats.org/officeDocument/2006/relationships/font" Target="fonts/Corsiva-boldItalic.fntdata"/><Relationship Id="rId6" Type="http://schemas.openxmlformats.org/officeDocument/2006/relationships/slide" Target="slides/slide1.xml"/><Relationship Id="rId18" Type="http://schemas.openxmlformats.org/officeDocument/2006/relationships/font" Target="fonts/Corsi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 name="Google Shape;16;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 name="Google Shape;1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 name="Shape 18"/>
        <p:cNvGrpSpPr/>
        <p:nvPr/>
      </p:nvGrpSpPr>
      <p:grpSpPr>
        <a:xfrm>
          <a:off x="0" y="0"/>
          <a:ext cx="0" cy="0"/>
          <a:chOff x="0" y="0"/>
          <a:chExt cx="0" cy="0"/>
        </a:xfrm>
      </p:grpSpPr>
      <p:sp>
        <p:nvSpPr>
          <p:cNvPr id="19" name="Google Shape;19;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 name="Shape 21"/>
        <p:cNvGrpSpPr/>
        <p:nvPr/>
      </p:nvGrpSpPr>
      <p:grpSpPr>
        <a:xfrm>
          <a:off x="0" y="0"/>
          <a:ext cx="0" cy="0"/>
          <a:chOff x="0" y="0"/>
          <a:chExt cx="0" cy="0"/>
        </a:xfrm>
      </p:grpSpPr>
      <p:sp>
        <p:nvSpPr>
          <p:cNvPr id="22" name="Google Shape;22;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 name="Google Shape;23;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 name="Shape 25"/>
        <p:cNvGrpSpPr/>
        <p:nvPr/>
      </p:nvGrpSpPr>
      <p:grpSpPr>
        <a:xfrm>
          <a:off x="0" y="0"/>
          <a:ext cx="0" cy="0"/>
          <a:chOff x="0" y="0"/>
          <a:chExt cx="0" cy="0"/>
        </a:xfrm>
      </p:grpSpPr>
      <p:sp>
        <p:nvSpPr>
          <p:cNvPr id="26" name="Google Shape;26;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7" name="Google Shape;2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 name="Shape 28"/>
        <p:cNvGrpSpPr/>
        <p:nvPr/>
      </p:nvGrpSpPr>
      <p:grpSpPr>
        <a:xfrm>
          <a:off x="0" y="0"/>
          <a:ext cx="0" cy="0"/>
          <a:chOff x="0" y="0"/>
          <a:chExt cx="0" cy="0"/>
        </a:xfrm>
      </p:grpSpPr>
      <p:sp>
        <p:nvSpPr>
          <p:cNvPr id="29" name="Google Shape;29;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1" name="Google Shape;31;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2" name="Google Shape;32;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3" name="Google Shape;3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 name="Shape 34"/>
        <p:cNvGrpSpPr/>
        <p:nvPr/>
      </p:nvGrpSpPr>
      <p:grpSpPr>
        <a:xfrm>
          <a:off x="0" y="0"/>
          <a:ext cx="0" cy="0"/>
          <a:chOff x="0" y="0"/>
          <a:chExt cx="0" cy="0"/>
        </a:xfrm>
      </p:grpSpPr>
      <p:sp>
        <p:nvSpPr>
          <p:cNvPr id="35" name="Google Shape;35;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6" name="Google Shape;3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 name="Shape 37"/>
        <p:cNvGrpSpPr/>
        <p:nvPr/>
      </p:nvGrpSpPr>
      <p:grpSpPr>
        <a:xfrm>
          <a:off x="0" y="0"/>
          <a:ext cx="0" cy="0"/>
          <a:chOff x="0" y="0"/>
          <a:chExt cx="0" cy="0"/>
        </a:xfrm>
      </p:grpSpPr>
      <p:sp>
        <p:nvSpPr>
          <p:cNvPr id="38" name="Google Shape;38;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9" name="Google Shape;39;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0" name="Google Shape;4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A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youtube.com/watch?v=5hENbmUodhg"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youtube.com/watch?v=uj3JGAscbXo&amp;feature=youtu.be"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1"/>
          <p:cNvSpPr txBox="1"/>
          <p:nvPr>
            <p:ph type="ctrTitle"/>
          </p:nvPr>
        </p:nvSpPr>
        <p:spPr>
          <a:xfrm>
            <a:off x="3879753" y="969238"/>
            <a:ext cx="52575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de-AT">
                <a:solidFill>
                  <a:srgbClr val="660000"/>
                </a:solidFill>
                <a:latin typeface="Playfair Display"/>
                <a:ea typeface="Playfair Display"/>
                <a:cs typeface="Playfair Display"/>
                <a:sym typeface="Playfair Display"/>
              </a:rPr>
              <a:t>Shri Mataji Nirmala Devi</a:t>
            </a:r>
            <a:endParaRPr b="1">
              <a:solidFill>
                <a:srgbClr val="660000"/>
              </a:solidFill>
              <a:latin typeface="Playfair Display"/>
              <a:ea typeface="Playfair Display"/>
              <a:cs typeface="Playfair Display"/>
              <a:sym typeface="Playfair Display"/>
            </a:endParaRPr>
          </a:p>
        </p:txBody>
      </p:sp>
      <p:sp>
        <p:nvSpPr>
          <p:cNvPr id="48" name="Google Shape;48;p1"/>
          <p:cNvSpPr txBox="1"/>
          <p:nvPr>
            <p:ph idx="1" type="subTitle"/>
          </p:nvPr>
        </p:nvSpPr>
        <p:spPr>
          <a:xfrm>
            <a:off x="4228400" y="3283038"/>
            <a:ext cx="46374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de-AT">
                <a:latin typeface="Corsiva"/>
                <a:ea typeface="Corsiva"/>
                <a:cs typeface="Corsiva"/>
                <a:sym typeface="Corsiva"/>
              </a:rPr>
              <a:t>and</a:t>
            </a:r>
            <a:r>
              <a:rPr lang="de-AT">
                <a:latin typeface="Corsiva"/>
                <a:ea typeface="Corsiva"/>
                <a:cs typeface="Corsiva"/>
                <a:sym typeface="Corsiva"/>
              </a:rPr>
              <a:t> the Opening of the Sahasrara</a:t>
            </a:r>
            <a:endParaRPr>
              <a:latin typeface="Corsiva"/>
              <a:ea typeface="Corsiva"/>
              <a:cs typeface="Corsiva"/>
              <a:sym typeface="Corsiva"/>
            </a:endParaRPr>
          </a:p>
        </p:txBody>
      </p:sp>
      <p:cxnSp>
        <p:nvCxnSpPr>
          <p:cNvPr id="49" name="Google Shape;49;p1"/>
          <p:cNvCxnSpPr/>
          <p:nvPr/>
        </p:nvCxnSpPr>
        <p:spPr>
          <a:xfrm>
            <a:off x="4848900" y="3098400"/>
            <a:ext cx="3471600" cy="20700"/>
          </a:xfrm>
          <a:prstGeom prst="straightConnector1">
            <a:avLst/>
          </a:prstGeom>
          <a:noFill/>
          <a:ln cap="flat" cmpd="sng" w="9525">
            <a:solidFill>
              <a:srgbClr val="660000"/>
            </a:solidFill>
            <a:prstDash val="solid"/>
            <a:round/>
            <a:headEnd len="sm" w="sm" type="none"/>
            <a:tailEnd len="sm" w="sm" type="none"/>
          </a:ln>
        </p:spPr>
      </p:cxnSp>
      <p:pic>
        <p:nvPicPr>
          <p:cNvPr id="50" name="Google Shape;50;p1"/>
          <p:cNvPicPr preferRelativeResize="0"/>
          <p:nvPr/>
        </p:nvPicPr>
        <p:blipFill rotWithShape="1">
          <a:blip r:embed="rId3">
            <a:alphaModFix/>
          </a:blip>
          <a:srcRect b="0" l="0" r="0" t="0"/>
          <a:stretch/>
        </p:blipFill>
        <p:spPr>
          <a:xfrm>
            <a:off x="368801" y="0"/>
            <a:ext cx="319385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0"/>
          <p:cNvSpPr txBox="1"/>
          <p:nvPr>
            <p:ph type="ctrTitle"/>
          </p:nvPr>
        </p:nvSpPr>
        <p:spPr>
          <a:xfrm>
            <a:off x="311700" y="204393"/>
            <a:ext cx="8520600" cy="516369"/>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de-AT" sz="2300">
                <a:solidFill>
                  <a:srgbClr val="660000"/>
                </a:solidFill>
                <a:latin typeface="Playfair Display"/>
                <a:ea typeface="Playfair Display"/>
                <a:cs typeface="Playfair Display"/>
                <a:sym typeface="Playfair Display"/>
              </a:rPr>
              <a:t>Summary</a:t>
            </a:r>
            <a:endParaRPr sz="2300"/>
          </a:p>
        </p:txBody>
      </p:sp>
      <p:sp>
        <p:nvSpPr>
          <p:cNvPr id="106" name="Google Shape;106;p10"/>
          <p:cNvSpPr txBox="1"/>
          <p:nvPr/>
        </p:nvSpPr>
        <p:spPr>
          <a:xfrm>
            <a:off x="361590" y="874650"/>
            <a:ext cx="8420820"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a:t>
            </a:r>
            <a:r>
              <a:rPr b="1" i="0" lang="de-AT" sz="1400" u="none" cap="none" strike="noStrike">
                <a:solidFill>
                  <a:srgbClr val="000000"/>
                </a:solidFill>
                <a:latin typeface="Arial"/>
                <a:ea typeface="Arial"/>
                <a:cs typeface="Arial"/>
                <a:sym typeface="Arial"/>
              </a:rPr>
              <a:t>Opening of the Sahasrara Chakra</a:t>
            </a:r>
            <a:r>
              <a:rPr b="0" i="0" lang="de-AT" sz="1400" u="none" cap="none" strike="noStrike">
                <a:solidFill>
                  <a:srgbClr val="000000"/>
                </a:solidFill>
                <a:latin typeface="Arial"/>
                <a:ea typeface="Arial"/>
                <a:cs typeface="Arial"/>
                <a:sym typeface="Arial"/>
              </a:rPr>
              <a:t>: (on 5th of May 1970, India)</a:t>
            </a:r>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Complete integration and union with the divine </a:t>
            </a:r>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A universal happening which has up to that point in history never happened before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Directly linked to the collective (un)consciousness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a:t>
            </a:r>
            <a:r>
              <a:rPr b="1" i="0" lang="de-AT" sz="1400" u="none" cap="none" strike="noStrike">
                <a:solidFill>
                  <a:srgbClr val="000000"/>
                </a:solidFill>
                <a:latin typeface="Arial"/>
                <a:ea typeface="Arial"/>
                <a:cs typeface="Arial"/>
                <a:sym typeface="Arial"/>
              </a:rPr>
              <a:t>The Self-realization</a:t>
            </a:r>
            <a:r>
              <a:rPr b="0" i="0" lang="de-AT"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A method to awaken the Kundalini in everybody who desires it </a:t>
            </a:r>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Spontaneous, gentle and instant awakening of the Kundalini without any `sacrifices`</a:t>
            </a:r>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In complete freedom and respecting the free will </a:t>
            </a:r>
            <a:br>
              <a:rPr b="0" i="0" lang="de-AT"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a:t>
            </a:r>
            <a:r>
              <a:rPr b="1" i="1" lang="de-AT" sz="1400" u="none" cap="none" strike="noStrike">
                <a:solidFill>
                  <a:srgbClr val="000000"/>
                </a:solidFill>
                <a:latin typeface="Arial"/>
                <a:ea typeface="Arial"/>
                <a:cs typeface="Arial"/>
                <a:sym typeface="Arial"/>
              </a:rPr>
              <a:t>En masse </a:t>
            </a:r>
            <a:r>
              <a:rPr b="1" i="0" lang="de-AT" sz="1400" u="none" cap="none" strike="noStrike">
                <a:solidFill>
                  <a:srgbClr val="000000"/>
                </a:solidFill>
                <a:latin typeface="Arial"/>
                <a:ea typeface="Arial"/>
                <a:cs typeface="Arial"/>
                <a:sym typeface="Arial"/>
              </a:rPr>
              <a:t>realization</a:t>
            </a:r>
            <a:r>
              <a:rPr b="0" i="0" lang="de-AT"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A way to give a large group of people their self-realization at the same time</a:t>
            </a:r>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The power to pass it on to other people, once your Kundalini is awakened (`one sugar cane can make 10 sugar canes`) </a:t>
            </a:r>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a:t>
            </a:r>
            <a:r>
              <a:rPr b="1" i="1" lang="de-AT" sz="1400" u="none" cap="none" strike="noStrike">
                <a:solidFill>
                  <a:srgbClr val="000000"/>
                </a:solidFill>
                <a:latin typeface="Arial"/>
                <a:ea typeface="Arial"/>
                <a:cs typeface="Arial"/>
                <a:sym typeface="Arial"/>
              </a:rPr>
              <a:t>Shri Mataji</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AT" sz="1400" u="none" cap="none" strike="noStrike">
                <a:solidFill>
                  <a:srgbClr val="000000"/>
                </a:solidFill>
                <a:latin typeface="Arial"/>
                <a:ea typeface="Arial"/>
                <a:cs typeface="Arial"/>
                <a:sym typeface="Arial"/>
              </a:rPr>
              <a:t>- name given by the people who's lives have been transformed through Sahaja Yoga meditation, meaning `respected holy mother`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2"/>
          <p:cNvSpPr txBox="1"/>
          <p:nvPr/>
        </p:nvSpPr>
        <p:spPr>
          <a:xfrm>
            <a:off x="308450" y="168425"/>
            <a:ext cx="5207400" cy="406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de-AT" sz="1600" u="none" cap="none" strike="noStrike">
                <a:solidFill>
                  <a:srgbClr val="990000"/>
                </a:solidFill>
                <a:latin typeface="Corsiva"/>
                <a:ea typeface="Corsiva"/>
                <a:cs typeface="Corsiva"/>
                <a:sym typeface="Corsiva"/>
              </a:rPr>
              <a:t>“I want to be smaller, Like a dust particle.</a:t>
            </a:r>
            <a:endParaRPr b="0" i="0" sz="1600" u="none" cap="none" strike="noStrike">
              <a:solidFill>
                <a:srgbClr val="990000"/>
              </a:solidFill>
              <a:latin typeface="Corsiva"/>
              <a:ea typeface="Corsiva"/>
              <a:cs typeface="Corsiva"/>
              <a:sym typeface="Corsiva"/>
            </a:endParaRPr>
          </a:p>
          <a:p>
            <a:pPr indent="0" lvl="0" marL="0" marR="0" rtl="0" algn="l">
              <a:lnSpc>
                <a:spcPct val="100000"/>
              </a:lnSpc>
              <a:spcBef>
                <a:spcPts val="1500"/>
              </a:spcBef>
              <a:spcAft>
                <a:spcPts val="0"/>
              </a:spcAft>
              <a:buClr>
                <a:schemeClr val="dk1"/>
              </a:buClr>
              <a:buSzPts val="1100"/>
              <a:buFont typeface="Arial"/>
              <a:buNone/>
            </a:pPr>
            <a:r>
              <a:rPr b="0" i="0" lang="de-AT" sz="1600" u="none" cap="none" strike="noStrike">
                <a:solidFill>
                  <a:srgbClr val="990000"/>
                </a:solidFill>
                <a:latin typeface="Corsiva"/>
                <a:ea typeface="Corsiva"/>
                <a:cs typeface="Corsiva"/>
                <a:sym typeface="Corsiva"/>
              </a:rPr>
              <a:t>Which moves with the wind</a:t>
            </a:r>
            <a:endParaRPr b="0" i="0" sz="1600" u="none" cap="none" strike="noStrike">
              <a:solidFill>
                <a:srgbClr val="990000"/>
              </a:solidFill>
              <a:latin typeface="Corsiva"/>
              <a:ea typeface="Corsiva"/>
              <a:cs typeface="Corsiva"/>
              <a:sym typeface="Corsiva"/>
            </a:endParaRPr>
          </a:p>
          <a:p>
            <a:pPr indent="0" lvl="0" marL="0" marR="0" rtl="0" algn="l">
              <a:lnSpc>
                <a:spcPct val="100000"/>
              </a:lnSpc>
              <a:spcBef>
                <a:spcPts val="1500"/>
              </a:spcBef>
              <a:spcAft>
                <a:spcPts val="0"/>
              </a:spcAft>
              <a:buClr>
                <a:schemeClr val="dk1"/>
              </a:buClr>
              <a:buSzPts val="1100"/>
              <a:buFont typeface="Arial"/>
              <a:buNone/>
            </a:pPr>
            <a:r>
              <a:rPr b="0" i="0" lang="de-AT" sz="1600" u="none" cap="none" strike="noStrike">
                <a:solidFill>
                  <a:srgbClr val="990000"/>
                </a:solidFill>
                <a:latin typeface="Corsiva"/>
                <a:ea typeface="Corsiva"/>
                <a:cs typeface="Corsiva"/>
                <a:sym typeface="Corsiva"/>
              </a:rPr>
              <a:t>It goes everywhere, can go, Sit on the head of a king</a:t>
            </a:r>
            <a:endParaRPr b="0" i="0" sz="1600" u="none" cap="none" strike="noStrike">
              <a:solidFill>
                <a:srgbClr val="990000"/>
              </a:solidFill>
              <a:latin typeface="Corsiva"/>
              <a:ea typeface="Corsiva"/>
              <a:cs typeface="Corsiva"/>
              <a:sym typeface="Corsiva"/>
            </a:endParaRPr>
          </a:p>
          <a:p>
            <a:pPr indent="0" lvl="0" marL="0" marR="0" rtl="0" algn="l">
              <a:lnSpc>
                <a:spcPct val="100000"/>
              </a:lnSpc>
              <a:spcBef>
                <a:spcPts val="1500"/>
              </a:spcBef>
              <a:spcAft>
                <a:spcPts val="0"/>
              </a:spcAft>
              <a:buClr>
                <a:schemeClr val="dk1"/>
              </a:buClr>
              <a:buSzPts val="1100"/>
              <a:buFont typeface="Arial"/>
              <a:buNone/>
            </a:pPr>
            <a:r>
              <a:rPr b="0" i="0" lang="de-AT" sz="1600" u="none" cap="none" strike="noStrike">
                <a:solidFill>
                  <a:srgbClr val="990000"/>
                </a:solidFill>
                <a:latin typeface="Corsiva"/>
                <a:ea typeface="Corsiva"/>
                <a:cs typeface="Corsiva"/>
                <a:sym typeface="Corsiva"/>
              </a:rPr>
              <a:t>Or can go</a:t>
            </a:r>
            <a:endParaRPr b="0" i="0" sz="1600" u="none" cap="none" strike="noStrike">
              <a:solidFill>
                <a:srgbClr val="990000"/>
              </a:solidFill>
              <a:latin typeface="Corsiva"/>
              <a:ea typeface="Corsiva"/>
              <a:cs typeface="Corsiva"/>
              <a:sym typeface="Corsiva"/>
            </a:endParaRPr>
          </a:p>
          <a:p>
            <a:pPr indent="0" lvl="0" marL="0" marR="0" rtl="0" algn="l">
              <a:lnSpc>
                <a:spcPct val="100000"/>
              </a:lnSpc>
              <a:spcBef>
                <a:spcPts val="1500"/>
              </a:spcBef>
              <a:spcAft>
                <a:spcPts val="0"/>
              </a:spcAft>
              <a:buClr>
                <a:schemeClr val="dk1"/>
              </a:buClr>
              <a:buSzPts val="1100"/>
              <a:buFont typeface="Arial"/>
              <a:buNone/>
            </a:pPr>
            <a:r>
              <a:rPr b="0" i="0" lang="de-AT" sz="1600" u="none" cap="none" strike="noStrike">
                <a:solidFill>
                  <a:srgbClr val="990000"/>
                </a:solidFill>
                <a:latin typeface="Corsiva"/>
                <a:ea typeface="Corsiva"/>
                <a:cs typeface="Corsiva"/>
                <a:sym typeface="Corsiva"/>
              </a:rPr>
              <a:t>And fall at the feet of someone.</a:t>
            </a:r>
            <a:endParaRPr b="0" i="0" sz="1600" u="none" cap="none" strike="noStrike">
              <a:solidFill>
                <a:srgbClr val="990000"/>
              </a:solidFill>
              <a:latin typeface="Corsiva"/>
              <a:ea typeface="Corsiva"/>
              <a:cs typeface="Corsiva"/>
              <a:sym typeface="Corsiva"/>
            </a:endParaRPr>
          </a:p>
          <a:p>
            <a:pPr indent="0" lvl="0" marL="0" marR="0" rtl="0" algn="l">
              <a:lnSpc>
                <a:spcPct val="100000"/>
              </a:lnSpc>
              <a:spcBef>
                <a:spcPts val="1500"/>
              </a:spcBef>
              <a:spcAft>
                <a:spcPts val="0"/>
              </a:spcAft>
              <a:buClr>
                <a:schemeClr val="dk1"/>
              </a:buClr>
              <a:buSzPts val="1100"/>
              <a:buFont typeface="Arial"/>
              <a:buNone/>
            </a:pPr>
            <a:r>
              <a:rPr b="0" i="0" lang="de-AT" sz="1600" u="none" cap="none" strike="noStrike">
                <a:solidFill>
                  <a:srgbClr val="990000"/>
                </a:solidFill>
                <a:latin typeface="Corsiva"/>
                <a:ea typeface="Corsiva"/>
                <a:cs typeface="Corsiva"/>
                <a:sym typeface="Corsiva"/>
              </a:rPr>
              <a:t>And it can go</a:t>
            </a:r>
            <a:endParaRPr b="0" i="0" sz="1600" u="none" cap="none" strike="noStrike">
              <a:solidFill>
                <a:srgbClr val="990000"/>
              </a:solidFill>
              <a:latin typeface="Corsiva"/>
              <a:ea typeface="Corsiva"/>
              <a:cs typeface="Corsiva"/>
              <a:sym typeface="Corsiva"/>
            </a:endParaRPr>
          </a:p>
          <a:p>
            <a:pPr indent="0" lvl="0" marL="0" marR="0" rtl="0" algn="l">
              <a:lnSpc>
                <a:spcPct val="100000"/>
              </a:lnSpc>
              <a:spcBef>
                <a:spcPts val="1500"/>
              </a:spcBef>
              <a:spcAft>
                <a:spcPts val="0"/>
              </a:spcAft>
              <a:buClr>
                <a:schemeClr val="dk1"/>
              </a:buClr>
              <a:buSzPts val="1100"/>
              <a:buFont typeface="Arial"/>
              <a:buNone/>
            </a:pPr>
            <a:r>
              <a:rPr b="0" i="0" lang="de-AT" sz="1600" u="none" cap="none" strike="noStrike">
                <a:solidFill>
                  <a:srgbClr val="990000"/>
                </a:solidFill>
                <a:latin typeface="Corsiva"/>
                <a:ea typeface="Corsiva"/>
                <a:cs typeface="Corsiva"/>
                <a:sym typeface="Corsiva"/>
              </a:rPr>
              <a:t>And sit everywhere.</a:t>
            </a:r>
            <a:endParaRPr b="0" i="0" sz="1600" u="none" cap="none" strike="noStrike">
              <a:solidFill>
                <a:srgbClr val="990000"/>
              </a:solidFill>
              <a:latin typeface="Corsiva"/>
              <a:ea typeface="Corsiva"/>
              <a:cs typeface="Corsiva"/>
              <a:sym typeface="Corsiva"/>
            </a:endParaRPr>
          </a:p>
          <a:p>
            <a:pPr indent="0" lvl="0" marL="0" marR="0" rtl="0" algn="l">
              <a:lnSpc>
                <a:spcPct val="100000"/>
              </a:lnSpc>
              <a:spcBef>
                <a:spcPts val="1500"/>
              </a:spcBef>
              <a:spcAft>
                <a:spcPts val="0"/>
              </a:spcAft>
              <a:buClr>
                <a:schemeClr val="dk1"/>
              </a:buClr>
              <a:buSzPts val="1100"/>
              <a:buFont typeface="Arial"/>
              <a:buNone/>
            </a:pPr>
            <a:r>
              <a:rPr b="0" i="0" lang="de-AT" sz="1600" u="none" cap="none" strike="noStrike">
                <a:solidFill>
                  <a:srgbClr val="990000"/>
                </a:solidFill>
                <a:latin typeface="Corsiva"/>
                <a:ea typeface="Corsiva"/>
                <a:cs typeface="Corsiva"/>
                <a:sym typeface="Corsiva"/>
              </a:rPr>
              <a:t>But I want to be a particle of dust That is fragrant, That is nourishing</a:t>
            </a:r>
            <a:endParaRPr b="0" i="0" sz="1600" u="none" cap="none" strike="noStrike">
              <a:solidFill>
                <a:srgbClr val="990000"/>
              </a:solidFill>
              <a:latin typeface="Corsiva"/>
              <a:ea typeface="Corsiva"/>
              <a:cs typeface="Corsiva"/>
              <a:sym typeface="Corsiva"/>
            </a:endParaRPr>
          </a:p>
          <a:p>
            <a:pPr indent="0" lvl="0" marL="0" marR="0" rtl="0" algn="l">
              <a:lnSpc>
                <a:spcPct val="100000"/>
              </a:lnSpc>
              <a:spcBef>
                <a:spcPts val="1500"/>
              </a:spcBef>
              <a:spcAft>
                <a:spcPts val="0"/>
              </a:spcAft>
              <a:buClr>
                <a:schemeClr val="dk1"/>
              </a:buClr>
              <a:buSzPts val="1100"/>
              <a:buFont typeface="Arial"/>
              <a:buNone/>
            </a:pPr>
            <a:r>
              <a:rPr b="0" i="0" lang="de-AT" sz="1600" u="none" cap="none" strike="noStrike">
                <a:solidFill>
                  <a:srgbClr val="990000"/>
                </a:solidFill>
                <a:latin typeface="Corsiva"/>
                <a:ea typeface="Corsiva"/>
                <a:cs typeface="Corsiva"/>
                <a:sym typeface="Corsiva"/>
              </a:rPr>
              <a:t>That is enlightening.”</a:t>
            </a:r>
            <a:endParaRPr b="0" i="0" sz="1600" u="none" cap="none" strike="noStrike">
              <a:solidFill>
                <a:srgbClr val="990000"/>
              </a:solidFill>
              <a:latin typeface="Corsiva"/>
              <a:ea typeface="Corsiva"/>
              <a:cs typeface="Corsiva"/>
              <a:sym typeface="Corsiva"/>
            </a:endParaRPr>
          </a:p>
          <a:p>
            <a:pPr indent="0" lvl="0" marL="0" marR="0" rtl="0" algn="l">
              <a:lnSpc>
                <a:spcPct val="100000"/>
              </a:lnSpc>
              <a:spcBef>
                <a:spcPts val="1500"/>
              </a:spcBef>
              <a:spcAft>
                <a:spcPts val="0"/>
              </a:spcAft>
              <a:buClr>
                <a:srgbClr val="000000"/>
              </a:buClr>
              <a:buSzPts val="1200"/>
              <a:buFont typeface="Arial"/>
              <a:buNone/>
            </a:pPr>
            <a:r>
              <a:rPr b="1" i="0" lang="de-AT" sz="1200" u="none" cap="none" strike="noStrike">
                <a:solidFill>
                  <a:srgbClr val="990000"/>
                </a:solidFill>
                <a:latin typeface="Georgia"/>
                <a:ea typeface="Georgia"/>
                <a:cs typeface="Georgia"/>
                <a:sym typeface="Georgia"/>
              </a:rPr>
              <a:t>Nirmala Salve, age 7       </a:t>
            </a:r>
            <a:endParaRPr b="1" i="0" sz="1200" u="none" cap="none" strike="noStrike">
              <a:solidFill>
                <a:srgbClr val="990000"/>
              </a:solidFill>
              <a:latin typeface="Georgia"/>
              <a:ea typeface="Georgia"/>
              <a:cs typeface="Georgia"/>
              <a:sym typeface="Georgia"/>
            </a:endParaRPr>
          </a:p>
          <a:p>
            <a:pPr indent="0" lvl="0" marL="0" marR="0" rtl="0" algn="l">
              <a:lnSpc>
                <a:spcPct val="100000"/>
              </a:lnSpc>
              <a:spcBef>
                <a:spcPts val="1500"/>
              </a:spcBef>
              <a:spcAft>
                <a:spcPts val="0"/>
              </a:spcAft>
              <a:buClr>
                <a:srgbClr val="000000"/>
              </a:buClr>
              <a:buSzPts val="1400"/>
              <a:buFont typeface="Arial"/>
              <a:buNone/>
            </a:pPr>
            <a:r>
              <a:t/>
            </a:r>
            <a:endParaRPr b="0" i="0" sz="1400" u="none" cap="none" strike="noStrike">
              <a:solidFill>
                <a:srgbClr val="660000"/>
              </a:solidFill>
              <a:latin typeface="Arial"/>
              <a:ea typeface="Arial"/>
              <a:cs typeface="Arial"/>
              <a:sym typeface="Arial"/>
            </a:endParaRPr>
          </a:p>
        </p:txBody>
      </p:sp>
      <p:pic>
        <p:nvPicPr>
          <p:cNvPr id="56" name="Google Shape;56;p2"/>
          <p:cNvPicPr preferRelativeResize="0"/>
          <p:nvPr/>
        </p:nvPicPr>
        <p:blipFill rotWithShape="1">
          <a:blip r:embed="rId3">
            <a:alphaModFix/>
          </a:blip>
          <a:srcRect b="0" l="0" r="0" t="0"/>
          <a:stretch/>
        </p:blipFill>
        <p:spPr>
          <a:xfrm>
            <a:off x="5286150" y="277625"/>
            <a:ext cx="3666175" cy="2932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3"/>
          <p:cNvSpPr txBox="1"/>
          <p:nvPr>
            <p:ph type="ctrTitle"/>
          </p:nvPr>
        </p:nvSpPr>
        <p:spPr>
          <a:xfrm>
            <a:off x="311700" y="373750"/>
            <a:ext cx="8520600" cy="6048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5200"/>
              <a:buNone/>
            </a:pPr>
            <a:r>
              <a:rPr b="1" lang="de-AT" sz="2300">
                <a:solidFill>
                  <a:srgbClr val="660000"/>
                </a:solidFill>
                <a:latin typeface="Playfair Display"/>
                <a:ea typeface="Playfair Display"/>
                <a:cs typeface="Playfair Display"/>
                <a:sym typeface="Playfair Display"/>
              </a:rPr>
              <a:t>Shri Mataji Nirmala Devi </a:t>
            </a:r>
            <a:endParaRPr b="1" sz="2300">
              <a:solidFill>
                <a:srgbClr val="660000"/>
              </a:solidFill>
              <a:latin typeface="Playfair Display"/>
              <a:ea typeface="Playfair Display"/>
              <a:cs typeface="Playfair Display"/>
              <a:sym typeface="Playfair Display"/>
            </a:endParaRPr>
          </a:p>
        </p:txBody>
      </p:sp>
      <p:pic>
        <p:nvPicPr>
          <p:cNvPr id="62" name="Google Shape;62;p3">
            <a:hlinkClick r:id="rId3"/>
          </p:cNvPr>
          <p:cNvPicPr preferRelativeResize="0"/>
          <p:nvPr/>
        </p:nvPicPr>
        <p:blipFill rotWithShape="1">
          <a:blip r:embed="rId4">
            <a:alphaModFix/>
          </a:blip>
          <a:srcRect b="0" l="0" r="0" t="0"/>
          <a:stretch/>
        </p:blipFill>
        <p:spPr>
          <a:xfrm>
            <a:off x="1034527" y="978550"/>
            <a:ext cx="7074946" cy="40112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4"/>
          <p:cNvSpPr txBox="1"/>
          <p:nvPr>
            <p:ph type="ctrTitle"/>
          </p:nvPr>
        </p:nvSpPr>
        <p:spPr>
          <a:xfrm>
            <a:off x="311700" y="373750"/>
            <a:ext cx="8520600" cy="6048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5200"/>
              <a:buNone/>
            </a:pPr>
            <a:r>
              <a:rPr b="1" lang="de-AT" sz="2300">
                <a:solidFill>
                  <a:srgbClr val="660000"/>
                </a:solidFill>
                <a:latin typeface="Playfair Display"/>
                <a:ea typeface="Playfair Display"/>
                <a:cs typeface="Playfair Display"/>
                <a:sym typeface="Playfair Display"/>
              </a:rPr>
              <a:t>Interview Shri Mataji </a:t>
            </a:r>
            <a:endParaRPr b="1" sz="2300">
              <a:solidFill>
                <a:srgbClr val="660000"/>
              </a:solidFill>
              <a:latin typeface="Playfair Display"/>
              <a:ea typeface="Playfair Display"/>
              <a:cs typeface="Playfair Display"/>
              <a:sym typeface="Playfair Display"/>
            </a:endParaRPr>
          </a:p>
        </p:txBody>
      </p:sp>
      <p:pic>
        <p:nvPicPr>
          <p:cNvPr id="68" name="Google Shape;68;p4">
            <a:hlinkClick r:id="rId3"/>
          </p:cNvPr>
          <p:cNvPicPr preferRelativeResize="0"/>
          <p:nvPr/>
        </p:nvPicPr>
        <p:blipFill rotWithShape="1">
          <a:blip r:embed="rId4">
            <a:alphaModFix/>
          </a:blip>
          <a:srcRect b="0" l="0" r="0" t="0"/>
          <a:stretch/>
        </p:blipFill>
        <p:spPr>
          <a:xfrm>
            <a:off x="1542844" y="978550"/>
            <a:ext cx="6058312" cy="37897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5"/>
          <p:cNvSpPr txBox="1"/>
          <p:nvPr>
            <p:ph type="ctrTitle"/>
          </p:nvPr>
        </p:nvSpPr>
        <p:spPr>
          <a:xfrm>
            <a:off x="311700" y="373750"/>
            <a:ext cx="8520600" cy="6048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5200"/>
              <a:buNone/>
            </a:pPr>
            <a:r>
              <a:rPr b="1" lang="de-AT" sz="2300">
                <a:solidFill>
                  <a:srgbClr val="660000"/>
                </a:solidFill>
                <a:latin typeface="Playfair Display"/>
                <a:ea typeface="Playfair Display"/>
                <a:cs typeface="Playfair Display"/>
                <a:sym typeface="Playfair Display"/>
              </a:rPr>
              <a:t>The Pivotal Moment</a:t>
            </a:r>
            <a:endParaRPr b="1" sz="2300">
              <a:solidFill>
                <a:srgbClr val="660000"/>
              </a:solidFill>
              <a:latin typeface="Playfair Display"/>
              <a:ea typeface="Playfair Display"/>
              <a:cs typeface="Playfair Display"/>
              <a:sym typeface="Playfair Display"/>
            </a:endParaRPr>
          </a:p>
        </p:txBody>
      </p:sp>
      <p:sp>
        <p:nvSpPr>
          <p:cNvPr id="74" name="Google Shape;74;p5"/>
          <p:cNvSpPr txBox="1"/>
          <p:nvPr/>
        </p:nvSpPr>
        <p:spPr>
          <a:xfrm>
            <a:off x="1251585" y="1508760"/>
            <a:ext cx="6640830"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AT" sz="2000" u="none" cap="none" strike="noStrike">
                <a:solidFill>
                  <a:srgbClr val="000000"/>
                </a:solidFill>
                <a:latin typeface="Arial"/>
                <a:ea typeface="Arial"/>
                <a:cs typeface="Arial"/>
                <a:sym typeface="Arial"/>
              </a:rPr>
              <a:t>“I felt at that moment whatever energy was there above suddenly entered within me like a cool breeze from every direction. I saw the whole thing open and a big torrential rain of breeze started flowing through my head all over. I felt I was lost now, I was no more. It is only the grace that was there. I saw it completely happening to me.“</a:t>
            </a:r>
            <a:br>
              <a:rPr b="0" i="0" lang="de-AT"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de-AT" sz="2000" u="none" cap="none" strike="noStrike">
                <a:solidFill>
                  <a:srgbClr val="000000"/>
                </a:solidFill>
                <a:latin typeface="Arial"/>
                <a:ea typeface="Arial"/>
                <a:cs typeface="Arial"/>
                <a:sym typeface="Arial"/>
              </a:rPr>
              <a:t>Shri Mataji Nirmala Devi</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8" name="Shape 78"/>
        <p:cNvGrpSpPr/>
        <p:nvPr/>
      </p:nvGrpSpPr>
      <p:grpSpPr>
        <a:xfrm>
          <a:off x="0" y="0"/>
          <a:ext cx="0" cy="0"/>
          <a:chOff x="0" y="0"/>
          <a:chExt cx="0" cy="0"/>
        </a:xfrm>
      </p:grpSpPr>
      <p:pic>
        <p:nvPicPr>
          <p:cNvPr id="79" name="Google Shape;79;p6"/>
          <p:cNvPicPr preferRelativeResize="0"/>
          <p:nvPr/>
        </p:nvPicPr>
        <p:blipFill rotWithShape="1">
          <a:blip r:embed="rId3">
            <a:alphaModFix/>
          </a:blip>
          <a:srcRect b="53614" l="0" r="0" t="18015"/>
          <a:stretch/>
        </p:blipFill>
        <p:spPr>
          <a:xfrm>
            <a:off x="0" y="-31800"/>
            <a:ext cx="9390801" cy="5143500"/>
          </a:xfrm>
          <a:prstGeom prst="rect">
            <a:avLst/>
          </a:prstGeom>
          <a:noFill/>
          <a:ln>
            <a:noFill/>
          </a:ln>
        </p:spPr>
      </p:pic>
      <p:sp>
        <p:nvSpPr>
          <p:cNvPr id="80" name="Google Shape;80;p6"/>
          <p:cNvSpPr/>
          <p:nvPr/>
        </p:nvSpPr>
        <p:spPr>
          <a:xfrm>
            <a:off x="-50" y="4455525"/>
            <a:ext cx="9144000" cy="687600"/>
          </a:xfrm>
          <a:prstGeom prst="rect">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6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84" name="Shape 84"/>
        <p:cNvGrpSpPr/>
        <p:nvPr/>
      </p:nvGrpSpPr>
      <p:grpSpPr>
        <a:xfrm>
          <a:off x="0" y="0"/>
          <a:ext cx="0" cy="0"/>
          <a:chOff x="0" y="0"/>
          <a:chExt cx="0" cy="0"/>
        </a:xfrm>
      </p:grpSpPr>
      <p:pic>
        <p:nvPicPr>
          <p:cNvPr id="85" name="Google Shape;85;p7"/>
          <p:cNvPicPr preferRelativeResize="0"/>
          <p:nvPr/>
        </p:nvPicPr>
        <p:blipFill rotWithShape="1">
          <a:blip r:embed="rId3">
            <a:alphaModFix/>
          </a:blip>
          <a:srcRect b="21612" l="19001" r="21039" t="16514"/>
          <a:stretch/>
        </p:blipFill>
        <p:spPr>
          <a:xfrm>
            <a:off x="0" y="-163800"/>
            <a:ext cx="9144000" cy="5307301"/>
          </a:xfrm>
          <a:prstGeom prst="rect">
            <a:avLst/>
          </a:prstGeom>
          <a:noFill/>
          <a:ln>
            <a:noFill/>
          </a:ln>
        </p:spPr>
      </p:pic>
      <p:sp>
        <p:nvSpPr>
          <p:cNvPr id="86" name="Google Shape;86;p7"/>
          <p:cNvSpPr/>
          <p:nvPr/>
        </p:nvSpPr>
        <p:spPr>
          <a:xfrm>
            <a:off x="0" y="4455600"/>
            <a:ext cx="9144000" cy="68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7"/>
          <p:cNvSpPr txBox="1"/>
          <p:nvPr>
            <p:ph type="ctrTitle"/>
          </p:nvPr>
        </p:nvSpPr>
        <p:spPr>
          <a:xfrm>
            <a:off x="311700" y="4497150"/>
            <a:ext cx="8520600" cy="6048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5200"/>
              <a:buNone/>
            </a:pPr>
            <a:r>
              <a:rPr b="1" lang="de-AT" sz="2400">
                <a:solidFill>
                  <a:srgbClr val="660000"/>
                </a:solidFill>
                <a:latin typeface="Playfair Display"/>
                <a:ea typeface="Playfair Display"/>
                <a:cs typeface="Playfair Display"/>
                <a:sym typeface="Playfair Display"/>
              </a:rPr>
              <a:t>Transformation is Her Legacy</a:t>
            </a:r>
            <a:endParaRPr b="1" sz="2400">
              <a:solidFill>
                <a:srgbClr val="660000"/>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8"/>
          <p:cNvSpPr txBox="1"/>
          <p:nvPr>
            <p:ph type="ctrTitle"/>
          </p:nvPr>
        </p:nvSpPr>
        <p:spPr>
          <a:xfrm>
            <a:off x="311700" y="373750"/>
            <a:ext cx="5002579" cy="6048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5200"/>
              <a:buNone/>
            </a:pPr>
            <a:r>
              <a:rPr b="1" lang="de-AT" sz="2300">
                <a:solidFill>
                  <a:srgbClr val="660000"/>
                </a:solidFill>
                <a:latin typeface="Playfair Display"/>
                <a:ea typeface="Playfair Display"/>
                <a:cs typeface="Playfair Display"/>
                <a:sym typeface="Playfair Display"/>
              </a:rPr>
              <a:t>Transformation is Her Legacy</a:t>
            </a:r>
            <a:endParaRPr b="1" sz="2300">
              <a:solidFill>
                <a:srgbClr val="660000"/>
              </a:solidFill>
              <a:latin typeface="Playfair Display"/>
              <a:ea typeface="Playfair Display"/>
              <a:cs typeface="Playfair Display"/>
              <a:sym typeface="Playfair Display"/>
            </a:endParaRPr>
          </a:p>
        </p:txBody>
      </p:sp>
      <p:sp>
        <p:nvSpPr>
          <p:cNvPr id="93" name="Google Shape;93;p8"/>
          <p:cNvSpPr txBox="1"/>
          <p:nvPr/>
        </p:nvSpPr>
        <p:spPr>
          <a:xfrm>
            <a:off x="311701" y="978550"/>
            <a:ext cx="5002578" cy="3883906"/>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de-AT" sz="1500" u="none" cap="none" strike="noStrike">
                <a:solidFill>
                  <a:srgbClr val="000000"/>
                </a:solidFill>
                <a:latin typeface="Playfair Display"/>
                <a:ea typeface="Playfair Display"/>
                <a:cs typeface="Playfair Display"/>
                <a:sym typeface="Playfair Display"/>
              </a:rPr>
              <a:t>So this Kundalini that is your Mother, she is there to supply you, nourish you, to look after you, to make you grow... by giving you a higher personality - higher personality, wider personality, deeper personality. </a:t>
            </a:r>
            <a:endParaRPr b="0" i="0" sz="15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500"/>
              <a:buFont typeface="Arial"/>
              <a:buNone/>
            </a:pPr>
            <a:r>
              <a:rPr b="1" i="0" lang="de-AT" sz="1500" u="none" cap="none" strike="noStrike">
                <a:solidFill>
                  <a:srgbClr val="000000"/>
                </a:solidFill>
                <a:latin typeface="Playfair Display"/>
                <a:ea typeface="Playfair Display"/>
                <a:cs typeface="Playfair Display"/>
                <a:sym typeface="Playfair Display"/>
              </a:rPr>
              <a:t>11/08/91 Germany</a:t>
            </a:r>
            <a:endParaRPr b="1" i="0" sz="15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500"/>
              <a:buFont typeface="Arial"/>
              <a:buNone/>
            </a:pPr>
            <a:r>
              <a:rPr b="0" i="0" lang="de-AT" sz="1500" u="none" cap="none" strike="noStrike">
                <a:solidFill>
                  <a:srgbClr val="000000"/>
                </a:solidFill>
                <a:latin typeface="Playfair Display"/>
                <a:ea typeface="Playfair Display"/>
                <a:cs typeface="Playfair Display"/>
                <a:sym typeface="Playfair Display"/>
              </a:rPr>
              <a:t>Be kind to yourself. Be gracious to yourself and get your realisation. This is the simple thing as a Mother I would like to tell you. There is nothing to be done except getting your realisation... You are not being forced to do it, your freedom is completely respected. If your freedom is not respected, how are you going to enjoy it, the freedom of your spirit? So it is completely in your hands, be free and accept, whether you get realisation or not. </a:t>
            </a:r>
            <a:endParaRPr b="0" i="0" sz="15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500"/>
              <a:buFont typeface="Arial"/>
              <a:buNone/>
            </a:pPr>
            <a:r>
              <a:rPr b="1" i="0" lang="de-AT" sz="1500" u="none" cap="none" strike="noStrike">
                <a:solidFill>
                  <a:srgbClr val="000000"/>
                </a:solidFill>
                <a:latin typeface="Playfair Display"/>
                <a:ea typeface="Playfair Display"/>
                <a:cs typeface="Playfair Display"/>
                <a:sym typeface="Playfair Display"/>
              </a:rPr>
              <a:t>Australia Monday, April 6th, 1989</a:t>
            </a:r>
            <a:endParaRPr b="1" i="0" sz="15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350"/>
              <a:buFont typeface="Arial"/>
              <a:buNone/>
            </a:pPr>
            <a:r>
              <a:t/>
            </a:r>
            <a:endParaRPr b="0" i="1" sz="1350" u="none" cap="none" strike="noStrike">
              <a:solidFill>
                <a:srgbClr val="333333"/>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1" sz="1350" u="none" cap="none" strike="noStrike">
              <a:solidFill>
                <a:srgbClr val="333333"/>
              </a:solidFill>
              <a:highlight>
                <a:srgbClr val="FFFFFF"/>
              </a:highlight>
              <a:latin typeface="Arial"/>
              <a:ea typeface="Arial"/>
              <a:cs typeface="Arial"/>
              <a:sym typeface="Arial"/>
            </a:endParaRPr>
          </a:p>
        </p:txBody>
      </p:sp>
      <p:pic>
        <p:nvPicPr>
          <p:cNvPr id="94" name="Google Shape;94;p8"/>
          <p:cNvPicPr preferRelativeResize="0"/>
          <p:nvPr/>
        </p:nvPicPr>
        <p:blipFill rotWithShape="1">
          <a:blip r:embed="rId3">
            <a:alphaModFix/>
          </a:blip>
          <a:srcRect b="0" l="0" r="0" t="0"/>
          <a:stretch/>
        </p:blipFill>
        <p:spPr>
          <a:xfrm>
            <a:off x="5501817" y="0"/>
            <a:ext cx="3642183"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pic>
        <p:nvPicPr>
          <p:cNvPr id="99" name="Google Shape;99;p9"/>
          <p:cNvPicPr preferRelativeResize="0"/>
          <p:nvPr/>
        </p:nvPicPr>
        <p:blipFill rotWithShape="1">
          <a:blip r:embed="rId3">
            <a:alphaModFix/>
          </a:blip>
          <a:srcRect b="0" l="0" r="0" t="0"/>
          <a:stretch/>
        </p:blipFill>
        <p:spPr>
          <a:xfrm>
            <a:off x="2799122" y="300948"/>
            <a:ext cx="3270208" cy="1755042"/>
          </a:xfrm>
          <a:prstGeom prst="rect">
            <a:avLst/>
          </a:prstGeom>
          <a:noFill/>
          <a:ln>
            <a:noFill/>
          </a:ln>
        </p:spPr>
      </p:pic>
      <p:pic>
        <p:nvPicPr>
          <p:cNvPr id="100" name="Google Shape;100;p9"/>
          <p:cNvPicPr preferRelativeResize="0"/>
          <p:nvPr/>
        </p:nvPicPr>
        <p:blipFill rotWithShape="1">
          <a:blip r:embed="rId4">
            <a:alphaModFix/>
          </a:blip>
          <a:srcRect b="0" l="0" r="0" t="0"/>
          <a:stretch/>
        </p:blipFill>
        <p:spPr>
          <a:xfrm>
            <a:off x="1107548" y="2238870"/>
            <a:ext cx="7019117" cy="25491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