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Helvetica Neue"/>
      <p:regular r:id="rId28"/>
      <p:bold r:id="rId29"/>
      <p:italic r:id="rId30"/>
      <p:boldItalic r:id="rId31"/>
    </p:embeddedFont>
    <p:embeddedFont>
      <p:font typeface="Helvetica Neue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iDrQgWfD1fz2MQhJzWVLjNdxIu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HelveticaNeue-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7.xml"/><Relationship Id="rId33" Type="http://schemas.openxmlformats.org/officeDocument/2006/relationships/font" Target="fonts/HelveticaNeueLight-bold.fntdata"/><Relationship Id="rId10" Type="http://schemas.openxmlformats.org/officeDocument/2006/relationships/slide" Target="slides/slide6.xml"/><Relationship Id="rId32" Type="http://schemas.openxmlformats.org/officeDocument/2006/relationships/font" Target="fonts/HelveticaNeueLight-regular.fntdata"/><Relationship Id="rId13" Type="http://schemas.openxmlformats.org/officeDocument/2006/relationships/slide" Target="slides/slide9.xml"/><Relationship Id="rId35" Type="http://schemas.openxmlformats.org/officeDocument/2006/relationships/font" Target="fonts/HelveticaNeueLight-boldItalic.fntdata"/><Relationship Id="rId12" Type="http://schemas.openxmlformats.org/officeDocument/2006/relationships/slide" Target="slides/slide8.xml"/><Relationship Id="rId34" Type="http://schemas.openxmlformats.org/officeDocument/2006/relationships/font" Target="fonts/HelveticaNeueLight-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rriam-webster.com/dictionary/integrating" TargetMode="External"/><Relationship Id="rId3" Type="http://schemas.openxmlformats.org/officeDocument/2006/relationships/hyperlink" Target="https://www.merriam-webster.com/dictionary/intellectual" TargetMode="External"/><Relationship Id="rId4" Type="http://schemas.openxmlformats.org/officeDocument/2006/relationships/hyperlink" Target="https://en.wikipedia.org/wiki/Alcohol_consumptio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342900" lvl="0" marL="387350" rtl="0" algn="l">
              <a:spcBef>
                <a:spcPts val="0"/>
              </a:spcBef>
              <a:spcAft>
                <a:spcPts val="0"/>
              </a:spcAft>
              <a:buClr>
                <a:srgbClr val="000000"/>
              </a:buClr>
              <a:buSzPts val="1800"/>
              <a:buFont typeface="Arial"/>
              <a:buChar char="➢"/>
            </a:pPr>
            <a:r>
              <a:rPr lang="en-US" sz="1800"/>
              <a:t>Functional connectivity = a neuroimaging technique which shows how different areas of the brain work together to perform different functions</a:t>
            </a:r>
            <a:endParaRPr sz="1100"/>
          </a:p>
          <a:p>
            <a:pPr indent="-342900" lvl="0" marL="387350" rtl="0" algn="l">
              <a:spcBef>
                <a:spcPts val="500"/>
              </a:spcBef>
              <a:spcAft>
                <a:spcPts val="0"/>
              </a:spcAft>
              <a:buClr>
                <a:srgbClr val="000000"/>
              </a:buClr>
              <a:buSzPts val="1100"/>
              <a:buFont typeface="Arial"/>
              <a:buChar char="➢"/>
            </a:pPr>
            <a:r>
              <a:rPr lang="en-US" sz="1100"/>
              <a:t>23 volunteers experienced in Sahaja Yoga meditation and a group of 23 non-meditating volunteers participated. Both groups were very similar or equivalent in age, educational level, ethnicity, etc. </a:t>
            </a:r>
            <a:endParaRPr/>
          </a:p>
          <a:p>
            <a:pPr indent="-342900" lvl="0" marL="387350" rtl="0" algn="l">
              <a:spcBef>
                <a:spcPts val="500"/>
              </a:spcBef>
              <a:spcAft>
                <a:spcPts val="0"/>
              </a:spcAft>
              <a:buClr>
                <a:srgbClr val="000000"/>
              </a:buClr>
              <a:buSzPts val="1100"/>
              <a:buFont typeface="Arial"/>
              <a:buChar char="➢"/>
            </a:pPr>
            <a:r>
              <a:rPr lang="en-US" sz="1100"/>
              <a:t>Their brain anatomy was compared.</a:t>
            </a:r>
            <a:endParaRPr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389f5938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389f5938f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389f5938f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389f5938f_0_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An increase in gray matter in </a:t>
            </a:r>
            <a:r>
              <a:rPr lang="en-US"/>
              <a:t>different</a:t>
            </a:r>
            <a:r>
              <a:rPr lang="en-US"/>
              <a:t> parts of the brain is positively linked to an activity related to the </a:t>
            </a:r>
            <a:r>
              <a:rPr lang="en-US">
                <a:solidFill>
                  <a:schemeClr val="dk1"/>
                </a:solidFill>
              </a:rPr>
              <a:t>respective brain region.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342900" lvl="0" marL="387350" rtl="0" algn="l">
              <a:spcBef>
                <a:spcPts val="0"/>
              </a:spcBef>
              <a:spcAft>
                <a:spcPts val="0"/>
              </a:spcAft>
              <a:buClr>
                <a:srgbClr val="000000"/>
              </a:buClr>
              <a:buSzPts val="1800"/>
              <a:buFont typeface="Arial"/>
              <a:buChar char="➢"/>
            </a:pPr>
            <a:r>
              <a:rPr b="1" lang="en-US" sz="1800"/>
              <a:t>What is grey matter?</a:t>
            </a:r>
            <a:br>
              <a:rPr b="1" lang="en-US" sz="1800"/>
            </a:br>
            <a:r>
              <a:rPr b="0" lang="en-US"/>
              <a:t>Grey matter serves to process information in the brain. Contains neuronal cell bodies. Is present on the outside of the brain, and inside of the spinal cord.</a:t>
            </a:r>
            <a:br>
              <a:rPr b="0" lang="en-US"/>
            </a:br>
            <a:r>
              <a:rPr b="0" lang="en-US"/>
              <a:t>Regions of the brain with a lot of grey matter are:</a:t>
            </a:r>
            <a:br>
              <a:rPr b="0" lang="en-US"/>
            </a:br>
            <a:r>
              <a:rPr b="1" lang="en-US" sz="1800"/>
              <a:t>Cerebrum or cerebral cortex</a:t>
            </a:r>
            <a:r>
              <a:rPr b="0" lang="en-US"/>
              <a:t> – outer layer of the largest and uppermost part of the brain. </a:t>
            </a:r>
            <a:br>
              <a:rPr b="0" lang="en-US"/>
            </a:br>
            <a:r>
              <a:rPr b="0" lang="en-US"/>
              <a:t>Essential to many aspects of higher learning, including attention, memory and thought</a:t>
            </a:r>
            <a:br>
              <a:rPr b="0" lang="en-US"/>
            </a:br>
            <a:r>
              <a:rPr b="0" lang="en-US"/>
              <a:t>The cerebral cortex is responsible for </a:t>
            </a:r>
            <a:r>
              <a:rPr b="0" lang="en-US" u="sng">
                <a:solidFill>
                  <a:schemeClr val="accent5"/>
                </a:solidFill>
                <a:hlinkClick r:id="rId2">
                  <a:extLst>
                    <a:ext uri="{A12FA001-AC4F-418D-AE19-62706E023703}">
                      <ahyp:hlinkClr val="tx"/>
                    </a:ext>
                  </a:extLst>
                </a:hlinkClick>
              </a:rPr>
              <a:t>integrating</a:t>
            </a:r>
            <a:r>
              <a:rPr b="0" lang="en-US"/>
              <a:t> sensory impulses, directing motor activity, and controlling higher </a:t>
            </a:r>
            <a:r>
              <a:rPr b="0" lang="en-US" u="sng">
                <a:solidFill>
                  <a:schemeClr val="accent5"/>
                </a:solidFill>
                <a:hlinkClick r:id="rId3">
                  <a:extLst>
                    <a:ext uri="{A12FA001-AC4F-418D-AE19-62706E023703}">
                      <ahyp:hlinkClr val="tx"/>
                    </a:ext>
                  </a:extLst>
                </a:hlinkClick>
              </a:rPr>
              <a:t>intellectual</a:t>
            </a:r>
            <a:r>
              <a:rPr b="0" lang="en-US"/>
              <a:t> functions. </a:t>
            </a:r>
            <a:br>
              <a:rPr b="0" lang="en-US"/>
            </a:br>
            <a:r>
              <a:rPr b="1" lang="en-US" sz="1800"/>
              <a:t>Cerebellum</a:t>
            </a:r>
            <a:r>
              <a:rPr b="0" lang="en-US"/>
              <a:t> – essential for movement and coordination - muscle control, coordination precision. Has the highest concentration of neurons in the brain.</a:t>
            </a:r>
            <a:endParaRPr sz="1100"/>
          </a:p>
          <a:p>
            <a:pPr indent="-342900" lvl="0" marL="387350" rtl="0" algn="l">
              <a:spcBef>
                <a:spcPts val="500"/>
              </a:spcBef>
              <a:spcAft>
                <a:spcPts val="0"/>
              </a:spcAft>
              <a:buClr>
                <a:srgbClr val="000000"/>
              </a:buClr>
              <a:buSzPts val="1800"/>
              <a:buFont typeface="Arial"/>
              <a:buChar char="➢"/>
            </a:pPr>
            <a:r>
              <a:rPr b="1" lang="en-US" sz="1800"/>
              <a:t>Grey matter</a:t>
            </a:r>
            <a:r>
              <a:rPr b="0" lang="en-US"/>
              <a:t> contains most of the brain's neuronal cell bodies. Regions of the brain with grey matter are those involved in muscle control, and sensory perception such as seeing and hearing, memory, emotions, speech, decision making, and self-control.</a:t>
            </a:r>
            <a:endParaRPr sz="1100"/>
          </a:p>
          <a:p>
            <a:pPr indent="-342900" lvl="0" marL="387350" rtl="0" algn="l">
              <a:spcBef>
                <a:spcPts val="500"/>
              </a:spcBef>
              <a:spcAft>
                <a:spcPts val="0"/>
              </a:spcAft>
              <a:buClr>
                <a:srgbClr val="000000"/>
              </a:buClr>
              <a:buSzPts val="1800"/>
              <a:buFont typeface="Arial"/>
              <a:buChar char="➢"/>
            </a:pPr>
            <a:r>
              <a:rPr lang="en-US" sz="1800"/>
              <a:t>High </a:t>
            </a:r>
            <a:r>
              <a:rPr lang="en-US" u="sng">
                <a:solidFill>
                  <a:schemeClr val="accent5"/>
                </a:solidFill>
                <a:hlinkClick r:id="rId4">
                  <a:extLst>
                    <a:ext uri="{A12FA001-AC4F-418D-AE19-62706E023703}">
                      <ahyp:hlinkClr val="tx"/>
                    </a:ext>
                  </a:extLst>
                </a:hlinkClick>
              </a:rPr>
              <a:t>alcohol consumption</a:t>
            </a:r>
            <a:r>
              <a:rPr lang="en-US" sz="1800"/>
              <a:t> has been correlated with significant reductions in grey matter volume.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Where in the brain is the yellow area?</a:t>
            </a:r>
            <a:endParaRPr/>
          </a:p>
          <a:p>
            <a:pPr indent="-317500" lvl="0" marL="457200" rtl="0" algn="l">
              <a:spcBef>
                <a:spcPts val="0"/>
              </a:spcBef>
              <a:spcAft>
                <a:spcPts val="0"/>
              </a:spcAft>
              <a:buSzPts val="1400"/>
              <a:buChar char="-"/>
            </a:pPr>
            <a:r>
              <a:rPr lang="en-US"/>
              <a:t>Relate back to the frontal lobe. </a:t>
            </a:r>
            <a:endParaRPr/>
          </a:p>
        </p:txBody>
      </p:sp>
      <p:sp>
        <p:nvSpPr>
          <p:cNvPr id="147" name="Google Shape;1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342900" lvl="0" marL="387350" marR="0" rtl="0" algn="l">
              <a:spcBef>
                <a:spcPts val="0"/>
              </a:spcBef>
              <a:spcAft>
                <a:spcPts val="0"/>
              </a:spcAft>
              <a:buClr>
                <a:srgbClr val="000000"/>
              </a:buClr>
              <a:buSzPts val="1800"/>
              <a:buFont typeface="Arial"/>
              <a:buChar char="➢"/>
            </a:pPr>
            <a:r>
              <a:rPr lang="en-US" sz="1800"/>
              <a:t>Mental illnesses characterised by the difficulty of stopping the torrents of thoughts (anxiety, depression, hyperactivity, attention deficit), as well as other more serious mental conditions (schizophrenia, autism)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389f5938f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a389f5938f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marR="0" rtl="0" algn="l">
              <a:spcBef>
                <a:spcPts val="0"/>
              </a:spcBef>
              <a:spcAft>
                <a:spcPts val="0"/>
              </a:spcAft>
              <a:buClr>
                <a:srgbClr val="000000"/>
              </a:buClr>
              <a:buSzPts val="1100"/>
              <a:buFont typeface="Arial"/>
              <a:buChar char="●"/>
            </a:pPr>
            <a:r>
              <a:rPr lang="en-US" sz="1100"/>
              <a:t>ADHD: Attention Deficit Hyperactivity Disorder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In Hinduism and Buddhism, they are called the 11 destructive powers of Shiva that are in the frontal lob.</a:t>
            </a:r>
            <a:endParaRPr/>
          </a:p>
          <a:p>
            <a:pPr indent="0" lvl="0" marL="0" rtl="0" algn="l">
              <a:spcBef>
                <a:spcPts val="0"/>
              </a:spcBef>
              <a:spcAft>
                <a:spcPts val="0"/>
              </a:spcAft>
              <a:buNone/>
            </a:pPr>
            <a:r>
              <a:rPr lang="en-US" sz="1100"/>
              <a:t>Destructive does not mean black magic, but the destruction of all inner negativities.</a:t>
            </a:r>
            <a:endParaRPr/>
          </a:p>
          <a:p>
            <a:pPr indent="0" lvl="0" marL="0" rtl="0" algn="l">
              <a:spcBef>
                <a:spcPts val="0"/>
              </a:spcBef>
              <a:spcAft>
                <a:spcPts val="0"/>
              </a:spcAft>
              <a:buNone/>
            </a:pPr>
            <a:r>
              <a:rPr lang="en-US" sz="1100"/>
              <a:t>Each centre represents a different type of negativity.</a:t>
            </a:r>
            <a:endParaRPr/>
          </a:p>
          <a:p>
            <a:pPr indent="0" lvl="0" marL="0" rtl="0" algn="l">
              <a:spcBef>
                <a:spcPts val="0"/>
              </a:spcBef>
              <a:spcAft>
                <a:spcPts val="0"/>
              </a:spcAft>
              <a:buNone/>
            </a:pPr>
            <a:r>
              <a:rPr lang="en-US" sz="1100"/>
              <a:t>We will have a special meditation to activate the powers to destroy negativity within us.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The frontal lobe is important in decision-making, but we don’t use it.</a:t>
            </a:r>
            <a:endParaRPr/>
          </a:p>
          <a:p>
            <a:pPr indent="0" lvl="0" marL="0" rtl="0" algn="l">
              <a:spcBef>
                <a:spcPts val="0"/>
              </a:spcBef>
              <a:spcAft>
                <a:spcPts val="0"/>
              </a:spcAft>
              <a:buNone/>
            </a:pPr>
            <a:r>
              <a:rPr lang="en-US" sz="1100"/>
              <a:t>We use our already wired circuits, taking place in the rest of the brain – the brain becomes hard-wired.</a:t>
            </a:r>
            <a:endParaRPr/>
          </a:p>
          <a:p>
            <a:pPr indent="0" lvl="0" marL="0" rtl="0" algn="l">
              <a:spcBef>
                <a:spcPts val="0"/>
              </a:spcBef>
              <a:spcAft>
                <a:spcPts val="0"/>
              </a:spcAft>
              <a:buNone/>
            </a:pPr>
            <a:r>
              <a:rPr lang="en-US" sz="1100"/>
              <a:t>We don’t have free will – we choose what we already know – our accumulated chains of conditionings and habits.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t>Pursuit of freedom needs to be with the guidance of innate wisdom</a:t>
            </a:r>
            <a:endParaRPr b="1" sz="1800"/>
          </a:p>
          <a:p>
            <a:pPr indent="0" lvl="0" marL="0" marR="0" rtl="0" algn="l">
              <a:spcBef>
                <a:spcPts val="0"/>
              </a:spcBef>
              <a:spcAft>
                <a:spcPts val="0"/>
              </a:spcAft>
              <a:buNone/>
            </a:pPr>
            <a:r>
              <a:t/>
            </a:r>
            <a:endParaRPr b="1" sz="1800"/>
          </a:p>
          <a:p>
            <a:pPr indent="-342900" lvl="0" marL="457200" marR="0" rtl="0" algn="l">
              <a:spcBef>
                <a:spcPts val="0"/>
              </a:spcBef>
              <a:spcAft>
                <a:spcPts val="0"/>
              </a:spcAft>
              <a:buSzPts val="1800"/>
              <a:buChar char="-"/>
            </a:pPr>
            <a:r>
              <a:rPr lang="en-US" sz="1800"/>
              <a:t>If we encounter smth new we approach it based on our pre-existing connections in the brain, our past experiences. </a:t>
            </a:r>
            <a:endParaRPr sz="1800"/>
          </a:p>
          <a:p>
            <a:pPr indent="-342900" lvl="0" marL="457200" marR="0" rtl="0" algn="l">
              <a:spcBef>
                <a:spcPts val="0"/>
              </a:spcBef>
              <a:spcAft>
                <a:spcPts val="0"/>
              </a:spcAft>
              <a:buSzPts val="1800"/>
              <a:buChar char="-"/>
            </a:pPr>
            <a:r>
              <a:rPr lang="en-US" sz="1800"/>
              <a:t>We think we have free will but we stick to what we know, our old ways of thinking and being. </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t>Pursuit of freedom needs to be with the guidance of innate wisdom</a:t>
            </a:r>
            <a:endParaRPr b="1" sz="1800"/>
          </a:p>
          <a:p>
            <a:pPr indent="0" lvl="0" marL="0" marR="0" rtl="0" algn="l">
              <a:spcBef>
                <a:spcPts val="0"/>
              </a:spcBef>
              <a:spcAft>
                <a:spcPts val="0"/>
              </a:spcAft>
              <a:buNone/>
            </a:pPr>
            <a:r>
              <a:t/>
            </a:r>
            <a:endParaRPr b="1" sz="1800"/>
          </a:p>
          <a:p>
            <a:pPr indent="-304800" lvl="0" marL="457200" marR="0" rtl="0" algn="l">
              <a:spcBef>
                <a:spcPts val="0"/>
              </a:spcBef>
              <a:spcAft>
                <a:spcPts val="0"/>
              </a:spcAft>
              <a:buSzPts val="1200"/>
              <a:buChar char="-"/>
            </a:pPr>
            <a:r>
              <a:rPr b="1" lang="en-US" sz="1200"/>
              <a:t>On the one hand, we have complete freedom to do what we like to but on the other hand, we go to extremes and abandon our morals, the dharmic way of being in pursuit of physical desires, such as drinking, taking drugs etc.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Just a description of what happens when we meditate. It slows us down, making us more relaxed, peaceful. </a:t>
            </a:r>
            <a:endParaRPr/>
          </a:p>
        </p:txBody>
      </p:sp>
      <p:sp>
        <p:nvSpPr>
          <p:cNvPr id="102" name="Google Shape;10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In the west we have completely overlooked the fourth state of consciousness. What is the aim of meditation? To become thoughtless and experience the state of mental silence, which is completely lacking in the West. </a:t>
            </a:r>
            <a:endParaRPr/>
          </a:p>
          <a:p>
            <a:pPr indent="-317500" lvl="0" marL="457200" rtl="0" algn="l">
              <a:spcBef>
                <a:spcPts val="0"/>
              </a:spcBef>
              <a:spcAft>
                <a:spcPts val="0"/>
              </a:spcAft>
              <a:buSzPts val="1400"/>
              <a:buChar char="-"/>
            </a:pPr>
            <a:r>
              <a:rPr lang="en-US"/>
              <a:t>SY mediation gives us tools to experience this state of thoughtlessness. Thanks to SY we can reach and enjoy this state collectively. </a:t>
            </a:r>
            <a:endParaRPr/>
          </a:p>
          <a:p>
            <a:pPr indent="-317500" lvl="0" marL="457200" rtl="0" algn="l">
              <a:spcBef>
                <a:spcPts val="0"/>
              </a:spcBef>
              <a:spcAft>
                <a:spcPts val="0"/>
              </a:spcAft>
              <a:buSzPts val="1400"/>
              <a:buChar char="-"/>
            </a:pPr>
            <a:r>
              <a:rPr lang="en-US"/>
              <a:t>Other meditations do not provide tools for becoming thoughtless. </a:t>
            </a:r>
            <a:endParaRPr/>
          </a:p>
          <a:p>
            <a:pPr indent="-317500" lvl="0" marL="457200" rtl="0" algn="l">
              <a:spcBef>
                <a:spcPts val="0"/>
              </a:spcBef>
              <a:spcAft>
                <a:spcPts val="0"/>
              </a:spcAft>
              <a:buSzPts val="1400"/>
              <a:buChar char="-"/>
            </a:pPr>
            <a:r>
              <a:rPr lang="en-US"/>
              <a:t>How is your meditation going? Do you experience mental silence? Do you manage to stay in a meditative mood throughout the day?</a:t>
            </a:r>
            <a:endParaRPr/>
          </a:p>
        </p:txBody>
      </p:sp>
      <p:sp>
        <p:nvSpPr>
          <p:cNvPr id="109" name="Google Shape;10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9" name="Shape 9"/>
        <p:cNvGrpSpPr/>
        <p:nvPr/>
      </p:nvGrpSpPr>
      <p:grpSpPr>
        <a:xfrm>
          <a:off x="0" y="0"/>
          <a:ext cx="0" cy="0"/>
          <a:chOff x="0" y="0"/>
          <a:chExt cx="0" cy="0"/>
        </a:xfrm>
      </p:grpSpPr>
      <p:cxnSp>
        <p:nvCxnSpPr>
          <p:cNvPr id="10" name="Google Shape;10;p23"/>
          <p:cNvCxnSpPr/>
          <p:nvPr/>
        </p:nvCxnSpPr>
        <p:spPr>
          <a:xfrm>
            <a:off x="5304234" y="4205044"/>
            <a:ext cx="1" cy="750901"/>
          </a:xfrm>
          <a:prstGeom prst="straightConnector1">
            <a:avLst/>
          </a:prstGeom>
          <a:noFill/>
          <a:ln cap="flat" cmpd="sng" w="12700">
            <a:solidFill>
              <a:srgbClr val="9A9A9A"/>
            </a:solidFill>
            <a:prstDash val="solid"/>
            <a:round/>
            <a:headEnd len="sm" w="sm" type="none"/>
            <a:tailEnd len="sm" w="sm" type="none"/>
          </a:ln>
        </p:spPr>
      </p:cxnSp>
      <p:sp>
        <p:nvSpPr>
          <p:cNvPr id="11" name="Google Shape;11;p23"/>
          <p:cNvSpPr txBox="1"/>
          <p:nvPr>
            <p:ph type="title"/>
          </p:nvPr>
        </p:nvSpPr>
        <p:spPr>
          <a:xfrm>
            <a:off x="991195" y="4105423"/>
            <a:ext cx="4071900" cy="897601"/>
          </a:xfrm>
          <a:prstGeom prst="rect">
            <a:avLst/>
          </a:prstGeom>
          <a:noFill/>
          <a:ln>
            <a:noFill/>
          </a:ln>
        </p:spPr>
        <p:txBody>
          <a:bodyPr anchorCtr="0" anchor="ctr" bIns="58925" lIns="58925" spcFirstLastPara="1" rIns="58925" wrap="square" tIns="58925">
            <a:normAutofit/>
          </a:bodyPr>
          <a:lstStyle>
            <a:lvl1pPr lvl="0" algn="l">
              <a:lnSpc>
                <a:spcPct val="100000"/>
              </a:lnSpc>
              <a:spcBef>
                <a:spcPts val="0"/>
              </a:spcBef>
              <a:spcAft>
                <a:spcPts val="0"/>
              </a:spcAft>
              <a:buClr>
                <a:srgbClr val="000000"/>
              </a:buClr>
              <a:buSzPts val="2700"/>
              <a:buFont typeface="Helvetica Neue Light"/>
              <a:buNone/>
              <a:defRPr sz="2700">
                <a:latin typeface="Helvetica Neue Light"/>
                <a:ea typeface="Helvetica Neue Light"/>
                <a:cs typeface="Helvetica Neue Light"/>
                <a:sym typeface="Helvetica Neue Light"/>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2" name="Google Shape;12;p23"/>
          <p:cNvSpPr txBox="1"/>
          <p:nvPr>
            <p:ph idx="1" type="body"/>
          </p:nvPr>
        </p:nvSpPr>
        <p:spPr>
          <a:xfrm>
            <a:off x="5518546" y="4467076"/>
            <a:ext cx="3482701" cy="267901"/>
          </a:xfrm>
          <a:prstGeom prst="rect">
            <a:avLst/>
          </a:prstGeom>
          <a:noFill/>
          <a:ln>
            <a:noFill/>
          </a:ln>
        </p:spPr>
        <p:txBody>
          <a:bodyPr anchorCtr="0" anchor="t" bIns="58925" lIns="58925" spcFirstLastPara="1" rIns="58925" wrap="square" tIns="58925">
            <a:normAutofit/>
          </a:bodyPr>
          <a:lstStyle>
            <a:lvl1pPr indent="-374650" lvl="0" marL="4572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1pPr>
            <a:lvl2pPr indent="-374650" lvl="1" marL="9144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2pPr>
            <a:lvl3pPr indent="-374650" lvl="2" marL="13716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3pPr>
            <a:lvl4pPr indent="-374650" lvl="3" marL="18288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4pPr>
            <a:lvl5pPr indent="-374650" lvl="4" marL="22860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3" name="Google Shape;13;p23"/>
          <p:cNvSpPr txBox="1"/>
          <p:nvPr>
            <p:ph idx="12" type="sldNum"/>
          </p:nvPr>
        </p:nvSpPr>
        <p:spPr>
          <a:xfrm>
            <a:off x="8639559" y="4806831"/>
            <a:ext cx="205302" cy="202001"/>
          </a:xfrm>
          <a:prstGeom prst="rect">
            <a:avLst/>
          </a:prstGeom>
          <a:noFill/>
          <a:ln>
            <a:noFill/>
          </a:ln>
        </p:spPr>
        <p:txBody>
          <a:bodyPr anchorCtr="0" anchor="b" bIns="32725" lIns="32725" spcFirstLastPara="1" rIns="32725" wrap="square" tIns="32725">
            <a:spAutoFit/>
          </a:bodyPr>
          <a:lstStyle>
            <a:lvl1pPr indent="0" lvl="0" marL="0" marR="0" algn="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000">
              <a:solidFill>
                <a:srgbClr val="585858"/>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45" name="Shape 45"/>
        <p:cNvGrpSpPr/>
        <p:nvPr/>
      </p:nvGrpSpPr>
      <p:grpSpPr>
        <a:xfrm>
          <a:off x="0" y="0"/>
          <a:ext cx="0" cy="0"/>
          <a:chOff x="0" y="0"/>
          <a:chExt cx="0" cy="0"/>
        </a:xfrm>
      </p:grpSpPr>
      <p:sp>
        <p:nvSpPr>
          <p:cNvPr id="46" name="Google Shape;46;p32"/>
          <p:cNvSpPr/>
          <p:nvPr/>
        </p:nvSpPr>
        <p:spPr>
          <a:xfrm>
            <a:off x="4572000" y="-125"/>
            <a:ext cx="4572000" cy="5143501"/>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2"/>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8" name="Google Shape;48;p32"/>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9" name="Google Shape;49;p32"/>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50" name="Google Shape;50;p32"/>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51" name="Shape 51"/>
        <p:cNvGrpSpPr/>
        <p:nvPr/>
      </p:nvGrpSpPr>
      <p:grpSpPr>
        <a:xfrm>
          <a:off x="0" y="0"/>
          <a:ext cx="0" cy="0"/>
          <a:chOff x="0" y="0"/>
          <a:chExt cx="0" cy="0"/>
        </a:xfrm>
      </p:grpSpPr>
      <p:sp>
        <p:nvSpPr>
          <p:cNvPr id="52" name="Google Shape;52;p33"/>
          <p:cNvSpPr txBox="1"/>
          <p:nvPr>
            <p:ph idx="1" type="body"/>
          </p:nvPr>
        </p:nvSpPr>
        <p:spPr>
          <a:xfrm>
            <a:off x="311699" y="4230575"/>
            <a:ext cx="5998802" cy="6051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53" name="Google Shape;53;p33"/>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54" name="Shape 54"/>
        <p:cNvGrpSpPr/>
        <p:nvPr/>
      </p:nvGrpSpPr>
      <p:grpSpPr>
        <a:xfrm>
          <a:off x="0" y="0"/>
          <a:ext cx="0" cy="0"/>
          <a:chOff x="0" y="0"/>
          <a:chExt cx="0" cy="0"/>
        </a:xfrm>
      </p:grpSpPr>
      <p:sp>
        <p:nvSpPr>
          <p:cNvPr id="55" name="Google Shape;55;p34"/>
          <p:cNvSpPr txBox="1"/>
          <p:nvPr>
            <p:ph type="title"/>
          </p:nvPr>
        </p:nvSpPr>
        <p:spPr>
          <a:xfrm>
            <a:off x="311699" y="1106125"/>
            <a:ext cx="8520602"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6" name="Google Shape;56;p34"/>
          <p:cNvSpPr txBox="1"/>
          <p:nvPr>
            <p:ph idx="1" type="body"/>
          </p:nvPr>
        </p:nvSpPr>
        <p:spPr>
          <a:xfrm>
            <a:off x="311699" y="3152225"/>
            <a:ext cx="8520602"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57" name="Google Shape;57;p34"/>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35"/>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4" name="Shape 14"/>
        <p:cNvGrpSpPr/>
        <p:nvPr/>
      </p:nvGrpSpPr>
      <p:grpSpPr>
        <a:xfrm>
          <a:off x="0" y="0"/>
          <a:ext cx="0" cy="0"/>
          <a:chOff x="0" y="0"/>
          <a:chExt cx="0" cy="0"/>
        </a:xfrm>
      </p:grpSpPr>
      <p:cxnSp>
        <p:nvCxnSpPr>
          <p:cNvPr id="15" name="Google Shape;15;p24"/>
          <p:cNvCxnSpPr/>
          <p:nvPr/>
        </p:nvCxnSpPr>
        <p:spPr>
          <a:xfrm>
            <a:off x="401835" y="1038075"/>
            <a:ext cx="3566402" cy="1"/>
          </a:xfrm>
          <a:prstGeom prst="straightConnector1">
            <a:avLst/>
          </a:prstGeom>
          <a:noFill/>
          <a:ln cap="flat" cmpd="sng" w="12700">
            <a:solidFill>
              <a:srgbClr val="9A9A9A"/>
            </a:solidFill>
            <a:prstDash val="solid"/>
            <a:round/>
            <a:headEnd len="sm" w="sm" type="none"/>
            <a:tailEnd len="sm" w="sm" type="none"/>
          </a:ln>
        </p:spPr>
      </p:cxnSp>
      <p:sp>
        <p:nvSpPr>
          <p:cNvPr id="16" name="Google Shape;16;p24"/>
          <p:cNvSpPr txBox="1"/>
          <p:nvPr>
            <p:ph type="title"/>
          </p:nvPr>
        </p:nvSpPr>
        <p:spPr>
          <a:xfrm>
            <a:off x="401836" y="174129"/>
            <a:ext cx="3571800" cy="736800"/>
          </a:xfrm>
          <a:prstGeom prst="rect">
            <a:avLst/>
          </a:prstGeom>
          <a:noFill/>
          <a:ln>
            <a:noFill/>
          </a:ln>
        </p:spPr>
        <p:txBody>
          <a:bodyPr anchorCtr="0" anchor="b" bIns="58925" lIns="58925" spcFirstLastPara="1" rIns="58925" wrap="square" tIns="58925">
            <a:normAutofit/>
          </a:bodyPr>
          <a:lstStyle>
            <a:lvl1pPr lvl="0" algn="l">
              <a:lnSpc>
                <a:spcPct val="100000"/>
              </a:lnSpc>
              <a:spcBef>
                <a:spcPts val="0"/>
              </a:spcBef>
              <a:spcAft>
                <a:spcPts val="0"/>
              </a:spcAft>
              <a:buClr>
                <a:srgbClr val="000000"/>
              </a:buClr>
              <a:buSzPts val="2700"/>
              <a:buFont typeface="Helvetica Neue Light"/>
              <a:buNone/>
              <a:defRPr sz="2700">
                <a:latin typeface="Helvetica Neue Light"/>
                <a:ea typeface="Helvetica Neue Light"/>
                <a:cs typeface="Helvetica Neue Light"/>
                <a:sym typeface="Helvetica Neue Light"/>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 name="Google Shape;17;p24"/>
          <p:cNvSpPr txBox="1"/>
          <p:nvPr>
            <p:ph idx="1" type="body"/>
          </p:nvPr>
        </p:nvSpPr>
        <p:spPr>
          <a:xfrm>
            <a:off x="401836" y="1172020"/>
            <a:ext cx="3571800" cy="3516002"/>
          </a:xfrm>
          <a:prstGeom prst="rect">
            <a:avLst/>
          </a:prstGeom>
          <a:noFill/>
          <a:ln>
            <a:noFill/>
          </a:ln>
        </p:spPr>
        <p:txBody>
          <a:bodyPr anchorCtr="0" anchor="t" bIns="58925" lIns="58925" spcFirstLastPara="1" rIns="58925" wrap="square" tIns="58925">
            <a:normAutofit/>
          </a:bodyPr>
          <a:lstStyle>
            <a:lvl1pPr indent="-374650" lvl="0" marL="4572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1pPr>
            <a:lvl2pPr indent="-374650" lvl="1" marL="9144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2pPr>
            <a:lvl3pPr indent="-374650" lvl="2" marL="13716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3pPr>
            <a:lvl4pPr indent="-374650" lvl="3" marL="18288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4pPr>
            <a:lvl5pPr indent="-374650" lvl="4" marL="2286000" algn="l">
              <a:lnSpc>
                <a:spcPct val="100000"/>
              </a:lnSpc>
              <a:spcBef>
                <a:spcPts val="2700"/>
              </a:spcBef>
              <a:spcAft>
                <a:spcPts val="0"/>
              </a:spcAft>
              <a:buClr>
                <a:srgbClr val="747474"/>
              </a:buClr>
              <a:buSzPts val="2300"/>
              <a:buFont typeface="Helvetica Neue"/>
              <a:buChar char="•"/>
              <a:defRPr sz="2300">
                <a:solidFill>
                  <a:srgbClr val="747474"/>
                </a:solidFill>
                <a:latin typeface="Helvetica Neue Light"/>
                <a:ea typeface="Helvetica Neue Light"/>
                <a:cs typeface="Helvetica Neue Light"/>
                <a:sym typeface="Helvetica Neue Light"/>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8" name="Google Shape;18;p24"/>
          <p:cNvSpPr txBox="1"/>
          <p:nvPr>
            <p:ph idx="12" type="sldNum"/>
          </p:nvPr>
        </p:nvSpPr>
        <p:spPr>
          <a:xfrm>
            <a:off x="358303" y="4806831"/>
            <a:ext cx="205302" cy="202001"/>
          </a:xfrm>
          <a:prstGeom prst="rect">
            <a:avLst/>
          </a:prstGeom>
          <a:noFill/>
          <a:ln>
            <a:noFill/>
          </a:ln>
        </p:spPr>
        <p:txBody>
          <a:bodyPr anchorCtr="0" anchor="b" bIns="32725" lIns="32725" spcFirstLastPara="1" rIns="32725" wrap="square" tIns="32725">
            <a:spAutoFit/>
          </a:bodyPr>
          <a:lstStyle>
            <a:lvl1pPr indent="0" lvl="0" marL="0" marR="0" algn="l">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Helvetica Neue"/>
              <a:buNone/>
              <a:defRPr sz="900">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sz="1000">
              <a:solidFill>
                <a:srgbClr val="58585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3">
    <p:spTree>
      <p:nvGrpSpPr>
        <p:cNvPr id="19" name="Shape 19"/>
        <p:cNvGrpSpPr/>
        <p:nvPr/>
      </p:nvGrpSpPr>
      <p:grpSpPr>
        <a:xfrm>
          <a:off x="0" y="0"/>
          <a:ext cx="0" cy="0"/>
          <a:chOff x="0" y="0"/>
          <a:chExt cx="0" cy="0"/>
        </a:xfrm>
      </p:grpSpPr>
      <p:sp>
        <p:nvSpPr>
          <p:cNvPr id="20" name="Google Shape;20;p25"/>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1" name="Google Shape;21;p25"/>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2" name="Google Shape;22;p25"/>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3" name="Shape 23"/>
        <p:cNvGrpSpPr/>
        <p:nvPr/>
      </p:nvGrpSpPr>
      <p:grpSpPr>
        <a:xfrm>
          <a:off x="0" y="0"/>
          <a:ext cx="0" cy="0"/>
          <a:chOff x="0" y="0"/>
          <a:chExt cx="0" cy="0"/>
        </a:xfrm>
      </p:grpSpPr>
      <p:sp>
        <p:nvSpPr>
          <p:cNvPr id="24" name="Google Shape;24;p26"/>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5" name="Google Shape;25;p26"/>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6" name="Google Shape;26;p26"/>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7" name="Google Shape;27;p2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8" name="Shape 28"/>
        <p:cNvGrpSpPr/>
        <p:nvPr/>
      </p:nvGrpSpPr>
      <p:grpSpPr>
        <a:xfrm>
          <a:off x="0" y="0"/>
          <a:ext cx="0" cy="0"/>
          <a:chOff x="0" y="0"/>
          <a:chExt cx="0" cy="0"/>
        </a:xfrm>
      </p:grpSpPr>
      <p:sp>
        <p:nvSpPr>
          <p:cNvPr id="29" name="Google Shape;29;p27"/>
          <p:cNvSpPr txBox="1"/>
          <p:nvPr>
            <p:ph type="title"/>
          </p:nvPr>
        </p:nvSpPr>
        <p:spPr>
          <a:xfrm>
            <a:off x="311708" y="744574"/>
            <a:ext cx="8520601" cy="20526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0" name="Google Shape;30;p27"/>
          <p:cNvSpPr txBox="1"/>
          <p:nvPr>
            <p:ph idx="1" type="body"/>
          </p:nvPr>
        </p:nvSpPr>
        <p:spPr>
          <a:xfrm>
            <a:off x="311699" y="2834125"/>
            <a:ext cx="8520602" cy="7926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1" name="Google Shape;31;p2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32" name="Shape 32"/>
        <p:cNvGrpSpPr/>
        <p:nvPr/>
      </p:nvGrpSpPr>
      <p:grpSpPr>
        <a:xfrm>
          <a:off x="0" y="0"/>
          <a:ext cx="0" cy="0"/>
          <a:chOff x="0" y="0"/>
          <a:chExt cx="0" cy="0"/>
        </a:xfrm>
      </p:grpSpPr>
      <p:sp>
        <p:nvSpPr>
          <p:cNvPr id="33" name="Google Shape;33;p28"/>
          <p:cNvSpPr txBox="1"/>
          <p:nvPr>
            <p:ph type="title"/>
          </p:nvPr>
        </p:nvSpPr>
        <p:spPr>
          <a:xfrm>
            <a:off x="311699" y="2150849"/>
            <a:ext cx="8520602" cy="8418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4" name="Google Shape;34;p28"/>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35" name="Shape 35"/>
        <p:cNvGrpSpPr/>
        <p:nvPr/>
      </p:nvGrpSpPr>
      <p:grpSpPr>
        <a:xfrm>
          <a:off x="0" y="0"/>
          <a:ext cx="0" cy="0"/>
          <a:chOff x="0" y="0"/>
          <a:chExt cx="0" cy="0"/>
        </a:xfrm>
      </p:grpSpPr>
      <p:sp>
        <p:nvSpPr>
          <p:cNvPr id="36" name="Google Shape;36;p29"/>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7" name="Google Shape;37;p29"/>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38" name="Shape 38"/>
        <p:cNvGrpSpPr/>
        <p:nvPr/>
      </p:nvGrpSpPr>
      <p:grpSpPr>
        <a:xfrm>
          <a:off x="0" y="0"/>
          <a:ext cx="0" cy="0"/>
          <a:chOff x="0" y="0"/>
          <a:chExt cx="0" cy="0"/>
        </a:xfrm>
      </p:grpSpPr>
      <p:sp>
        <p:nvSpPr>
          <p:cNvPr id="39" name="Google Shape;39;p30"/>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0" name="Google Shape;40;p30"/>
          <p:cNvSpPr txBox="1"/>
          <p:nvPr>
            <p:ph idx="1" type="body"/>
          </p:nvPr>
        </p:nvSpPr>
        <p:spPr>
          <a:xfrm>
            <a:off x="311699" y="1389599"/>
            <a:ext cx="2808001" cy="31794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1" name="Google Shape;41;p30"/>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42" name="Shape 42"/>
        <p:cNvGrpSpPr/>
        <p:nvPr/>
      </p:nvGrpSpPr>
      <p:grpSpPr>
        <a:xfrm>
          <a:off x="0" y="0"/>
          <a:ext cx="0" cy="0"/>
          <a:chOff x="0" y="0"/>
          <a:chExt cx="0" cy="0"/>
        </a:xfrm>
      </p:grpSpPr>
      <p:sp>
        <p:nvSpPr>
          <p:cNvPr id="43" name="Google Shape;43;p31"/>
          <p:cNvSpPr txBox="1"/>
          <p:nvPr>
            <p:ph type="title"/>
          </p:nvPr>
        </p:nvSpPr>
        <p:spPr>
          <a:xfrm>
            <a:off x="490250" y="450149"/>
            <a:ext cx="6367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4" name="Google Shape;44;p31"/>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22"/>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memory-key.com/lexicon/1/letter_h#hippocamp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title"/>
          </p:nvPr>
        </p:nvSpPr>
        <p:spPr>
          <a:xfrm>
            <a:off x="-120401" y="3898900"/>
            <a:ext cx="5329009" cy="1134732"/>
          </a:xfrm>
          <a:prstGeom prst="rect">
            <a:avLst/>
          </a:prstGeom>
          <a:noFill/>
          <a:ln>
            <a:noFill/>
          </a:ln>
        </p:spPr>
        <p:txBody>
          <a:bodyPr anchorCtr="0" anchor="ctr" bIns="32725" lIns="32725" spcFirstLastPara="1" rIns="32725" wrap="square" tIns="32725">
            <a:normAutofit/>
          </a:bodyPr>
          <a:lstStyle/>
          <a:p>
            <a:pPr indent="0" lvl="0" marL="0" rtl="0" algn="r">
              <a:lnSpc>
                <a:spcPct val="100000"/>
              </a:lnSpc>
              <a:spcBef>
                <a:spcPts val="0"/>
              </a:spcBef>
              <a:spcAft>
                <a:spcPts val="0"/>
              </a:spcAft>
              <a:buClr>
                <a:srgbClr val="000000"/>
              </a:buClr>
              <a:buSzPts val="2322"/>
              <a:buFont typeface="Helvetica Neue Light"/>
              <a:buNone/>
            </a:pPr>
            <a:r>
              <a:rPr lang="en-US" sz="2322"/>
              <a:t>SAHAJA YOGA MEDITATION, FREE WILL &amp; </a:t>
            </a:r>
            <a:br>
              <a:rPr lang="en-US" sz="2322"/>
            </a:br>
            <a:r>
              <a:rPr lang="en-US" sz="2322"/>
              <a:t>SCIENCE</a:t>
            </a:r>
            <a:endParaRPr/>
          </a:p>
        </p:txBody>
      </p:sp>
      <p:sp>
        <p:nvSpPr>
          <p:cNvPr id="65" name="Google Shape;65;p1"/>
          <p:cNvSpPr txBox="1"/>
          <p:nvPr>
            <p:ph idx="1" type="body"/>
          </p:nvPr>
        </p:nvSpPr>
        <p:spPr>
          <a:xfrm>
            <a:off x="5518546" y="4467076"/>
            <a:ext cx="3482700" cy="267901"/>
          </a:xfrm>
          <a:prstGeom prst="rect">
            <a:avLst/>
          </a:prstGeom>
          <a:noFill/>
          <a:ln>
            <a:noFill/>
          </a:ln>
        </p:spPr>
        <p:txBody>
          <a:bodyPr anchorCtr="0" anchor="t" bIns="29450" lIns="29450" spcFirstLastPara="1" rIns="29450" wrap="square" tIns="29450">
            <a:normAutofit/>
          </a:bodyPr>
          <a:lstStyle/>
          <a:p>
            <a:pPr indent="-189864" lvl="0" marL="189864" marR="0" rtl="0" algn="l">
              <a:lnSpc>
                <a:spcPct val="100000"/>
              </a:lnSpc>
              <a:spcBef>
                <a:spcPts val="0"/>
              </a:spcBef>
              <a:spcAft>
                <a:spcPts val="0"/>
              </a:spcAft>
              <a:buClr>
                <a:srgbClr val="747474"/>
              </a:buClr>
              <a:buSzPts val="1495"/>
              <a:buFont typeface="Helvetica Neue"/>
              <a:buNone/>
            </a:pPr>
            <a:r>
              <a:rPr lang="en-US" sz="1495"/>
              <a:t> </a:t>
            </a:r>
            <a:endParaRPr/>
          </a:p>
        </p:txBody>
      </p:sp>
      <p:pic>
        <p:nvPicPr>
          <p:cNvPr descr="Picture 5" id="66" name="Google Shape;66;p1"/>
          <p:cNvPicPr preferRelativeResize="0"/>
          <p:nvPr/>
        </p:nvPicPr>
        <p:blipFill rotWithShape="1">
          <a:blip r:embed="rId3">
            <a:alphaModFix/>
          </a:blip>
          <a:srcRect b="0" l="0" r="0" t="0"/>
          <a:stretch/>
        </p:blipFill>
        <p:spPr>
          <a:xfrm>
            <a:off x="1669854" y="0"/>
            <a:ext cx="5842001" cy="389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0"/>
          <p:cNvSpPr txBox="1"/>
          <p:nvPr>
            <p:ph type="title"/>
          </p:nvPr>
        </p:nvSpPr>
        <p:spPr>
          <a:xfrm>
            <a:off x="401835" y="174129"/>
            <a:ext cx="7818336"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THE SCIENCE &amp; Sahaja Yoga Meditation</a:t>
            </a:r>
            <a:endParaRPr/>
          </a:p>
        </p:txBody>
      </p:sp>
      <p:sp>
        <p:nvSpPr>
          <p:cNvPr id="126" name="Google Shape;126;p10"/>
          <p:cNvSpPr txBox="1"/>
          <p:nvPr>
            <p:ph idx="1" type="body"/>
          </p:nvPr>
        </p:nvSpPr>
        <p:spPr>
          <a:xfrm>
            <a:off x="401836" y="1011768"/>
            <a:ext cx="7818336" cy="3550806"/>
          </a:xfrm>
          <a:prstGeom prst="rect">
            <a:avLst/>
          </a:prstGeom>
          <a:noFill/>
          <a:ln>
            <a:noFill/>
          </a:ln>
        </p:spPr>
        <p:txBody>
          <a:bodyPr anchorCtr="0" anchor="t" bIns="58925" lIns="58925" spcFirstLastPara="1" rIns="58925" wrap="square" tIns="58925">
            <a:normAutofit/>
          </a:bodyPr>
          <a:lstStyle/>
          <a:p>
            <a:pPr indent="-342900" lvl="0" marL="387350" rtl="0" algn="l">
              <a:lnSpc>
                <a:spcPct val="100000"/>
              </a:lnSpc>
              <a:spcBef>
                <a:spcPts val="0"/>
              </a:spcBef>
              <a:spcAft>
                <a:spcPts val="0"/>
              </a:spcAft>
              <a:buSzPts val="2400"/>
              <a:buFont typeface="Helvetica Neue Light"/>
              <a:buChar char="➢"/>
            </a:pPr>
            <a:r>
              <a:rPr lang="en-US" sz="2400"/>
              <a:t>8-year study into the state of mental silence from the perspective of neuroscience and health at Kings College London, University of Leipzig, and Spanish universities in Castellon and Tenerife.</a:t>
            </a:r>
            <a:endParaRPr/>
          </a:p>
          <a:p>
            <a:pPr indent="-342900" lvl="0" marL="387350" rtl="0" algn="l">
              <a:lnSpc>
                <a:spcPct val="100000"/>
              </a:lnSpc>
              <a:spcBef>
                <a:spcPts val="500"/>
              </a:spcBef>
              <a:spcAft>
                <a:spcPts val="0"/>
              </a:spcAft>
              <a:buSzPts val="2400"/>
              <a:buFont typeface="Helvetica Neue Light"/>
              <a:buChar char="➢"/>
            </a:pPr>
            <a:r>
              <a:rPr lang="en-US" sz="2400"/>
              <a:t>Findings presented in journal Neuroscience</a:t>
            </a: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Researchers recorded brain anatomy and functional connectivity in a state of mental silence during meditation in a magnetic resource scanner.</a:t>
            </a:r>
            <a:endParaRPr sz="2300">
              <a:solidFill>
                <a:srgbClr val="747474"/>
              </a:solidFill>
              <a:latin typeface="Helvetica Neue Light"/>
              <a:ea typeface="Helvetica Neue Light"/>
              <a:cs typeface="Helvetica Neue Light"/>
              <a:sym typeface="Helvetica Neue Light"/>
            </a:endParaRPr>
          </a:p>
          <a:p>
            <a:pPr indent="-342900" lvl="0" marL="387350" rtl="0" algn="l">
              <a:lnSpc>
                <a:spcPct val="100000"/>
              </a:lnSpc>
              <a:spcBef>
                <a:spcPts val="500"/>
              </a:spcBef>
              <a:spcAft>
                <a:spcPts val="0"/>
              </a:spcAft>
              <a:buSzPts val="2300"/>
              <a:buChar char="➢"/>
            </a:pPr>
            <a:r>
              <a:rPr lang="en-US"/>
              <a:t>23 SY practitioners and 23 non-meditators.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5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5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5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500"/>
                                        <p:tgtEl>
                                          <p:spTgt spid="12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a389f5938f_0_0"/>
          <p:cNvSpPr txBox="1"/>
          <p:nvPr>
            <p:ph type="title"/>
          </p:nvPr>
        </p:nvSpPr>
        <p:spPr>
          <a:xfrm>
            <a:off x="401836" y="174129"/>
            <a:ext cx="3571800" cy="736800"/>
          </a:xfrm>
          <a:prstGeom prst="rect">
            <a:avLst/>
          </a:prstGeom>
        </p:spPr>
        <p:txBody>
          <a:bodyPr anchorCtr="0" anchor="b" bIns="58925" lIns="58925" spcFirstLastPara="1" rIns="58925" wrap="square" tIns="58925">
            <a:noAutofit/>
          </a:bodyPr>
          <a:lstStyle/>
          <a:p>
            <a:pPr indent="0" lvl="0" marL="0" rtl="0" algn="l">
              <a:spcBef>
                <a:spcPts val="0"/>
              </a:spcBef>
              <a:spcAft>
                <a:spcPts val="0"/>
              </a:spcAft>
              <a:buNone/>
            </a:pPr>
            <a:r>
              <a:rPr i="1" lang="en-US"/>
              <a:t>Definitions</a:t>
            </a:r>
            <a:endParaRPr i="1"/>
          </a:p>
        </p:txBody>
      </p:sp>
      <p:sp>
        <p:nvSpPr>
          <p:cNvPr id="132" name="Google Shape;132;ga389f5938f_0_0"/>
          <p:cNvSpPr txBox="1"/>
          <p:nvPr>
            <p:ph idx="1" type="body"/>
          </p:nvPr>
        </p:nvSpPr>
        <p:spPr>
          <a:xfrm>
            <a:off x="314250" y="254050"/>
            <a:ext cx="8515500" cy="4344600"/>
          </a:xfrm>
          <a:prstGeom prst="rect">
            <a:avLst/>
          </a:prstGeom>
        </p:spPr>
        <p:txBody>
          <a:bodyPr anchorCtr="0" anchor="t" bIns="58925" lIns="58925" spcFirstLastPara="1" rIns="58925" wrap="square" tIns="58925">
            <a:noAutofit/>
          </a:bodyPr>
          <a:lstStyle/>
          <a:p>
            <a:pPr indent="0" lvl="0" marL="0" rtl="0" algn="l">
              <a:spcBef>
                <a:spcPts val="2700"/>
              </a:spcBef>
              <a:spcAft>
                <a:spcPts val="0"/>
              </a:spcAft>
              <a:buNone/>
            </a:pPr>
            <a:r>
              <a:t/>
            </a:r>
            <a:endParaRPr sz="1100">
              <a:solidFill>
                <a:schemeClr val="dk1"/>
              </a:solidFill>
              <a:latin typeface="Arial"/>
              <a:ea typeface="Arial"/>
              <a:cs typeface="Arial"/>
              <a:sym typeface="Arial"/>
            </a:endParaRPr>
          </a:p>
          <a:p>
            <a:pPr indent="-342900" lvl="0" marL="457200" rtl="0" algn="l">
              <a:lnSpc>
                <a:spcPct val="150000"/>
              </a:lnSpc>
              <a:spcBef>
                <a:spcPts val="2700"/>
              </a:spcBef>
              <a:spcAft>
                <a:spcPts val="0"/>
              </a:spcAft>
              <a:buSzPts val="1800"/>
              <a:buChar char="➢"/>
            </a:pPr>
            <a:r>
              <a:rPr b="1" i="1" lang="en-US" sz="1800" u="sng">
                <a:latin typeface="Helvetica Neue"/>
                <a:ea typeface="Helvetica Neue"/>
                <a:cs typeface="Helvetica Neue"/>
                <a:sym typeface="Helvetica Neue"/>
              </a:rPr>
              <a:t>Gray matter.</a:t>
            </a:r>
            <a:r>
              <a:rPr lang="en-US" sz="1800"/>
              <a:t>  Contains most of the brains neuronal cell bodies. It serves to process information in the brain. Located throughout the CNS in both the spinal </a:t>
            </a:r>
            <a:r>
              <a:rPr lang="en-US" sz="1800"/>
              <a:t>cord</a:t>
            </a:r>
            <a:r>
              <a:rPr lang="en-US" sz="1800"/>
              <a:t> and brain.</a:t>
            </a:r>
            <a:endParaRPr sz="1800"/>
          </a:p>
          <a:p>
            <a:pPr indent="-342900" lvl="0" marL="457200" rtl="0" algn="l">
              <a:lnSpc>
                <a:spcPct val="150000"/>
              </a:lnSpc>
              <a:spcBef>
                <a:spcPts val="0"/>
              </a:spcBef>
              <a:spcAft>
                <a:spcPts val="0"/>
              </a:spcAft>
              <a:buSzPts val="1800"/>
              <a:buChar char="➢"/>
            </a:pPr>
            <a:r>
              <a:rPr lang="en-US" sz="1800"/>
              <a:t>High concentration of grey matter in various parts of the brain is positively linked to general intelligence.</a:t>
            </a:r>
            <a:endParaRPr sz="1800"/>
          </a:p>
          <a:p>
            <a:pPr indent="-342900" lvl="0" marL="457200" rtl="0" algn="l">
              <a:lnSpc>
                <a:spcPct val="150000"/>
              </a:lnSpc>
              <a:spcBef>
                <a:spcPts val="0"/>
              </a:spcBef>
              <a:spcAft>
                <a:spcPts val="0"/>
              </a:spcAft>
              <a:buSzPts val="1800"/>
              <a:buChar char="➢"/>
            </a:pPr>
            <a:r>
              <a:rPr lang="en-US" sz="1800"/>
              <a:t>Gray matter is highly </a:t>
            </a:r>
            <a:r>
              <a:rPr lang="en-US" sz="1800"/>
              <a:t>heritable</a:t>
            </a:r>
            <a:r>
              <a:rPr lang="en-US" sz="1800"/>
              <a:t> but also strongly influenced by environmental influence.</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a389f5938f_0_17"/>
          <p:cNvSpPr txBox="1"/>
          <p:nvPr>
            <p:ph type="title"/>
          </p:nvPr>
        </p:nvSpPr>
        <p:spPr>
          <a:xfrm>
            <a:off x="401836" y="174129"/>
            <a:ext cx="3571800" cy="736800"/>
          </a:xfrm>
          <a:prstGeom prst="rect">
            <a:avLst/>
          </a:prstGeom>
        </p:spPr>
        <p:txBody>
          <a:bodyPr anchorCtr="0" anchor="b" bIns="58925" lIns="58925" spcFirstLastPara="1" rIns="58925" wrap="square" tIns="58925">
            <a:noAutofit/>
          </a:bodyPr>
          <a:lstStyle/>
          <a:p>
            <a:pPr indent="0" lvl="0" marL="0" rtl="0" algn="l">
              <a:spcBef>
                <a:spcPts val="0"/>
              </a:spcBef>
              <a:spcAft>
                <a:spcPts val="0"/>
              </a:spcAft>
              <a:buNone/>
            </a:pPr>
            <a:r>
              <a:rPr lang="en-US"/>
              <a:t>Examples</a:t>
            </a:r>
            <a:endParaRPr/>
          </a:p>
        </p:txBody>
      </p:sp>
      <p:sp>
        <p:nvSpPr>
          <p:cNvPr id="138" name="Google Shape;138;ga389f5938f_0_17"/>
          <p:cNvSpPr txBox="1"/>
          <p:nvPr>
            <p:ph idx="1" type="body"/>
          </p:nvPr>
        </p:nvSpPr>
        <p:spPr>
          <a:xfrm>
            <a:off x="401810" y="1155925"/>
            <a:ext cx="8508000" cy="3516000"/>
          </a:xfrm>
          <a:prstGeom prst="rect">
            <a:avLst/>
          </a:prstGeom>
        </p:spPr>
        <p:txBody>
          <a:bodyPr anchorCtr="0" anchor="t" bIns="58925" lIns="58925" spcFirstLastPara="1" rIns="58925" wrap="square" tIns="58925">
            <a:noAutofit/>
          </a:bodyPr>
          <a:lstStyle/>
          <a:p>
            <a:pPr indent="-342900" lvl="0" marL="457200" rtl="0" algn="l">
              <a:lnSpc>
                <a:spcPct val="150000"/>
              </a:lnSpc>
              <a:spcBef>
                <a:spcPts val="0"/>
              </a:spcBef>
              <a:spcAft>
                <a:spcPts val="0"/>
              </a:spcAft>
              <a:buClr>
                <a:srgbClr val="555555"/>
              </a:buClr>
              <a:buSzPts val="1800"/>
              <a:buChar char="➢"/>
            </a:pPr>
            <a:r>
              <a:rPr lang="en-US" sz="1800">
                <a:solidFill>
                  <a:srgbClr val="555555"/>
                </a:solidFill>
                <a:highlight>
                  <a:srgbClr val="FFFFFF"/>
                </a:highlight>
                <a:latin typeface="Helvetica Neue"/>
                <a:ea typeface="Helvetica Neue"/>
                <a:cs typeface="Helvetica Neue"/>
                <a:sym typeface="Helvetica Neue"/>
              </a:rPr>
              <a:t>A</a:t>
            </a:r>
            <a:r>
              <a:rPr lang="en-US" sz="1800">
                <a:solidFill>
                  <a:srgbClr val="555555"/>
                </a:solidFill>
                <a:highlight>
                  <a:srgbClr val="FFFFFF"/>
                </a:highlight>
                <a:latin typeface="Helvetica Neue"/>
                <a:ea typeface="Helvetica Neue"/>
                <a:cs typeface="Helvetica Neue"/>
                <a:sym typeface="Helvetica Neue"/>
              </a:rPr>
              <a:t>n increased volume of gray matter in Broca's area of professional musicians, reflecting, at least in part, the number of years devoted to musical training.</a:t>
            </a:r>
            <a:endParaRPr sz="1800">
              <a:solidFill>
                <a:srgbClr val="555555"/>
              </a:solidFill>
              <a:highlight>
                <a:srgbClr val="FFFFFF"/>
              </a:highlight>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555555"/>
              </a:buClr>
              <a:buSzPts val="1800"/>
              <a:buChar char="➢"/>
            </a:pPr>
            <a:r>
              <a:rPr lang="en-US" sz="1800">
                <a:solidFill>
                  <a:srgbClr val="555555"/>
                </a:solidFill>
                <a:highlight>
                  <a:srgbClr val="FFFFFF"/>
                </a:highlight>
                <a:latin typeface="Helvetica Neue"/>
                <a:ea typeface="Helvetica Neue"/>
                <a:cs typeface="Helvetica Neue"/>
                <a:sym typeface="Helvetica Neue"/>
              </a:rPr>
              <a:t>An increased volume of gray matter in the posterior </a:t>
            </a:r>
            <a:r>
              <a:rPr lang="en-US" sz="1800">
                <a:solidFill>
                  <a:srgbClr val="0E3D0B"/>
                </a:solidFill>
                <a:highlight>
                  <a:srgbClr val="FFFFFF"/>
                </a:highlight>
                <a:uFill>
                  <a:noFill/>
                </a:uFill>
                <a:latin typeface="Helvetica Neue"/>
                <a:ea typeface="Helvetica Neue"/>
                <a:cs typeface="Helvetica Neue"/>
                <a:sym typeface="Helvetica Neue"/>
                <a:hlinkClick r:id="rId3">
                  <a:extLst>
                    <a:ext uri="{A12FA001-AC4F-418D-AE19-62706E023703}">
                      <ahyp:hlinkClr val="tx"/>
                    </a:ext>
                  </a:extLst>
                </a:hlinkClick>
              </a:rPr>
              <a:t>hippocampus</a:t>
            </a:r>
            <a:r>
              <a:rPr lang="en-US" sz="1800">
                <a:solidFill>
                  <a:srgbClr val="555555"/>
                </a:solidFill>
                <a:highlight>
                  <a:srgbClr val="FFFFFF"/>
                </a:highlight>
                <a:latin typeface="Helvetica Neue"/>
                <a:ea typeface="Helvetica Neue"/>
                <a:cs typeface="Helvetica Neue"/>
                <a:sym typeface="Helvetica Neue"/>
              </a:rPr>
              <a:t> of experienced London taxi drivers (a brain region involved in spatial navigation), with volume correlated with length of taxi-driving experience. </a:t>
            </a:r>
            <a:endParaRPr sz="1800">
              <a:solidFill>
                <a:srgbClr val="555555"/>
              </a:solidFill>
              <a:highlight>
                <a:srgbClr val="FFFFFF"/>
              </a:highlight>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555555"/>
              </a:buClr>
              <a:buSzPts val="1800"/>
              <a:buChar char="➢"/>
            </a:pPr>
            <a:r>
              <a:rPr lang="en-US" sz="1800">
                <a:solidFill>
                  <a:srgbClr val="555555"/>
                </a:solidFill>
                <a:highlight>
                  <a:srgbClr val="FFFFFF"/>
                </a:highlight>
                <a:latin typeface="Helvetica Neue"/>
                <a:ea typeface="Helvetica Neue"/>
                <a:cs typeface="Helvetica Neue"/>
                <a:sym typeface="Helvetica Neue"/>
              </a:rPr>
              <a:t>An increase in the development of new brain cells in older adults who underwent an aerobic training program compared with those who did not.</a:t>
            </a:r>
            <a:endParaRPr sz="1800">
              <a:solidFill>
                <a:srgbClr val="555555"/>
              </a:solidFill>
              <a:highlight>
                <a:srgbClr val="FFFFFF"/>
              </a:highlight>
              <a:latin typeface="Helvetica Neue"/>
              <a:ea typeface="Helvetica Neue"/>
              <a:cs typeface="Helvetica Neue"/>
              <a:sym typeface="Helvetica Neue"/>
            </a:endParaRPr>
          </a:p>
          <a:p>
            <a:pPr indent="0" lvl="0" marL="457200" rtl="0" algn="l">
              <a:lnSpc>
                <a:spcPct val="150000"/>
              </a:lnSpc>
              <a:spcBef>
                <a:spcPts val="3500"/>
              </a:spcBef>
              <a:spcAft>
                <a:spcPts val="0"/>
              </a:spcAft>
              <a:buNone/>
            </a:pPr>
            <a:r>
              <a:t/>
            </a:r>
            <a:endParaRPr sz="1800"/>
          </a:p>
          <a:p>
            <a:pPr indent="0" lvl="0" marL="0" rtl="0" algn="l">
              <a:spcBef>
                <a:spcPts val="27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type="title"/>
          </p:nvPr>
        </p:nvSpPr>
        <p:spPr>
          <a:xfrm>
            <a:off x="401835" y="321268"/>
            <a:ext cx="7818336" cy="736800"/>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1998"/>
              <a:buFont typeface="Helvetica Neue Light"/>
              <a:buNone/>
            </a:pPr>
            <a:r>
              <a:rPr lang="en-US" sz="1998"/>
              <a:t>THE SCIENCE and Sahaja Yoga meditation: </a:t>
            </a:r>
            <a:br>
              <a:rPr lang="en-US" sz="1998"/>
            </a:br>
            <a:r>
              <a:rPr lang="en-US" sz="1998"/>
              <a:t>Findings Part 1</a:t>
            </a:r>
            <a:endParaRPr/>
          </a:p>
        </p:txBody>
      </p:sp>
      <p:sp>
        <p:nvSpPr>
          <p:cNvPr id="144" name="Google Shape;144;p11"/>
          <p:cNvSpPr txBox="1"/>
          <p:nvPr>
            <p:ph idx="1" type="body"/>
          </p:nvPr>
        </p:nvSpPr>
        <p:spPr>
          <a:xfrm>
            <a:off x="401836" y="1058067"/>
            <a:ext cx="7818336" cy="3550806"/>
          </a:xfrm>
          <a:prstGeom prst="rect">
            <a:avLst/>
          </a:prstGeom>
          <a:noFill/>
          <a:ln>
            <a:noFill/>
          </a:ln>
        </p:spPr>
        <p:txBody>
          <a:bodyPr anchorCtr="0" anchor="t" bIns="58925" lIns="58925" spcFirstLastPara="1" rIns="58925" wrap="square" tIns="58925">
            <a:normAutofit/>
          </a:bodyPr>
          <a:lstStyle/>
          <a:p>
            <a:pPr indent="-342900" lvl="0" marL="387350" rtl="0" algn="l">
              <a:lnSpc>
                <a:spcPct val="100000"/>
              </a:lnSpc>
              <a:spcBef>
                <a:spcPts val="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A region in the brain called the rostral anterior cingulate cortex (rACC) is </a:t>
            </a:r>
            <a:r>
              <a:rPr b="1" i="1" lang="en-US" sz="2300" u="sng">
                <a:solidFill>
                  <a:srgbClr val="747474"/>
                </a:solidFill>
                <a:latin typeface="Helvetica Neue"/>
                <a:ea typeface="Helvetica Neue"/>
                <a:cs typeface="Helvetica Neue"/>
                <a:sym typeface="Helvetica Neue"/>
              </a:rPr>
              <a:t>directly related to the ability to be in mental silence</a:t>
            </a:r>
            <a:r>
              <a:rPr lang="en-US" sz="2300">
                <a:solidFill>
                  <a:srgbClr val="747474"/>
                </a:solidFill>
                <a:latin typeface="Helvetica Neue Light"/>
                <a:ea typeface="Helvetica Neue Light"/>
                <a:cs typeface="Helvetica Neue Light"/>
                <a:sym typeface="Helvetica Neue Light"/>
              </a:rPr>
              <a:t>.</a:t>
            </a: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The meditators had an average of </a:t>
            </a:r>
            <a:r>
              <a:rPr b="1" lang="en-US" sz="2300" u="sng">
                <a:solidFill>
                  <a:srgbClr val="747474"/>
                </a:solidFill>
                <a:latin typeface="Helvetica Neue"/>
                <a:ea typeface="Helvetica Neue"/>
                <a:cs typeface="Helvetica Neue"/>
                <a:sym typeface="Helvetica Neue"/>
              </a:rPr>
              <a:t>7.5%</a:t>
            </a:r>
            <a:r>
              <a:rPr b="1" i="1" lang="en-US" sz="2300" u="sng">
                <a:solidFill>
                  <a:srgbClr val="747474"/>
                </a:solidFill>
                <a:latin typeface="Helvetica Neue"/>
                <a:ea typeface="Helvetica Neue"/>
                <a:cs typeface="Helvetica Neue"/>
                <a:sym typeface="Helvetica Neue"/>
              </a:rPr>
              <a:t> more grey matter</a:t>
            </a:r>
            <a:r>
              <a:rPr lang="en-US" sz="2300">
                <a:solidFill>
                  <a:srgbClr val="747474"/>
                </a:solidFill>
                <a:latin typeface="Helvetica Neue Light"/>
                <a:ea typeface="Helvetica Neue Light"/>
                <a:cs typeface="Helvetica Neue Light"/>
                <a:sym typeface="Helvetica Neue Light"/>
              </a:rPr>
              <a:t> than the non-meditating group in this area.</a:t>
            </a: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The meditators who experienced a deeper mental silence in their meditation in the scanner had more grey matter in this area than those with a less lasting mental silence.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5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5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500"/>
                                        <p:tgtEl>
                                          <p:spTgt spid="14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ph type="title"/>
          </p:nvPr>
        </p:nvSpPr>
        <p:spPr>
          <a:xfrm>
            <a:off x="401835" y="174129"/>
            <a:ext cx="3571801"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t/>
            </a:r>
            <a:endParaRPr sz="2700">
              <a:latin typeface="Helvetica Neue Light"/>
              <a:ea typeface="Helvetica Neue Light"/>
              <a:cs typeface="Helvetica Neue Light"/>
              <a:sym typeface="Helvetica Neue Light"/>
            </a:endParaRPr>
          </a:p>
        </p:txBody>
      </p:sp>
      <p:sp>
        <p:nvSpPr>
          <p:cNvPr id="150" name="Google Shape;150;p12"/>
          <p:cNvSpPr txBox="1"/>
          <p:nvPr>
            <p:ph idx="1" type="body"/>
          </p:nvPr>
        </p:nvSpPr>
        <p:spPr>
          <a:xfrm>
            <a:off x="401835" y="1172020"/>
            <a:ext cx="3571801" cy="3516002"/>
          </a:xfrm>
          <a:prstGeom prst="rect">
            <a:avLst/>
          </a:prstGeom>
          <a:noFill/>
          <a:ln>
            <a:noFill/>
          </a:ln>
        </p:spPr>
        <p:txBody>
          <a:bodyPr anchorCtr="0" anchor="t" bIns="58925" lIns="58925" spcFirstLastPara="1" rIns="58925" wrap="square" tIns="58925">
            <a:normAutofit/>
          </a:bodyPr>
          <a:lstStyle/>
          <a:p>
            <a:pPr indent="-190500" lvl="0" marL="457200" rtl="0" algn="l">
              <a:lnSpc>
                <a:spcPct val="100000"/>
              </a:lnSpc>
              <a:spcBef>
                <a:spcPts val="0"/>
              </a:spcBef>
              <a:spcAft>
                <a:spcPts val="0"/>
              </a:spcAft>
              <a:buSzPts val="2300"/>
              <a:buNone/>
            </a:pPr>
            <a:r>
              <a:t/>
            </a:r>
            <a:endParaRPr sz="2300">
              <a:solidFill>
                <a:srgbClr val="747474"/>
              </a:solidFill>
              <a:latin typeface="Helvetica Neue Light"/>
              <a:ea typeface="Helvetica Neue Light"/>
              <a:cs typeface="Helvetica Neue Light"/>
              <a:sym typeface="Helvetica Neue Light"/>
            </a:endParaRPr>
          </a:p>
        </p:txBody>
      </p:sp>
      <p:pic>
        <p:nvPicPr>
          <p:cNvPr descr="Picture 4" id="151" name="Google Shape;151;p12"/>
          <p:cNvPicPr preferRelativeResize="0"/>
          <p:nvPr/>
        </p:nvPicPr>
        <p:blipFill rotWithShape="1">
          <a:blip r:embed="rId3">
            <a:alphaModFix/>
          </a:blip>
          <a:srcRect b="0" l="0" r="0" t="0"/>
          <a:stretch/>
        </p:blipFill>
        <p:spPr>
          <a:xfrm>
            <a:off x="0" y="224925"/>
            <a:ext cx="9144000" cy="4693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ph idx="1" type="body"/>
          </p:nvPr>
        </p:nvSpPr>
        <p:spPr>
          <a:xfrm>
            <a:off x="401836" y="1011768"/>
            <a:ext cx="7818336" cy="3550806"/>
          </a:xfrm>
          <a:prstGeom prst="rect">
            <a:avLst/>
          </a:prstGeom>
          <a:noFill/>
          <a:ln>
            <a:noFill/>
          </a:ln>
        </p:spPr>
        <p:txBody>
          <a:bodyPr anchorCtr="0" anchor="t" bIns="58925" lIns="58925" spcFirstLastPara="1" rIns="58925" wrap="square" tIns="58925">
            <a:normAutofit/>
          </a:bodyPr>
          <a:lstStyle/>
          <a:p>
            <a:pPr indent="44450" lvl="0" marL="0" rtl="0" algn="l">
              <a:lnSpc>
                <a:spcPct val="100000"/>
              </a:lnSpc>
              <a:spcBef>
                <a:spcPts val="0"/>
              </a:spcBef>
              <a:spcAft>
                <a:spcPts val="0"/>
              </a:spcAft>
              <a:buSzPts val="2300"/>
              <a:buNone/>
            </a:pPr>
            <a:r>
              <a:rPr lang="en-US" sz="2300">
                <a:solidFill>
                  <a:srgbClr val="747474"/>
                </a:solidFill>
                <a:latin typeface="Helvetica Neue Light"/>
                <a:ea typeface="Helvetica Neue Light"/>
                <a:cs typeface="Helvetica Neue Light"/>
                <a:sym typeface="Helvetica Neue Light"/>
              </a:rPr>
              <a:t>According to recent scientific publications:</a:t>
            </a:r>
            <a:br>
              <a:rPr lang="en-US" sz="2300">
                <a:solidFill>
                  <a:srgbClr val="747474"/>
                </a:solidFill>
                <a:latin typeface="Helvetica Neue Light"/>
                <a:ea typeface="Helvetica Neue Light"/>
                <a:cs typeface="Helvetica Neue Light"/>
                <a:sym typeface="Helvetica Neue Light"/>
              </a:rPr>
            </a:b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People with mental illnesses have less grey matter in the rACC.</a:t>
            </a:r>
            <a:br>
              <a:rPr lang="en-US" sz="2300">
                <a:solidFill>
                  <a:srgbClr val="747474"/>
                </a:solidFill>
                <a:latin typeface="Helvetica Neue Light"/>
                <a:ea typeface="Helvetica Neue Light"/>
                <a:cs typeface="Helvetica Neue Light"/>
                <a:sym typeface="Helvetica Neue Light"/>
              </a:rPr>
            </a:b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People who are happier and have greater self-control over their emotions have more grey matter in this area.</a:t>
            </a:r>
            <a:endParaRPr/>
          </a:p>
        </p:txBody>
      </p:sp>
      <p:sp>
        <p:nvSpPr>
          <p:cNvPr id="157" name="Google Shape;157;p13"/>
          <p:cNvSpPr txBox="1"/>
          <p:nvPr/>
        </p:nvSpPr>
        <p:spPr>
          <a:xfrm>
            <a:off x="401835" y="139885"/>
            <a:ext cx="7818336" cy="946105"/>
          </a:xfrm>
          <a:prstGeom prst="rect">
            <a:avLst/>
          </a:prstGeom>
          <a:noFill/>
          <a:ln>
            <a:noFill/>
          </a:ln>
        </p:spPr>
        <p:txBody>
          <a:bodyPr anchorCtr="0" anchor="b" bIns="58925" lIns="58925" spcFirstLastPara="1" rIns="58925" wrap="square" tIns="58925">
            <a:spAutoFit/>
          </a:bodyPr>
          <a:lstStyle/>
          <a:p>
            <a:pPr indent="0" lvl="0" marL="0" marR="0" rtl="0" algn="l">
              <a:lnSpc>
                <a:spcPct val="100000"/>
              </a:lnSpc>
              <a:spcBef>
                <a:spcPts val="0"/>
              </a:spcBef>
              <a:spcAft>
                <a:spcPts val="0"/>
              </a:spcAft>
              <a:buClr>
                <a:srgbClr val="000000"/>
              </a:buClr>
              <a:buSzPts val="2700"/>
              <a:buFont typeface="Helvetica Neue Light"/>
              <a:buNone/>
            </a:pPr>
            <a:r>
              <a:rPr b="0" i="0" lang="en-US" sz="2700" u="none" cap="none" strike="noStrike">
                <a:solidFill>
                  <a:srgbClr val="000000"/>
                </a:solidFill>
                <a:latin typeface="Helvetica Neue Light"/>
                <a:ea typeface="Helvetica Neue Light"/>
                <a:cs typeface="Helvetica Neue Light"/>
                <a:sym typeface="Helvetica Neue Light"/>
              </a:rPr>
              <a:t>THE SCIENCE and Sahaja Yoga meditation: </a:t>
            </a:r>
            <a:br>
              <a:rPr b="0" i="0" lang="en-US" sz="2700" u="none" cap="none" strike="noStrike">
                <a:solidFill>
                  <a:srgbClr val="000000"/>
                </a:solidFill>
                <a:latin typeface="Helvetica Neue Light"/>
                <a:ea typeface="Helvetica Neue Light"/>
                <a:cs typeface="Helvetica Neue Light"/>
                <a:sym typeface="Helvetica Neue Light"/>
              </a:rPr>
            </a:br>
            <a:r>
              <a:rPr b="0" i="0" lang="en-US" sz="2700" u="none" cap="none" strike="noStrike">
                <a:solidFill>
                  <a:srgbClr val="000000"/>
                </a:solidFill>
                <a:latin typeface="Helvetica Neue Light"/>
                <a:ea typeface="Helvetica Neue Light"/>
                <a:cs typeface="Helvetica Neue Light"/>
                <a:sym typeface="Helvetica Neue Light"/>
              </a:rPr>
              <a:t>Findings Part 1 cont.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500"/>
                                        <p:tgtEl>
                                          <p:spTgt spid="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Effect filter="fade" transition="in">
                                      <p:cBhvr>
                                        <p:cTn dur="500"/>
                                        <p:tgtEl>
                                          <p:spTgt spid="1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animEffect filter="fade" transition="in">
                                      <p:cBhvr>
                                        <p:cTn dur="500"/>
                                        <p:tgtEl>
                                          <p:spTgt spid="15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a389f5938f_0_11"/>
          <p:cNvSpPr txBox="1"/>
          <p:nvPr>
            <p:ph idx="1" type="body"/>
          </p:nvPr>
        </p:nvSpPr>
        <p:spPr>
          <a:xfrm>
            <a:off x="401836" y="1011768"/>
            <a:ext cx="7818300" cy="3550800"/>
          </a:xfrm>
          <a:prstGeom prst="rect">
            <a:avLst/>
          </a:prstGeom>
          <a:noFill/>
          <a:ln>
            <a:noFill/>
          </a:ln>
        </p:spPr>
        <p:txBody>
          <a:bodyPr anchorCtr="0" anchor="t" bIns="58925" lIns="58925" spcFirstLastPara="1" rIns="58925" wrap="square" tIns="58925">
            <a:noAutofit/>
          </a:bodyPr>
          <a:lstStyle/>
          <a:p>
            <a:pPr indent="-342900" lvl="0" marL="387350" rtl="0" algn="l">
              <a:lnSpc>
                <a:spcPct val="100000"/>
              </a:lnSpc>
              <a:spcBef>
                <a:spcPts val="0"/>
              </a:spcBef>
              <a:spcAft>
                <a:spcPts val="0"/>
              </a:spcAft>
              <a:buSzPts val="2300"/>
              <a:buFont typeface="Helvetica Neue Light"/>
              <a:buChar char="➢"/>
            </a:pPr>
            <a:r>
              <a:rPr lang="en-US"/>
              <a:t>Meditators experienced g</a:t>
            </a:r>
            <a:r>
              <a:rPr lang="en-US" sz="2300">
                <a:solidFill>
                  <a:srgbClr val="747474"/>
                </a:solidFill>
                <a:latin typeface="Helvetica Neue Light"/>
                <a:ea typeface="Helvetica Neue Light"/>
                <a:cs typeface="Helvetica Neue Light"/>
                <a:sym typeface="Helvetica Neue Light"/>
              </a:rPr>
              <a:t>reater functional connectivity between rACC and areas in both hemispheres of the brain in charge of internalised attention and simple state of joy.</a:t>
            </a:r>
            <a:br>
              <a:rPr lang="en-US" sz="2300">
                <a:solidFill>
                  <a:srgbClr val="747474"/>
                </a:solidFill>
                <a:latin typeface="Helvetica Neue Light"/>
                <a:ea typeface="Helvetica Neue Light"/>
                <a:cs typeface="Helvetica Neue Light"/>
                <a:sym typeface="Helvetica Neue Light"/>
              </a:rPr>
            </a:b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State of mental silence produced a disconnection of the rACC with the thalamus – less attention to the outside world in favour of greater internalised attention during meditation.</a:t>
            </a:r>
            <a:endParaRPr/>
          </a:p>
        </p:txBody>
      </p:sp>
      <p:sp>
        <p:nvSpPr>
          <p:cNvPr id="163" name="Google Shape;163;ga389f5938f_0_11"/>
          <p:cNvSpPr txBox="1"/>
          <p:nvPr/>
        </p:nvSpPr>
        <p:spPr>
          <a:xfrm>
            <a:off x="401836" y="105161"/>
            <a:ext cx="7818300" cy="946200"/>
          </a:xfrm>
          <a:prstGeom prst="rect">
            <a:avLst/>
          </a:prstGeom>
          <a:noFill/>
          <a:ln>
            <a:noFill/>
          </a:ln>
        </p:spPr>
        <p:txBody>
          <a:bodyPr anchorCtr="0" anchor="b" bIns="58925" lIns="58925" spcFirstLastPara="1" rIns="58925" wrap="square" tIns="58925">
            <a:noAutofit/>
          </a:bodyPr>
          <a:lstStyle/>
          <a:p>
            <a:pPr indent="0" lvl="0" marL="0" marR="0" rtl="0" algn="l">
              <a:lnSpc>
                <a:spcPct val="100000"/>
              </a:lnSpc>
              <a:spcBef>
                <a:spcPts val="0"/>
              </a:spcBef>
              <a:spcAft>
                <a:spcPts val="0"/>
              </a:spcAft>
              <a:buClr>
                <a:srgbClr val="000000"/>
              </a:buClr>
              <a:buSzPts val="2700"/>
              <a:buFont typeface="Helvetica Neue Light"/>
              <a:buNone/>
            </a:pPr>
            <a:r>
              <a:rPr b="0" i="0" lang="en-US" sz="2700" u="none" cap="none" strike="noStrike">
                <a:solidFill>
                  <a:srgbClr val="000000"/>
                </a:solidFill>
                <a:latin typeface="Helvetica Neue Light"/>
                <a:ea typeface="Helvetica Neue Light"/>
                <a:cs typeface="Helvetica Neue Light"/>
                <a:sym typeface="Helvetica Neue Light"/>
              </a:rPr>
              <a:t>THE SCIENCE and Sahaja Yoga meditation: </a:t>
            </a:r>
            <a:br>
              <a:rPr b="0" i="0" lang="en-US" sz="2700" u="none" cap="none" strike="noStrike">
                <a:solidFill>
                  <a:srgbClr val="000000"/>
                </a:solidFill>
                <a:latin typeface="Helvetica Neue Light"/>
                <a:ea typeface="Helvetica Neue Light"/>
                <a:cs typeface="Helvetica Neue Light"/>
                <a:sym typeface="Helvetica Neue Light"/>
              </a:rPr>
            </a:br>
            <a:r>
              <a:rPr b="0" i="0" lang="en-US" sz="2700" u="none" cap="none" strike="noStrike">
                <a:solidFill>
                  <a:srgbClr val="000000"/>
                </a:solidFill>
                <a:latin typeface="Helvetica Neue Light"/>
                <a:ea typeface="Helvetica Neue Light"/>
                <a:cs typeface="Helvetica Neue Light"/>
                <a:sym typeface="Helvetica Neue Light"/>
              </a:rPr>
              <a:t>Findings Part 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5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500"/>
                                        <p:tgtEl>
                                          <p:spTgt spid="16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type="title"/>
          </p:nvPr>
        </p:nvSpPr>
        <p:spPr>
          <a:xfrm>
            <a:off x="401835" y="174129"/>
            <a:ext cx="8418074"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THE SCIENCE and Sahaja Yoga meditation: Conclusion</a:t>
            </a:r>
            <a:endParaRPr/>
          </a:p>
        </p:txBody>
      </p:sp>
      <p:sp>
        <p:nvSpPr>
          <p:cNvPr id="169" name="Google Shape;169;p14"/>
          <p:cNvSpPr txBox="1"/>
          <p:nvPr>
            <p:ph idx="1" type="body"/>
          </p:nvPr>
        </p:nvSpPr>
        <p:spPr>
          <a:xfrm>
            <a:off x="401836" y="1011768"/>
            <a:ext cx="7818336" cy="3550806"/>
          </a:xfrm>
          <a:prstGeom prst="rect">
            <a:avLst/>
          </a:prstGeom>
          <a:noFill/>
          <a:ln>
            <a:noFill/>
          </a:ln>
        </p:spPr>
        <p:txBody>
          <a:bodyPr anchorCtr="0" anchor="t" bIns="58925" lIns="58925" spcFirstLastPara="1" rIns="58925" wrap="square" tIns="58925">
            <a:normAutofit/>
          </a:bodyPr>
          <a:lstStyle/>
          <a:p>
            <a:pPr indent="-342900" lvl="0" marL="387350" rtl="0" algn="l">
              <a:lnSpc>
                <a:spcPct val="100000"/>
              </a:lnSpc>
              <a:spcBef>
                <a:spcPts val="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Mental silence experienced through Sahaja Yoga meditation is associated with the development of neural networks and areas in the brain that are crucial for the control of attention and emotions.</a:t>
            </a:r>
            <a:br>
              <a:rPr lang="en-US" sz="2300">
                <a:solidFill>
                  <a:srgbClr val="747474"/>
                </a:solidFill>
                <a:latin typeface="Helvetica Neue Light"/>
                <a:ea typeface="Helvetica Neue Light"/>
                <a:cs typeface="Helvetica Neue Light"/>
                <a:sym typeface="Helvetica Neue Light"/>
              </a:rPr>
            </a:b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This may have a direct positive impact on mental health and indirect impact on physical health.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5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500"/>
                                        <p:tgtEl>
                                          <p:spTgt spid="16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5"/>
          <p:cNvSpPr txBox="1"/>
          <p:nvPr>
            <p:ph type="title"/>
          </p:nvPr>
        </p:nvSpPr>
        <p:spPr>
          <a:xfrm>
            <a:off x="401835" y="245249"/>
            <a:ext cx="8183366" cy="736800"/>
          </a:xfrm>
          <a:prstGeom prst="rect">
            <a:avLst/>
          </a:prstGeom>
          <a:noFill/>
          <a:ln>
            <a:noFill/>
          </a:ln>
        </p:spPr>
        <p:txBody>
          <a:bodyPr anchorCtr="0" anchor="b" bIns="58925" lIns="58925" spcFirstLastPara="1" rIns="58925" wrap="square" tIns="58925">
            <a:normAutofit/>
          </a:bodyPr>
          <a:lstStyle/>
          <a:p>
            <a:pPr indent="0" lvl="0" marL="0" marR="0" rtl="0" algn="l">
              <a:lnSpc>
                <a:spcPct val="100000"/>
              </a:lnSpc>
              <a:spcBef>
                <a:spcPts val="0"/>
              </a:spcBef>
              <a:spcAft>
                <a:spcPts val="0"/>
              </a:spcAft>
              <a:buClr>
                <a:srgbClr val="000000"/>
              </a:buClr>
              <a:buSzPts val="1998"/>
              <a:buFont typeface="Helvetica Neue Light"/>
              <a:buNone/>
            </a:pPr>
            <a:r>
              <a:rPr lang="en-US" sz="1998"/>
              <a:t>Other studies: Effect of Sahaja Yoga Meditation on Quality of Life, Anxiety and Blood Pressure Control</a:t>
            </a:r>
            <a:endParaRPr/>
          </a:p>
        </p:txBody>
      </p:sp>
      <p:sp>
        <p:nvSpPr>
          <p:cNvPr id="175" name="Google Shape;175;p15"/>
          <p:cNvSpPr txBox="1"/>
          <p:nvPr>
            <p:ph idx="1" type="body"/>
          </p:nvPr>
        </p:nvSpPr>
        <p:spPr>
          <a:xfrm>
            <a:off x="401836" y="1172020"/>
            <a:ext cx="8091924" cy="3516002"/>
          </a:xfrm>
          <a:prstGeom prst="rect">
            <a:avLst/>
          </a:prstGeom>
          <a:noFill/>
          <a:ln>
            <a:noFill/>
          </a:ln>
        </p:spPr>
        <p:txBody>
          <a:bodyPr anchorCtr="0" anchor="t" bIns="58925" lIns="58925" spcFirstLastPara="1" rIns="58925" wrap="square" tIns="58925">
            <a:normAutofit/>
          </a:bodyPr>
          <a:lstStyle/>
          <a:p>
            <a:pPr indent="120650" lvl="0" marL="0" rtl="0" algn="l">
              <a:lnSpc>
                <a:spcPct val="100000"/>
              </a:lnSpc>
              <a:spcBef>
                <a:spcPts val="0"/>
              </a:spcBef>
              <a:spcAft>
                <a:spcPts val="0"/>
              </a:spcAft>
              <a:buSzPts val="2300"/>
              <a:buNone/>
            </a:pPr>
            <a:r>
              <a:rPr lang="en-US" sz="2300">
                <a:solidFill>
                  <a:srgbClr val="747474"/>
                </a:solidFill>
                <a:latin typeface="Helvetica Neue Light"/>
                <a:ea typeface="Helvetica Neue Light"/>
                <a:cs typeface="Helvetica Neue Light"/>
                <a:sym typeface="Helvetica Neue Light"/>
              </a:rPr>
              <a:t>Study compared two groups receiving treatment from:</a:t>
            </a:r>
            <a:endParaRPr/>
          </a:p>
          <a:p>
            <a:pPr indent="-336550" lvl="0" marL="457200" rtl="0" algn="l">
              <a:lnSpc>
                <a:spcPct val="100000"/>
              </a:lnSpc>
              <a:spcBef>
                <a:spcPts val="2700"/>
              </a:spcBef>
              <a:spcAft>
                <a:spcPts val="0"/>
              </a:spcAft>
              <a:buSzPts val="2300"/>
              <a:buChar char="•"/>
            </a:pPr>
            <a:r>
              <a:rPr lang="en-US" sz="2300">
                <a:solidFill>
                  <a:srgbClr val="747474"/>
                </a:solidFill>
                <a:latin typeface="Helvetica Neue Light"/>
                <a:ea typeface="Helvetica Neue Light"/>
                <a:cs typeface="Helvetica Neue Light"/>
                <a:sym typeface="Helvetica Neue Light"/>
              </a:rPr>
              <a:t>International Sahaja Yoga Research and Health Center</a:t>
            </a:r>
            <a:endParaRPr/>
          </a:p>
          <a:p>
            <a:pPr indent="-336550" lvl="0" marL="457200" rtl="0" algn="l">
              <a:lnSpc>
                <a:spcPct val="100000"/>
              </a:lnSpc>
              <a:spcBef>
                <a:spcPts val="2700"/>
              </a:spcBef>
              <a:spcAft>
                <a:spcPts val="0"/>
              </a:spcAft>
              <a:buSzPts val="2300"/>
              <a:buChar char="•"/>
            </a:pPr>
            <a:r>
              <a:rPr lang="en-US" sz="2300">
                <a:solidFill>
                  <a:srgbClr val="747474"/>
                </a:solidFill>
                <a:latin typeface="Helvetica Neue Light"/>
                <a:ea typeface="Helvetica Neue Light"/>
                <a:cs typeface="Helvetica Neue Light"/>
                <a:sym typeface="Helvetica Neue Light"/>
              </a:rPr>
              <a:t>Ma</a:t>
            </a:r>
            <a:r>
              <a:rPr lang="en-US"/>
              <a:t>h</a:t>
            </a:r>
            <a:r>
              <a:rPr lang="en-US" sz="2300">
                <a:solidFill>
                  <a:srgbClr val="747474"/>
                </a:solidFill>
                <a:latin typeface="Helvetica Neue Light"/>
                <a:ea typeface="Helvetica Neue Light"/>
                <a:cs typeface="Helvetica Neue Light"/>
                <a:sym typeface="Helvetica Neue Light"/>
              </a:rPr>
              <a:t>atma Gandhi Mission Hospital (control group)</a:t>
            </a:r>
            <a:endParaRPr/>
          </a:p>
          <a:p>
            <a:pPr indent="120650" lvl="0" marL="0" rtl="0" algn="l">
              <a:lnSpc>
                <a:spcPct val="100000"/>
              </a:lnSpc>
              <a:spcBef>
                <a:spcPts val="2700"/>
              </a:spcBef>
              <a:spcAft>
                <a:spcPts val="0"/>
              </a:spcAft>
              <a:buSzPts val="2300"/>
              <a:buNone/>
            </a:pPr>
            <a:r>
              <a:rPr lang="en-US" sz="2300">
                <a:solidFill>
                  <a:srgbClr val="747474"/>
                </a:solidFill>
                <a:latin typeface="Helvetica Neue Light"/>
                <a:ea typeface="Helvetica Neue Light"/>
                <a:cs typeface="Helvetica Neue Light"/>
                <a:sym typeface="Helvetica Neue Light"/>
              </a:rPr>
              <a:t>Measurements taken before and after treatment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ph type="title"/>
          </p:nvPr>
        </p:nvSpPr>
        <p:spPr>
          <a:xfrm>
            <a:off x="401835" y="174129"/>
            <a:ext cx="3571801"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Results</a:t>
            </a:r>
            <a:endParaRPr/>
          </a:p>
        </p:txBody>
      </p:sp>
      <p:sp>
        <p:nvSpPr>
          <p:cNvPr id="181" name="Google Shape;181;p16"/>
          <p:cNvSpPr txBox="1"/>
          <p:nvPr>
            <p:ph idx="1" type="body"/>
          </p:nvPr>
        </p:nvSpPr>
        <p:spPr>
          <a:xfrm>
            <a:off x="401835" y="1202500"/>
            <a:ext cx="3784086" cy="3516002"/>
          </a:xfrm>
          <a:prstGeom prst="rect">
            <a:avLst/>
          </a:prstGeom>
          <a:noFill/>
          <a:ln>
            <a:noFill/>
          </a:ln>
        </p:spPr>
        <p:txBody>
          <a:bodyPr anchorCtr="0" anchor="t" bIns="58925" lIns="58925" spcFirstLastPara="1" rIns="58925" wrap="square" tIns="58925">
            <a:normAutofit/>
          </a:bodyPr>
          <a:lstStyle/>
          <a:p>
            <a:pPr indent="120650" lvl="0" marL="0" rtl="0" algn="l">
              <a:lnSpc>
                <a:spcPct val="100000"/>
              </a:lnSpc>
              <a:spcBef>
                <a:spcPts val="0"/>
              </a:spcBef>
              <a:spcAft>
                <a:spcPts val="0"/>
              </a:spcAft>
              <a:buSzPts val="2300"/>
              <a:buNone/>
            </a:pPr>
            <a:r>
              <a:rPr lang="en-US" sz="2300">
                <a:solidFill>
                  <a:srgbClr val="747474"/>
                </a:solidFill>
                <a:latin typeface="Helvetica Neue Light"/>
                <a:ea typeface="Helvetica Neue Light"/>
                <a:cs typeface="Helvetica Neue Light"/>
                <a:sym typeface="Helvetica Neue Light"/>
              </a:rPr>
              <a:t>Meditators</a:t>
            </a:r>
            <a:endParaRPr/>
          </a:p>
          <a:p>
            <a:pPr indent="-336550" lvl="0" marL="457200" rtl="0" algn="l">
              <a:lnSpc>
                <a:spcPct val="100000"/>
              </a:lnSpc>
              <a:spcBef>
                <a:spcPts val="2700"/>
              </a:spcBef>
              <a:spcAft>
                <a:spcPts val="0"/>
              </a:spcAft>
              <a:buSzPts val="2300"/>
              <a:buChar char="•"/>
            </a:pPr>
            <a:r>
              <a:rPr lang="en-US" sz="2300">
                <a:solidFill>
                  <a:srgbClr val="747474"/>
                </a:solidFill>
                <a:latin typeface="Helvetica Neue Light"/>
                <a:ea typeface="Helvetica Neue Light"/>
                <a:cs typeface="Helvetica Neue Light"/>
                <a:sym typeface="Helvetica Neue Light"/>
              </a:rPr>
              <a:t>Significant improvement in quality of life, anxiety and blood pressure</a:t>
            </a:r>
            <a:endParaRPr/>
          </a:p>
        </p:txBody>
      </p:sp>
      <p:sp>
        <p:nvSpPr>
          <p:cNvPr id="182" name="Google Shape;182;p16"/>
          <p:cNvSpPr txBox="1"/>
          <p:nvPr/>
        </p:nvSpPr>
        <p:spPr>
          <a:xfrm>
            <a:off x="5130800" y="1534160"/>
            <a:ext cx="4013200" cy="186096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747474"/>
              </a:buClr>
              <a:buSzPts val="2300"/>
              <a:buFont typeface="Helvetica Neue Light"/>
              <a:buNone/>
            </a:pPr>
            <a:r>
              <a:rPr b="0" i="0" lang="en-US" sz="2300" u="none" cap="none" strike="noStrike">
                <a:solidFill>
                  <a:srgbClr val="747474"/>
                </a:solidFill>
                <a:latin typeface="Helvetica Neue Light"/>
                <a:ea typeface="Helvetica Neue Light"/>
                <a:cs typeface="Helvetica Neue Light"/>
                <a:sym typeface="Helvetica Neue Light"/>
              </a:rPr>
              <a:t>Non-meditators</a:t>
            </a:r>
            <a:endParaRPr/>
          </a:p>
          <a:p>
            <a:pPr indent="0" lvl="0" marL="0" marR="0" rtl="0" algn="l">
              <a:lnSpc>
                <a:spcPct val="100000"/>
              </a:lnSpc>
              <a:spcBef>
                <a:spcPts val="0"/>
              </a:spcBef>
              <a:spcAft>
                <a:spcPts val="0"/>
              </a:spcAft>
              <a:buClr>
                <a:srgbClr val="747474"/>
              </a:buClr>
              <a:buSzPts val="2300"/>
              <a:buFont typeface="Helvetica Neue Light"/>
              <a:buNone/>
            </a:pPr>
            <a:r>
              <a:t/>
            </a:r>
            <a:endParaRPr b="0" i="0" sz="2300" u="none" cap="none" strike="noStrike">
              <a:solidFill>
                <a:srgbClr val="747474"/>
              </a:solidFill>
              <a:latin typeface="Helvetica Neue Light"/>
              <a:ea typeface="Helvetica Neue Light"/>
              <a:cs typeface="Helvetica Neue Light"/>
              <a:sym typeface="Helvetica Neue Light"/>
            </a:endParaRPr>
          </a:p>
          <a:p>
            <a:pPr indent="-342900" lvl="0" marL="342900" marR="0" rtl="0" algn="l">
              <a:lnSpc>
                <a:spcPct val="100000"/>
              </a:lnSpc>
              <a:spcBef>
                <a:spcPts val="0"/>
              </a:spcBef>
              <a:spcAft>
                <a:spcPts val="0"/>
              </a:spcAft>
              <a:buClr>
                <a:srgbClr val="747474"/>
              </a:buClr>
              <a:buSzPts val="2300"/>
              <a:buFont typeface="Arial"/>
              <a:buChar char="•"/>
            </a:pPr>
            <a:r>
              <a:rPr b="0" i="0" lang="en-US" sz="2300" u="none" cap="none" strike="noStrike">
                <a:solidFill>
                  <a:srgbClr val="747474"/>
                </a:solidFill>
                <a:latin typeface="Helvetica Neue Light"/>
                <a:ea typeface="Helvetica Neue Light"/>
                <a:cs typeface="Helvetica Neue Light"/>
                <a:sym typeface="Helvetica Neue Light"/>
              </a:rPr>
              <a:t>Quality of life deteriorated</a:t>
            </a:r>
            <a:endParaRPr/>
          </a:p>
          <a:p>
            <a:pPr indent="-342900" lvl="0" marL="342900" marR="0" rtl="0" algn="l">
              <a:lnSpc>
                <a:spcPct val="100000"/>
              </a:lnSpc>
              <a:spcBef>
                <a:spcPts val="0"/>
              </a:spcBef>
              <a:spcAft>
                <a:spcPts val="0"/>
              </a:spcAft>
              <a:buClr>
                <a:srgbClr val="747474"/>
              </a:buClr>
              <a:buSzPts val="2300"/>
              <a:buFont typeface="Arial"/>
              <a:buChar char="•"/>
            </a:pPr>
            <a:r>
              <a:rPr b="0" i="0" lang="en-US" sz="2300" u="none" cap="none" strike="noStrike">
                <a:solidFill>
                  <a:srgbClr val="747474"/>
                </a:solidFill>
                <a:latin typeface="Helvetica Neue Light"/>
                <a:ea typeface="Helvetica Neue Light"/>
                <a:cs typeface="Helvetica Neue Light"/>
                <a:sym typeface="Helvetica Neue Light"/>
              </a:rPr>
              <a:t>No improvement in blood pressure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title"/>
          </p:nvPr>
        </p:nvSpPr>
        <p:spPr>
          <a:xfrm>
            <a:off x="401835" y="174129"/>
            <a:ext cx="3571801" cy="736801"/>
          </a:xfrm>
          <a:prstGeom prst="rect">
            <a:avLst/>
          </a:prstGeom>
          <a:noFill/>
          <a:ln>
            <a:noFill/>
          </a:ln>
        </p:spPr>
        <p:txBody>
          <a:bodyPr anchorCtr="0" anchor="b" bIns="32725" lIns="32725" spcFirstLastPara="1" rIns="32725" wrap="square" tIns="327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Overview</a:t>
            </a:r>
            <a:endParaRPr/>
          </a:p>
        </p:txBody>
      </p:sp>
      <p:sp>
        <p:nvSpPr>
          <p:cNvPr id="72" name="Google Shape;72;p2"/>
          <p:cNvSpPr txBox="1"/>
          <p:nvPr>
            <p:ph idx="1" type="body"/>
          </p:nvPr>
        </p:nvSpPr>
        <p:spPr>
          <a:xfrm>
            <a:off x="401835" y="1172020"/>
            <a:ext cx="3571801" cy="3516002"/>
          </a:xfrm>
          <a:prstGeom prst="rect">
            <a:avLst/>
          </a:prstGeom>
          <a:noFill/>
          <a:ln>
            <a:noFill/>
          </a:ln>
        </p:spPr>
        <p:txBody>
          <a:bodyPr anchorCtr="0" anchor="t" bIns="29450" lIns="29450" spcFirstLastPara="1" rIns="29450" wrap="square" tIns="29450">
            <a:normAutofit/>
          </a:bodyPr>
          <a:lstStyle/>
          <a:p>
            <a:pPr indent="-336550" lvl="0" marL="336550" rtl="0" algn="l">
              <a:lnSpc>
                <a:spcPct val="100000"/>
              </a:lnSpc>
              <a:spcBef>
                <a:spcPts val="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Footsoak</a:t>
            </a:r>
            <a:endParaRPr/>
          </a:p>
          <a:p>
            <a:pPr indent="-336550" lvl="0" marL="336550" rtl="0" algn="l">
              <a:lnSpc>
                <a:spcPct val="100000"/>
              </a:lnSpc>
              <a:spcBef>
                <a:spcPts val="19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Video: What the bleep</a:t>
            </a:r>
            <a:endParaRPr/>
          </a:p>
          <a:p>
            <a:pPr indent="-336550" lvl="0" marL="336550" rtl="0" algn="l">
              <a:lnSpc>
                <a:spcPct val="100000"/>
              </a:lnSpc>
              <a:spcBef>
                <a:spcPts val="19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Presentation</a:t>
            </a:r>
            <a:endParaRPr/>
          </a:p>
          <a:p>
            <a:pPr indent="-336550" lvl="0" marL="336550" rtl="0" algn="l">
              <a:lnSpc>
                <a:spcPct val="100000"/>
              </a:lnSpc>
              <a:spcBef>
                <a:spcPts val="19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Ekadesh Rudras meditation</a:t>
            </a:r>
            <a:endParaRPr/>
          </a:p>
        </p:txBody>
      </p:sp>
      <p:pic>
        <p:nvPicPr>
          <p:cNvPr descr="Picture 2" id="73" name="Google Shape;73;p2"/>
          <p:cNvPicPr preferRelativeResize="0"/>
          <p:nvPr/>
        </p:nvPicPr>
        <p:blipFill rotWithShape="1">
          <a:blip r:embed="rId3">
            <a:alphaModFix/>
          </a:blip>
          <a:srcRect b="0" l="0" r="0" t="0"/>
          <a:stretch/>
        </p:blipFill>
        <p:spPr>
          <a:xfrm>
            <a:off x="3799571" y="1037145"/>
            <a:ext cx="5344429" cy="2997527"/>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311699" y="445023"/>
            <a:ext cx="8520602" cy="1150097"/>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Sahaja Yoga: An Ancient Path to Modern Mental Health? </a:t>
            </a:r>
            <a:endParaRPr/>
          </a:p>
        </p:txBody>
      </p:sp>
      <p:sp>
        <p:nvSpPr>
          <p:cNvPr id="188" name="Google Shape;188;p17"/>
          <p:cNvSpPr txBox="1"/>
          <p:nvPr>
            <p:ph idx="1" type="body"/>
          </p:nvPr>
        </p:nvSpPr>
        <p:spPr>
          <a:xfrm>
            <a:off x="311699" y="1463038"/>
            <a:ext cx="8520602" cy="3105837"/>
          </a:xfrm>
          <a:prstGeom prst="rect">
            <a:avLst/>
          </a:prstGeom>
          <a:noFill/>
          <a:ln>
            <a:noFill/>
          </a:ln>
        </p:spPr>
        <p:txBody>
          <a:bodyPr anchorCtr="0" anchor="t" bIns="91400" lIns="91400" spcFirstLastPara="1" rIns="91400" wrap="square" tIns="91400">
            <a:normAutofit/>
          </a:bodyPr>
          <a:lstStyle/>
          <a:p>
            <a:pPr indent="114300" lvl="0" marL="0" rtl="0" algn="l">
              <a:lnSpc>
                <a:spcPct val="115000"/>
              </a:lnSpc>
              <a:spcBef>
                <a:spcPts val="0"/>
              </a:spcBef>
              <a:spcAft>
                <a:spcPts val="0"/>
              </a:spcAft>
              <a:buSzPts val="2300"/>
              <a:buNone/>
            </a:pPr>
            <a:r>
              <a:rPr lang="en-US" sz="2300">
                <a:solidFill>
                  <a:srgbClr val="747474"/>
                </a:solidFill>
                <a:latin typeface="Helvetica Neue Light"/>
                <a:ea typeface="Helvetica Neue Light"/>
                <a:cs typeface="Helvetica Neue Light"/>
                <a:sym typeface="Helvetica Neue Light"/>
              </a:rPr>
              <a:t>Research thesis, University of Plymouth, by Adam Morgan</a:t>
            </a:r>
            <a:endParaRPr/>
          </a:p>
          <a:p>
            <a:pPr indent="-196850" lvl="0" marL="457200" rtl="0" algn="l">
              <a:lnSpc>
                <a:spcPct val="115000"/>
              </a:lnSpc>
              <a:spcBef>
                <a:spcPts val="0"/>
              </a:spcBef>
              <a:spcAft>
                <a:spcPts val="0"/>
              </a:spcAft>
              <a:buSzPts val="2300"/>
              <a:buNone/>
            </a:pPr>
            <a:r>
              <a:t/>
            </a:r>
            <a:endParaRPr sz="2300">
              <a:solidFill>
                <a:srgbClr val="747474"/>
              </a:solidFill>
              <a:latin typeface="Helvetica Neue Light"/>
              <a:ea typeface="Helvetica Neue Light"/>
              <a:cs typeface="Helvetica Neue Light"/>
              <a:sym typeface="Helvetica Neue Light"/>
            </a:endParaRPr>
          </a:p>
          <a:p>
            <a:pPr indent="114300" lvl="0" marL="0" rtl="0" algn="l">
              <a:lnSpc>
                <a:spcPct val="115000"/>
              </a:lnSpc>
              <a:spcBef>
                <a:spcPts val="0"/>
              </a:spcBef>
              <a:spcAft>
                <a:spcPts val="0"/>
              </a:spcAft>
              <a:buSzPts val="2300"/>
              <a:buNone/>
            </a:pPr>
            <a:r>
              <a:rPr lang="en-US" sz="2300">
                <a:solidFill>
                  <a:srgbClr val="747474"/>
                </a:solidFill>
                <a:latin typeface="Helvetica Neue Light"/>
                <a:ea typeface="Helvetica Neue Light"/>
                <a:cs typeface="Helvetica Neue Light"/>
                <a:sym typeface="Helvetica Neue Light"/>
              </a:rPr>
              <a:t>Conclusion:</a:t>
            </a:r>
            <a:endParaRPr/>
          </a:p>
          <a:p>
            <a:pPr indent="114300" lvl="0" marL="0" rtl="0" algn="l">
              <a:lnSpc>
                <a:spcPct val="115000"/>
              </a:lnSpc>
              <a:spcBef>
                <a:spcPts val="0"/>
              </a:spcBef>
              <a:spcAft>
                <a:spcPts val="0"/>
              </a:spcAft>
              <a:buSzPts val="2300"/>
              <a:buNone/>
            </a:pPr>
            <a:r>
              <a:t/>
            </a:r>
            <a:endParaRPr sz="2300">
              <a:solidFill>
                <a:srgbClr val="747474"/>
              </a:solidFill>
              <a:latin typeface="Helvetica Neue Light"/>
              <a:ea typeface="Helvetica Neue Light"/>
              <a:cs typeface="Helvetica Neue Light"/>
              <a:sym typeface="Helvetica Neue Light"/>
            </a:endParaRPr>
          </a:p>
          <a:p>
            <a:pPr indent="-342900" lvl="0" marL="457200" rtl="0" algn="l">
              <a:lnSpc>
                <a:spcPct val="115000"/>
              </a:lnSpc>
              <a:spcBef>
                <a:spcPts val="0"/>
              </a:spcBef>
              <a:spcAft>
                <a:spcPts val="0"/>
              </a:spcAft>
              <a:buSzPts val="2300"/>
              <a:buChar char="●"/>
            </a:pPr>
            <a:r>
              <a:rPr lang="en-US" sz="2300">
                <a:solidFill>
                  <a:srgbClr val="747474"/>
                </a:solidFill>
                <a:latin typeface="Helvetica Neue Light"/>
                <a:ea typeface="Helvetica Neue Light"/>
                <a:cs typeface="Helvetica Neue Light"/>
                <a:sym typeface="Helvetica Neue Light"/>
              </a:rPr>
              <a:t>Sahaja Yoga is a valuable and promising treatment for anxiety and depression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401835" y="245247"/>
            <a:ext cx="7909046" cy="1248272"/>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Sahaja Yoga Meditation as a Family Treatment Programme for Children with ADHD</a:t>
            </a:r>
            <a:endParaRPr/>
          </a:p>
        </p:txBody>
      </p:sp>
      <p:sp>
        <p:nvSpPr>
          <p:cNvPr id="194" name="Google Shape;194;p18"/>
          <p:cNvSpPr txBox="1"/>
          <p:nvPr>
            <p:ph idx="1" type="body"/>
          </p:nvPr>
        </p:nvSpPr>
        <p:spPr>
          <a:xfrm>
            <a:off x="401836" y="1605278"/>
            <a:ext cx="4861044" cy="3082743"/>
          </a:xfrm>
          <a:prstGeom prst="rect">
            <a:avLst/>
          </a:prstGeom>
          <a:noFill/>
          <a:ln>
            <a:noFill/>
          </a:ln>
        </p:spPr>
        <p:txBody>
          <a:bodyPr anchorCtr="0" anchor="t" bIns="58925" lIns="58925" spcFirstLastPara="1" rIns="58925" wrap="square" tIns="58925">
            <a:normAutofit/>
          </a:bodyPr>
          <a:lstStyle/>
          <a:p>
            <a:pPr indent="120650" lvl="0" marL="0" rtl="0" algn="l">
              <a:lnSpc>
                <a:spcPct val="100000"/>
              </a:lnSpc>
              <a:spcBef>
                <a:spcPts val="0"/>
              </a:spcBef>
              <a:spcAft>
                <a:spcPts val="0"/>
              </a:spcAft>
              <a:buSzPts val="2300"/>
              <a:buNone/>
            </a:pPr>
            <a:r>
              <a:rPr lang="en-US" sz="2300">
                <a:solidFill>
                  <a:srgbClr val="747474"/>
                </a:solidFill>
                <a:latin typeface="Helvetica Neue Light"/>
                <a:ea typeface="Helvetica Neue Light"/>
                <a:cs typeface="Helvetica Neue Light"/>
                <a:sym typeface="Helvetica Neue Light"/>
              </a:rPr>
              <a:t>Universities in Australia, King’s College London</a:t>
            </a:r>
            <a:endParaRPr/>
          </a:p>
          <a:p>
            <a:pPr indent="120650" lvl="0" marL="0" rtl="0" algn="l">
              <a:lnSpc>
                <a:spcPct val="100000"/>
              </a:lnSpc>
              <a:spcBef>
                <a:spcPts val="2700"/>
              </a:spcBef>
              <a:spcAft>
                <a:spcPts val="0"/>
              </a:spcAft>
              <a:buSzPts val="2300"/>
              <a:buNone/>
            </a:pPr>
            <a:r>
              <a:rPr lang="en-US" sz="2300">
                <a:solidFill>
                  <a:srgbClr val="747474"/>
                </a:solidFill>
                <a:latin typeface="Helvetica Neue Light"/>
                <a:ea typeface="Helvetica Neue Light"/>
                <a:cs typeface="Helvetica Neue Light"/>
                <a:sym typeface="Helvetica Neue Light"/>
              </a:rPr>
              <a:t>Sahaja Yoga Meditation may offer families an effective management tool for family-oriented treatment of childhood ADHD.</a:t>
            </a:r>
            <a:endParaRPr/>
          </a:p>
        </p:txBody>
      </p:sp>
      <p:pic>
        <p:nvPicPr>
          <p:cNvPr descr="Picture 4" id="195" name="Google Shape;195;p18"/>
          <p:cNvPicPr preferRelativeResize="0"/>
          <p:nvPr/>
        </p:nvPicPr>
        <p:blipFill rotWithShape="1">
          <a:blip r:embed="rId3">
            <a:alphaModFix/>
          </a:blip>
          <a:srcRect b="0" l="0" r="0" t="0"/>
          <a:stretch/>
        </p:blipFill>
        <p:spPr>
          <a:xfrm>
            <a:off x="5262879" y="1952504"/>
            <a:ext cx="3388452" cy="22737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688"/>
              <a:buFont typeface="Arial"/>
              <a:buNone/>
            </a:pPr>
            <a:r>
              <a:rPr lang="en-US" sz="2688"/>
              <a:t>Results</a:t>
            </a:r>
            <a:endParaRPr/>
          </a:p>
        </p:txBody>
      </p:sp>
      <p:sp>
        <p:nvSpPr>
          <p:cNvPr id="201" name="Google Shape;201;p19"/>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p>
            <a:pPr indent="127127" lvl="0" marL="0" rtl="0" algn="l">
              <a:lnSpc>
                <a:spcPct val="115000"/>
              </a:lnSpc>
              <a:spcBef>
                <a:spcPts val="0"/>
              </a:spcBef>
              <a:spcAft>
                <a:spcPts val="0"/>
              </a:spcAft>
              <a:buSzPts val="2093"/>
              <a:buNone/>
            </a:pPr>
            <a:r>
              <a:rPr lang="en-US" sz="2093">
                <a:solidFill>
                  <a:srgbClr val="747474"/>
                </a:solidFill>
                <a:latin typeface="Helvetica Neue Light"/>
                <a:ea typeface="Helvetica Neue Light"/>
                <a:cs typeface="Helvetica Neue Light"/>
                <a:sym typeface="Helvetica Neue Light"/>
              </a:rPr>
              <a:t>Children</a:t>
            </a:r>
            <a:endParaRPr/>
          </a:p>
          <a:p>
            <a:pPr indent="-161924" lvl="0" marL="416051" rtl="0" algn="l">
              <a:lnSpc>
                <a:spcPct val="115000"/>
              </a:lnSpc>
              <a:spcBef>
                <a:spcPts val="0"/>
              </a:spcBef>
              <a:spcAft>
                <a:spcPts val="0"/>
              </a:spcAft>
              <a:buSzPts val="2000"/>
              <a:buNone/>
            </a:pPr>
            <a:r>
              <a:t/>
            </a:r>
            <a:endParaRPr sz="2093">
              <a:solidFill>
                <a:srgbClr val="747474"/>
              </a:solidFill>
              <a:latin typeface="Helvetica Neue Light"/>
              <a:ea typeface="Helvetica Neue Light"/>
              <a:cs typeface="Helvetica Neue Light"/>
              <a:sym typeface="Helvetica Neue Light"/>
            </a:endParaRPr>
          </a:p>
          <a:p>
            <a:pPr indent="127127" lvl="0" marL="0" rtl="0" algn="l">
              <a:lnSpc>
                <a:spcPct val="115000"/>
              </a:lnSpc>
              <a:spcBef>
                <a:spcPts val="0"/>
              </a:spcBef>
              <a:spcAft>
                <a:spcPts val="0"/>
              </a:spcAft>
              <a:buSzPts val="2093"/>
              <a:buNone/>
            </a:pPr>
            <a:r>
              <a:rPr lang="en-US" sz="2093">
                <a:solidFill>
                  <a:srgbClr val="747474"/>
                </a:solidFill>
                <a:latin typeface="Helvetica Neue Light"/>
                <a:ea typeface="Helvetica Neue Light"/>
                <a:cs typeface="Helvetica Neue Light"/>
                <a:sym typeface="Helvetica Neue Light"/>
              </a:rPr>
              <a:t>Benefits at home:</a:t>
            </a:r>
            <a:endParaRPr/>
          </a:p>
          <a:p>
            <a:pPr indent="-288924" lvl="0" marL="416051" rtl="0" algn="l">
              <a:lnSpc>
                <a:spcPct val="115000"/>
              </a:lnSpc>
              <a:spcBef>
                <a:spcPts val="0"/>
              </a:spcBef>
              <a:spcAft>
                <a:spcPts val="0"/>
              </a:spcAft>
              <a:buSzPts val="2000"/>
              <a:buChar char="●"/>
            </a:pPr>
            <a:r>
              <a:rPr lang="en-US" sz="2093">
                <a:solidFill>
                  <a:srgbClr val="747474"/>
                </a:solidFill>
                <a:latin typeface="Helvetica Neue Light"/>
                <a:ea typeface="Helvetica Neue Light"/>
                <a:cs typeface="Helvetica Neue Light"/>
                <a:sym typeface="Helvetica Neue Light"/>
              </a:rPr>
              <a:t>B</a:t>
            </a:r>
            <a:r>
              <a:rPr lang="en-US" sz="2093">
                <a:solidFill>
                  <a:srgbClr val="747474"/>
                </a:solidFill>
                <a:latin typeface="Helvetica Neue Light"/>
                <a:ea typeface="Helvetica Neue Light"/>
                <a:cs typeface="Helvetica Neue Light"/>
                <a:sym typeface="Helvetica Neue Light"/>
              </a:rPr>
              <a:t>etter sleep patterns</a:t>
            </a:r>
            <a:endParaRPr/>
          </a:p>
          <a:p>
            <a:pPr indent="-288924" lvl="0" marL="416051" rtl="0" algn="l">
              <a:lnSpc>
                <a:spcPct val="115000"/>
              </a:lnSpc>
              <a:spcBef>
                <a:spcPts val="0"/>
              </a:spcBef>
              <a:spcAft>
                <a:spcPts val="0"/>
              </a:spcAft>
              <a:buSzPts val="2000"/>
              <a:buChar char="●"/>
            </a:pPr>
            <a:r>
              <a:rPr lang="en-US" sz="2093">
                <a:solidFill>
                  <a:srgbClr val="747474"/>
                </a:solidFill>
                <a:latin typeface="Helvetica Neue Light"/>
                <a:ea typeface="Helvetica Neue Light"/>
                <a:cs typeface="Helvetica Neue Light"/>
                <a:sym typeface="Helvetica Neue Light"/>
              </a:rPr>
              <a:t>Less anxiety</a:t>
            </a:r>
            <a:endParaRPr/>
          </a:p>
          <a:p>
            <a:pPr indent="-161924" lvl="0" marL="416051" rtl="0" algn="l">
              <a:lnSpc>
                <a:spcPct val="115000"/>
              </a:lnSpc>
              <a:spcBef>
                <a:spcPts val="0"/>
              </a:spcBef>
              <a:spcAft>
                <a:spcPts val="0"/>
              </a:spcAft>
              <a:buSzPts val="2000"/>
              <a:buNone/>
            </a:pPr>
            <a:r>
              <a:t/>
            </a:r>
            <a:endParaRPr sz="2093">
              <a:solidFill>
                <a:srgbClr val="747474"/>
              </a:solidFill>
              <a:latin typeface="Helvetica Neue Light"/>
              <a:ea typeface="Helvetica Neue Light"/>
              <a:cs typeface="Helvetica Neue Light"/>
              <a:sym typeface="Helvetica Neue Light"/>
            </a:endParaRPr>
          </a:p>
          <a:p>
            <a:pPr indent="127127" lvl="0" marL="0" rtl="0" algn="l">
              <a:lnSpc>
                <a:spcPct val="115000"/>
              </a:lnSpc>
              <a:spcBef>
                <a:spcPts val="0"/>
              </a:spcBef>
              <a:spcAft>
                <a:spcPts val="0"/>
              </a:spcAft>
              <a:buSzPts val="2093"/>
              <a:buNone/>
            </a:pPr>
            <a:r>
              <a:rPr lang="en-US" sz="2093">
                <a:solidFill>
                  <a:srgbClr val="747474"/>
                </a:solidFill>
                <a:latin typeface="Helvetica Neue Light"/>
                <a:ea typeface="Helvetica Neue Light"/>
                <a:cs typeface="Helvetica Neue Light"/>
                <a:sym typeface="Helvetica Neue Light"/>
              </a:rPr>
              <a:t>At school:</a:t>
            </a:r>
            <a:endParaRPr/>
          </a:p>
          <a:p>
            <a:pPr indent="-288924" lvl="0" marL="416051" rtl="0" algn="l">
              <a:lnSpc>
                <a:spcPct val="115000"/>
              </a:lnSpc>
              <a:spcBef>
                <a:spcPts val="0"/>
              </a:spcBef>
              <a:spcAft>
                <a:spcPts val="0"/>
              </a:spcAft>
              <a:buSzPts val="2000"/>
              <a:buChar char="●"/>
            </a:pPr>
            <a:r>
              <a:rPr lang="en-US" sz="2093">
                <a:solidFill>
                  <a:srgbClr val="747474"/>
                </a:solidFill>
                <a:latin typeface="Helvetica Neue Light"/>
                <a:ea typeface="Helvetica Neue Light"/>
                <a:cs typeface="Helvetica Neue Light"/>
                <a:sym typeface="Helvetica Neue Light"/>
              </a:rPr>
              <a:t>More able to concentrate</a:t>
            </a:r>
            <a:endParaRPr/>
          </a:p>
          <a:p>
            <a:pPr indent="-288924" lvl="0" marL="416051" rtl="0" algn="l">
              <a:lnSpc>
                <a:spcPct val="115000"/>
              </a:lnSpc>
              <a:spcBef>
                <a:spcPts val="0"/>
              </a:spcBef>
              <a:spcAft>
                <a:spcPts val="0"/>
              </a:spcAft>
              <a:buSzPts val="2000"/>
              <a:buChar char="●"/>
            </a:pPr>
            <a:r>
              <a:rPr lang="en-US" sz="2093">
                <a:solidFill>
                  <a:srgbClr val="747474"/>
                </a:solidFill>
                <a:latin typeface="Helvetica Neue Light"/>
                <a:ea typeface="Helvetica Neue Light"/>
                <a:cs typeface="Helvetica Neue Light"/>
                <a:sym typeface="Helvetica Neue Light"/>
              </a:rPr>
              <a:t>Less conflict</a:t>
            </a:r>
            <a:endParaRPr/>
          </a:p>
        </p:txBody>
      </p:sp>
      <p:sp>
        <p:nvSpPr>
          <p:cNvPr id="202" name="Google Shape;202;p19"/>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p>
            <a:pPr indent="139700" lvl="0" marL="0" rtl="0" algn="l">
              <a:lnSpc>
                <a:spcPct val="115000"/>
              </a:lnSpc>
              <a:spcBef>
                <a:spcPts val="0"/>
              </a:spcBef>
              <a:spcAft>
                <a:spcPts val="0"/>
              </a:spcAft>
              <a:buSzPts val="2300"/>
              <a:buNone/>
            </a:pPr>
            <a:r>
              <a:rPr lang="en-US" sz="2300">
                <a:solidFill>
                  <a:srgbClr val="747474"/>
                </a:solidFill>
                <a:latin typeface="Helvetica Neue Light"/>
                <a:ea typeface="Helvetica Neue Light"/>
                <a:cs typeface="Helvetica Neue Light"/>
                <a:sym typeface="Helvetica Neue Light"/>
              </a:rPr>
              <a:t>Parents</a:t>
            </a:r>
            <a:endParaRPr/>
          </a:p>
          <a:p>
            <a:pPr indent="139700" lvl="0" marL="0" rtl="0" algn="l">
              <a:lnSpc>
                <a:spcPct val="115000"/>
              </a:lnSpc>
              <a:spcBef>
                <a:spcPts val="0"/>
              </a:spcBef>
              <a:spcAft>
                <a:spcPts val="0"/>
              </a:spcAft>
              <a:buSzPts val="2300"/>
              <a:buNone/>
            </a:pPr>
            <a:r>
              <a:t/>
            </a:r>
            <a:endParaRPr sz="2300">
              <a:solidFill>
                <a:srgbClr val="747474"/>
              </a:solidFill>
              <a:latin typeface="Helvetica Neue Light"/>
              <a:ea typeface="Helvetica Neue Light"/>
              <a:cs typeface="Helvetica Neue Light"/>
              <a:sym typeface="Helvetica Neue Light"/>
            </a:endParaRPr>
          </a:p>
          <a:p>
            <a:pPr indent="-317500" lvl="0" marL="457200" rtl="0" algn="l">
              <a:lnSpc>
                <a:spcPct val="115000"/>
              </a:lnSpc>
              <a:spcBef>
                <a:spcPts val="0"/>
              </a:spcBef>
              <a:spcAft>
                <a:spcPts val="0"/>
              </a:spcAft>
              <a:buSzPts val="2300"/>
              <a:buChar char="●"/>
            </a:pPr>
            <a:r>
              <a:rPr lang="en-US" sz="2300">
                <a:solidFill>
                  <a:srgbClr val="747474"/>
                </a:solidFill>
                <a:latin typeface="Helvetica Neue Light"/>
                <a:ea typeface="Helvetica Neue Light"/>
                <a:cs typeface="Helvetica Neue Light"/>
                <a:sym typeface="Helvetica Neue Light"/>
              </a:rPr>
              <a:t>Felt happier</a:t>
            </a:r>
            <a:endParaRPr/>
          </a:p>
          <a:p>
            <a:pPr indent="-317500" lvl="0" marL="457200" rtl="0" algn="l">
              <a:lnSpc>
                <a:spcPct val="115000"/>
              </a:lnSpc>
              <a:spcBef>
                <a:spcPts val="0"/>
              </a:spcBef>
              <a:spcAft>
                <a:spcPts val="0"/>
              </a:spcAft>
              <a:buSzPts val="2300"/>
              <a:buChar char="●"/>
            </a:pPr>
            <a:r>
              <a:rPr lang="en-US" sz="2300">
                <a:solidFill>
                  <a:srgbClr val="747474"/>
                </a:solidFill>
                <a:latin typeface="Helvetica Neue Light"/>
                <a:ea typeface="Helvetica Neue Light"/>
                <a:cs typeface="Helvetica Neue Light"/>
                <a:sym typeface="Helvetica Neue Light"/>
              </a:rPr>
              <a:t>Less stressed</a:t>
            </a:r>
            <a:endParaRPr/>
          </a:p>
          <a:p>
            <a:pPr indent="-317500" lvl="0" marL="457200" rtl="0" algn="l">
              <a:lnSpc>
                <a:spcPct val="115000"/>
              </a:lnSpc>
              <a:spcBef>
                <a:spcPts val="0"/>
              </a:spcBef>
              <a:spcAft>
                <a:spcPts val="0"/>
              </a:spcAft>
              <a:buSzPts val="2300"/>
              <a:buChar char="●"/>
            </a:pPr>
            <a:r>
              <a:rPr lang="en-US" sz="2300">
                <a:solidFill>
                  <a:srgbClr val="747474"/>
                </a:solidFill>
                <a:latin typeface="Helvetica Neue Light"/>
                <a:ea typeface="Helvetica Neue Light"/>
                <a:cs typeface="Helvetica Neue Light"/>
                <a:sym typeface="Helvetica Neue Light"/>
              </a:rPr>
              <a:t>More able to manage their child’s behaviour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991195" y="4105423"/>
            <a:ext cx="4071900" cy="897600"/>
          </a:xfrm>
          <a:prstGeom prst="rect">
            <a:avLst/>
          </a:prstGeom>
          <a:noFill/>
          <a:ln>
            <a:noFill/>
          </a:ln>
        </p:spPr>
        <p:txBody>
          <a:bodyPr anchorCtr="0" anchor="ctr" bIns="32725" lIns="32725" spcFirstLastPara="1" rIns="32725" wrap="square" tIns="32725">
            <a:normAutofit/>
          </a:bodyPr>
          <a:lstStyle/>
          <a:p>
            <a:pPr indent="0" lvl="0" marL="0" marR="0" rtl="0" algn="r">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Meditation</a:t>
            </a:r>
            <a:endParaRPr/>
          </a:p>
        </p:txBody>
      </p:sp>
      <p:sp>
        <p:nvSpPr>
          <p:cNvPr id="208" name="Google Shape;208;p20"/>
          <p:cNvSpPr txBox="1"/>
          <p:nvPr>
            <p:ph idx="1" type="body"/>
          </p:nvPr>
        </p:nvSpPr>
        <p:spPr>
          <a:xfrm>
            <a:off x="5518546" y="4467076"/>
            <a:ext cx="3482700" cy="267901"/>
          </a:xfrm>
          <a:prstGeom prst="rect">
            <a:avLst/>
          </a:prstGeom>
          <a:noFill/>
          <a:ln>
            <a:noFill/>
          </a:ln>
        </p:spPr>
        <p:txBody>
          <a:bodyPr anchorCtr="0" anchor="t" bIns="29450" lIns="29450" spcFirstLastPara="1" rIns="29450" wrap="square" tIns="29450">
            <a:normAutofit/>
          </a:bodyPr>
          <a:lstStyle/>
          <a:p>
            <a:pPr indent="-259968" lvl="0" marL="259968" marR="0" rtl="0" algn="l">
              <a:lnSpc>
                <a:spcPct val="100000"/>
              </a:lnSpc>
              <a:spcBef>
                <a:spcPts val="0"/>
              </a:spcBef>
              <a:spcAft>
                <a:spcPts val="0"/>
              </a:spcAft>
              <a:buClr>
                <a:srgbClr val="747474"/>
              </a:buClr>
              <a:buSzPts val="1513"/>
              <a:buFont typeface="Helvetica Neue"/>
              <a:buNone/>
            </a:pPr>
            <a:r>
              <a:rPr lang="en-US" sz="1513">
                <a:latin typeface="Helvetica Neue"/>
                <a:ea typeface="Helvetica Neue"/>
                <a:cs typeface="Helvetica Neue"/>
                <a:sym typeface="Helvetica Neue"/>
              </a:rPr>
              <a:t>EKADESHA RUDRAS</a:t>
            </a:r>
            <a:endParaRPr/>
          </a:p>
        </p:txBody>
      </p:sp>
      <p:pic>
        <p:nvPicPr>
          <p:cNvPr descr="Picture 2" id="209" name="Google Shape;209;p20"/>
          <p:cNvPicPr preferRelativeResize="0"/>
          <p:nvPr/>
        </p:nvPicPr>
        <p:blipFill rotWithShape="1">
          <a:blip r:embed="rId3">
            <a:alphaModFix/>
          </a:blip>
          <a:srcRect b="0" l="0" r="0" t="0"/>
          <a:stretch/>
        </p:blipFill>
        <p:spPr>
          <a:xfrm>
            <a:off x="3019720" y="0"/>
            <a:ext cx="3152421" cy="4295138"/>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descr="Picture 3" id="78" name="Google Shape;78;p3"/>
          <p:cNvPicPr preferRelativeResize="0"/>
          <p:nvPr/>
        </p:nvPicPr>
        <p:blipFill rotWithShape="1">
          <a:blip r:embed="rId3">
            <a:alphaModFix/>
          </a:blip>
          <a:srcRect b="0" l="0" r="0" t="0"/>
          <a:stretch/>
        </p:blipFill>
        <p:spPr>
          <a:xfrm>
            <a:off x="0" y="0"/>
            <a:ext cx="9144000" cy="6033178"/>
          </a:xfrm>
          <a:prstGeom prst="rect">
            <a:avLst/>
          </a:prstGeom>
          <a:noFill/>
          <a:ln>
            <a:noFill/>
          </a:ln>
        </p:spPr>
      </p:pic>
      <p:sp>
        <p:nvSpPr>
          <p:cNvPr id="79" name="Google Shape;79;p3"/>
          <p:cNvSpPr txBox="1"/>
          <p:nvPr>
            <p:ph type="title"/>
          </p:nvPr>
        </p:nvSpPr>
        <p:spPr>
          <a:xfrm>
            <a:off x="401834" y="174129"/>
            <a:ext cx="6589274" cy="736801"/>
          </a:xfrm>
          <a:prstGeom prst="rect">
            <a:avLst/>
          </a:prstGeom>
          <a:noFill/>
          <a:ln>
            <a:noFill/>
          </a:ln>
        </p:spPr>
        <p:txBody>
          <a:bodyPr anchorCtr="0" anchor="b" bIns="32725" lIns="32725" spcFirstLastPara="1" rIns="32725" wrap="square" tIns="32725">
            <a:normAutofit/>
          </a:bodyPr>
          <a:lstStyle/>
          <a:p>
            <a:pPr indent="0" lvl="0" marL="0" marR="0" rtl="0" algn="l">
              <a:lnSpc>
                <a:spcPct val="100000"/>
              </a:lnSpc>
              <a:spcBef>
                <a:spcPts val="0"/>
              </a:spcBef>
              <a:spcAft>
                <a:spcPts val="0"/>
              </a:spcAft>
              <a:buClr>
                <a:srgbClr val="FFFFFF"/>
              </a:buClr>
              <a:buSzPts val="3200"/>
              <a:buFont typeface="Helvetica Neue Light"/>
              <a:buNone/>
            </a:pPr>
            <a:r>
              <a:rPr lang="en-US" sz="3200">
                <a:solidFill>
                  <a:srgbClr val="FFFFFF"/>
                </a:solidFill>
              </a:rPr>
              <a:t>The video: and a question</a:t>
            </a:r>
            <a:endParaRPr/>
          </a:p>
        </p:txBody>
      </p:sp>
      <p:sp>
        <p:nvSpPr>
          <p:cNvPr id="80" name="Google Shape;80;p3"/>
          <p:cNvSpPr txBox="1"/>
          <p:nvPr>
            <p:ph idx="1" type="body"/>
          </p:nvPr>
        </p:nvSpPr>
        <p:spPr>
          <a:xfrm>
            <a:off x="401836" y="1172020"/>
            <a:ext cx="4332210" cy="3516002"/>
          </a:xfrm>
          <a:prstGeom prst="rect">
            <a:avLst/>
          </a:prstGeom>
          <a:noFill/>
          <a:ln>
            <a:noFill/>
          </a:ln>
        </p:spPr>
        <p:txBody>
          <a:bodyPr anchorCtr="0" anchor="t" bIns="29450" lIns="29450" spcFirstLastPara="1" rIns="29450" wrap="square" tIns="29450">
            <a:normAutofit/>
          </a:bodyPr>
          <a:lstStyle/>
          <a:p>
            <a:pPr indent="-336550" lvl="0" marL="336550" marR="0" rtl="0" algn="l">
              <a:lnSpc>
                <a:spcPct val="100000"/>
              </a:lnSpc>
              <a:spcBef>
                <a:spcPts val="0"/>
              </a:spcBef>
              <a:spcAft>
                <a:spcPts val="0"/>
              </a:spcAft>
              <a:buClr>
                <a:srgbClr val="747474"/>
              </a:buClr>
              <a:buSzPts val="3200"/>
              <a:buFont typeface="Helvetica Neue"/>
              <a:buChar char="➢"/>
            </a:pPr>
            <a:r>
              <a:rPr lang="en-US" sz="3200">
                <a:solidFill>
                  <a:srgbClr val="FFFFFF"/>
                </a:solidFill>
              </a:rPr>
              <a:t>Do we have free will?</a:t>
            </a:r>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401835" y="174129"/>
            <a:ext cx="7818336"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Do we have free will?</a:t>
            </a:r>
            <a:endParaRPr/>
          </a:p>
        </p:txBody>
      </p:sp>
      <p:sp>
        <p:nvSpPr>
          <p:cNvPr id="86" name="Google Shape;86;p4"/>
          <p:cNvSpPr txBox="1"/>
          <p:nvPr>
            <p:ph idx="1" type="body"/>
          </p:nvPr>
        </p:nvSpPr>
        <p:spPr>
          <a:xfrm>
            <a:off x="401836" y="1011768"/>
            <a:ext cx="7818336" cy="3550806"/>
          </a:xfrm>
          <a:prstGeom prst="rect">
            <a:avLst/>
          </a:prstGeom>
          <a:noFill/>
          <a:ln>
            <a:noFill/>
          </a:ln>
        </p:spPr>
        <p:txBody>
          <a:bodyPr anchorCtr="0" anchor="t" bIns="58925" lIns="58925" spcFirstLastPara="1" rIns="58925" wrap="square" tIns="58925">
            <a:normAutofit/>
          </a:bodyPr>
          <a:lstStyle/>
          <a:p>
            <a:pPr indent="-342900" lvl="0" marL="387350" rtl="0" algn="l">
              <a:lnSpc>
                <a:spcPct val="100000"/>
              </a:lnSpc>
              <a:spcBef>
                <a:spcPts val="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Frontal lobe is in charge of firm intention, decision making, regulating behaviour and inspiration.</a:t>
            </a: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We use the already-wired circuits, brain becomes hard-wired.</a:t>
            </a: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We follow our conditionings and habits</a:t>
            </a:r>
            <a:endParaRPr/>
          </a:p>
          <a:p>
            <a:pPr indent="-342900" lvl="0" marL="38735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Brain does not know the difference between what it sees and what it remembers</a:t>
            </a:r>
            <a:r>
              <a:rPr lang="en-US"/>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50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500"/>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500"/>
                                        <p:tgtEl>
                                          <p:spTgt spid="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500"/>
                                        <p:tgtEl>
                                          <p:spTgt spid="8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type="title"/>
          </p:nvPr>
        </p:nvSpPr>
        <p:spPr>
          <a:xfrm>
            <a:off x="401835" y="174129"/>
            <a:ext cx="7818336"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The Kundalini and free will</a:t>
            </a:r>
            <a:endParaRPr/>
          </a:p>
        </p:txBody>
      </p:sp>
      <p:sp>
        <p:nvSpPr>
          <p:cNvPr id="92" name="Google Shape;92;p5"/>
          <p:cNvSpPr txBox="1"/>
          <p:nvPr>
            <p:ph idx="1" type="body"/>
          </p:nvPr>
        </p:nvSpPr>
        <p:spPr>
          <a:xfrm>
            <a:off x="401836" y="1011768"/>
            <a:ext cx="7818336" cy="3550806"/>
          </a:xfrm>
          <a:prstGeom prst="rect">
            <a:avLst/>
          </a:prstGeom>
          <a:noFill/>
          <a:ln>
            <a:noFill/>
          </a:ln>
        </p:spPr>
        <p:txBody>
          <a:bodyPr anchorCtr="0" anchor="t" bIns="58925" lIns="58925" spcFirstLastPara="1" rIns="58925" wrap="square" tIns="58925">
            <a:normAutofit/>
          </a:bodyPr>
          <a:lstStyle/>
          <a:p>
            <a:pPr indent="44450" lvl="0" marL="0" rtl="0" algn="l">
              <a:lnSpc>
                <a:spcPct val="100000"/>
              </a:lnSpc>
              <a:spcBef>
                <a:spcPts val="0"/>
              </a:spcBef>
              <a:spcAft>
                <a:spcPts val="0"/>
              </a:spcAft>
              <a:buSzPts val="2300"/>
              <a:buNone/>
            </a:pPr>
            <a:r>
              <a:rPr lang="en-US" sz="2300">
                <a:solidFill>
                  <a:srgbClr val="747474"/>
                </a:solidFill>
                <a:latin typeface="Helvetica Neue Light"/>
                <a:ea typeface="Helvetica Neue Light"/>
                <a:cs typeface="Helvetica Neue Light"/>
                <a:sym typeface="Helvetica Neue Light"/>
              </a:rPr>
              <a:t>The Kundalini respects a person’s free will and will only rise if you desire it.</a:t>
            </a:r>
            <a:endParaRPr/>
          </a:p>
          <a:p>
            <a:pPr indent="44450" lvl="0" marL="0" rtl="0" algn="l">
              <a:lnSpc>
                <a:spcPct val="100000"/>
              </a:lnSpc>
              <a:spcBef>
                <a:spcPts val="500"/>
              </a:spcBef>
              <a:spcAft>
                <a:spcPts val="0"/>
              </a:spcAft>
              <a:buSzPts val="2300"/>
              <a:buNone/>
            </a:pPr>
            <a:r>
              <a:t/>
            </a:r>
            <a:endParaRPr sz="2300">
              <a:solidFill>
                <a:srgbClr val="747474"/>
              </a:solidFill>
              <a:latin typeface="Helvetica Neue Light"/>
              <a:ea typeface="Helvetica Neue Light"/>
              <a:cs typeface="Helvetica Neue Light"/>
              <a:sym typeface="Helvetica Neue Light"/>
            </a:endParaRPr>
          </a:p>
          <a:p>
            <a:pPr indent="44450" lvl="0" marL="0" rtl="0" algn="l">
              <a:lnSpc>
                <a:spcPct val="100000"/>
              </a:lnSpc>
              <a:spcBef>
                <a:spcPts val="500"/>
              </a:spcBef>
              <a:spcAft>
                <a:spcPts val="0"/>
              </a:spcAft>
              <a:buSzPts val="2300"/>
              <a:buNone/>
            </a:pPr>
            <a:r>
              <a:rPr i="1" lang="en-US"/>
              <a:t>“Through totalitarian regimes you are oppressed from outside, but this so-called freedom, this freedom of abandonment, destroys you from within… without Self-Realisation, one cannot understand the power of freedom.”</a:t>
            </a:r>
            <a:endParaRPr/>
          </a:p>
          <a:p>
            <a:pPr indent="44450" lvl="0" marL="0" rtl="0" algn="l">
              <a:lnSpc>
                <a:spcPct val="100000"/>
              </a:lnSpc>
              <a:spcBef>
                <a:spcPts val="500"/>
              </a:spcBef>
              <a:spcAft>
                <a:spcPts val="0"/>
              </a:spcAft>
              <a:buSzPts val="2300"/>
              <a:buNone/>
            </a:pPr>
            <a:r>
              <a:rPr i="1" lang="en-US"/>
              <a:t>Shri Mataji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500"/>
                                        <p:tgtEl>
                                          <p:spTgt spid="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500"/>
                                        <p:tgtEl>
                                          <p:spTgt spid="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500"/>
                                        <p:tgtEl>
                                          <p:spTgt spid="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500"/>
                                        <p:tgtEl>
                                          <p:spTgt spid="9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title"/>
          </p:nvPr>
        </p:nvSpPr>
        <p:spPr>
          <a:xfrm>
            <a:off x="401835" y="174129"/>
            <a:ext cx="3571801"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Shri Mataji on freedom</a:t>
            </a:r>
            <a:endParaRPr/>
          </a:p>
        </p:txBody>
      </p:sp>
      <p:sp>
        <p:nvSpPr>
          <p:cNvPr id="98" name="Google Shape;98;p6"/>
          <p:cNvSpPr txBox="1"/>
          <p:nvPr>
            <p:ph idx="1" type="body"/>
          </p:nvPr>
        </p:nvSpPr>
        <p:spPr>
          <a:xfrm>
            <a:off x="401824" y="1172024"/>
            <a:ext cx="6419184" cy="3457849"/>
          </a:xfrm>
          <a:prstGeom prst="rect">
            <a:avLst/>
          </a:prstGeom>
          <a:noFill/>
          <a:ln>
            <a:noFill/>
          </a:ln>
        </p:spPr>
        <p:txBody>
          <a:bodyPr anchorCtr="0" anchor="t" bIns="58925" lIns="58925" spcFirstLastPara="1" rIns="58925" wrap="square" tIns="58925">
            <a:normAutofit/>
          </a:bodyPr>
          <a:lstStyle/>
          <a:p>
            <a:pPr indent="0" lvl="0" marL="0" rtl="0" algn="l">
              <a:lnSpc>
                <a:spcPct val="100000"/>
              </a:lnSpc>
              <a:spcBef>
                <a:spcPts val="0"/>
              </a:spcBef>
              <a:spcAft>
                <a:spcPts val="0"/>
              </a:spcAft>
              <a:buSzPts val="2000"/>
              <a:buNone/>
            </a:pPr>
            <a:r>
              <a:rPr i="1" lang="en-US" sz="2000"/>
              <a:t>“Human beings should not take freedom as abandonment, but freedom to enjoy completely and fully. The freedom that takes you to destruction is not freedom. The right idea of freedom must be taken.</a:t>
            </a:r>
            <a:endParaRPr/>
          </a:p>
          <a:p>
            <a:pPr indent="0" lvl="0" marL="0" rtl="0" algn="l">
              <a:lnSpc>
                <a:spcPct val="100000"/>
              </a:lnSpc>
              <a:spcBef>
                <a:spcPts val="2700"/>
              </a:spcBef>
              <a:spcAft>
                <a:spcPts val="0"/>
              </a:spcAft>
              <a:buSzPts val="2000"/>
              <a:buNone/>
            </a:pPr>
            <a:r>
              <a:rPr i="1" lang="en-US" sz="2000"/>
              <a:t>And, people should know that freedom, ultimate freedom, is when you become your own master, when there are no habits, when you cannot be dominated by anything. You are above everything. That’s the freedom you have to achieve.”</a:t>
            </a:r>
            <a:endParaRPr/>
          </a:p>
        </p:txBody>
      </p:sp>
      <p:pic>
        <p:nvPicPr>
          <p:cNvPr descr="Shape 171" id="99" name="Google Shape;99;p6"/>
          <p:cNvPicPr preferRelativeResize="0"/>
          <p:nvPr/>
        </p:nvPicPr>
        <p:blipFill rotWithShape="1">
          <a:blip r:embed="rId3">
            <a:alphaModFix/>
          </a:blip>
          <a:srcRect b="0" l="0" r="0" t="0"/>
          <a:stretch/>
        </p:blipFill>
        <p:spPr>
          <a:xfrm>
            <a:off x="6821007" y="174129"/>
            <a:ext cx="2137798" cy="14101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title"/>
          </p:nvPr>
        </p:nvSpPr>
        <p:spPr>
          <a:xfrm>
            <a:off x="401834" y="174129"/>
            <a:ext cx="7943513"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THE SCIENCE: What happens when we meditate?</a:t>
            </a:r>
            <a:endParaRPr/>
          </a:p>
        </p:txBody>
      </p:sp>
      <p:sp>
        <p:nvSpPr>
          <p:cNvPr id="105" name="Google Shape;105;p7"/>
          <p:cNvSpPr txBox="1"/>
          <p:nvPr>
            <p:ph idx="1" type="body"/>
          </p:nvPr>
        </p:nvSpPr>
        <p:spPr>
          <a:xfrm>
            <a:off x="401836" y="1172024"/>
            <a:ext cx="4999724" cy="3516001"/>
          </a:xfrm>
          <a:prstGeom prst="rect">
            <a:avLst/>
          </a:prstGeom>
          <a:noFill/>
          <a:ln>
            <a:noFill/>
          </a:ln>
        </p:spPr>
        <p:txBody>
          <a:bodyPr anchorCtr="0" anchor="t" bIns="58925" lIns="58925" spcFirstLastPara="1" rIns="58925" wrap="square" tIns="58925">
            <a:normAutofit/>
          </a:bodyPr>
          <a:lstStyle/>
          <a:p>
            <a:pPr indent="-342900" lvl="0" marL="342900" rtl="0" algn="l">
              <a:lnSpc>
                <a:spcPct val="100000"/>
              </a:lnSpc>
              <a:spcBef>
                <a:spcPts val="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Our metabolic activity is reduced (different from sleep)</a:t>
            </a:r>
            <a:endParaRPr/>
          </a:p>
          <a:p>
            <a:pPr indent="-342900" lvl="0" marL="342900" rtl="0" algn="l">
              <a:lnSpc>
                <a:spcPct val="100000"/>
              </a:lnSpc>
              <a:spcBef>
                <a:spcPts val="27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We relax physically</a:t>
            </a:r>
            <a:endParaRPr/>
          </a:p>
          <a:p>
            <a:pPr indent="-342900" lvl="0" marL="342900" rtl="0" algn="l">
              <a:lnSpc>
                <a:spcPct val="100000"/>
              </a:lnSpc>
              <a:spcBef>
                <a:spcPts val="27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We relax mentally</a:t>
            </a:r>
            <a:endParaRPr/>
          </a:p>
        </p:txBody>
      </p:sp>
      <p:pic>
        <p:nvPicPr>
          <p:cNvPr descr="Picture 2" id="106" name="Google Shape;106;p7"/>
          <p:cNvPicPr preferRelativeResize="0"/>
          <p:nvPr/>
        </p:nvPicPr>
        <p:blipFill rotWithShape="1">
          <a:blip r:embed="rId3">
            <a:alphaModFix/>
          </a:blip>
          <a:srcRect b="0" l="0" r="0" t="0"/>
          <a:stretch/>
        </p:blipFill>
        <p:spPr>
          <a:xfrm>
            <a:off x="5016958" y="1285777"/>
            <a:ext cx="3898901" cy="25908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5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5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500"/>
                                        <p:tgtEl>
                                          <p:spTgt spid="10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8"/>
          <p:cNvSpPr txBox="1"/>
          <p:nvPr>
            <p:ph type="title"/>
          </p:nvPr>
        </p:nvSpPr>
        <p:spPr>
          <a:xfrm>
            <a:off x="401835" y="174129"/>
            <a:ext cx="7818336"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West vs. East Source.   (</a:t>
            </a:r>
            <a:r>
              <a:rPr i="1" lang="en-US">
                <a:latin typeface="Helvetica Neue"/>
                <a:ea typeface="Helvetica Neue"/>
                <a:cs typeface="Helvetica Neue"/>
                <a:sym typeface="Helvetica Neue"/>
              </a:rPr>
              <a:t>Hernandez et al., 2018</a:t>
            </a:r>
            <a:r>
              <a:rPr lang="en-US" sz="2700">
                <a:latin typeface="Helvetica Neue Light"/>
                <a:ea typeface="Helvetica Neue Light"/>
                <a:cs typeface="Helvetica Neue Light"/>
                <a:sym typeface="Helvetica Neue Light"/>
              </a:rPr>
              <a:t>)</a:t>
            </a:r>
            <a:endParaRPr/>
          </a:p>
        </p:txBody>
      </p:sp>
      <p:sp>
        <p:nvSpPr>
          <p:cNvPr id="112" name="Google Shape;112;p8"/>
          <p:cNvSpPr txBox="1"/>
          <p:nvPr>
            <p:ph idx="1" type="body"/>
          </p:nvPr>
        </p:nvSpPr>
        <p:spPr>
          <a:xfrm>
            <a:off x="401836" y="1011768"/>
            <a:ext cx="3906214" cy="3550806"/>
          </a:xfrm>
          <a:prstGeom prst="rect">
            <a:avLst/>
          </a:prstGeom>
          <a:noFill/>
          <a:ln>
            <a:noFill/>
          </a:ln>
        </p:spPr>
        <p:txBody>
          <a:bodyPr anchorCtr="0" anchor="t" bIns="58925" lIns="58925" spcFirstLastPara="1" rIns="58925" wrap="square" tIns="58925">
            <a:normAutofit/>
          </a:bodyPr>
          <a:lstStyle/>
          <a:p>
            <a:pPr indent="44450" lvl="0" marL="0" rtl="0" algn="l">
              <a:lnSpc>
                <a:spcPct val="100000"/>
              </a:lnSpc>
              <a:spcBef>
                <a:spcPts val="0"/>
              </a:spcBef>
              <a:spcAft>
                <a:spcPts val="0"/>
              </a:spcAft>
              <a:buSzPts val="2300"/>
              <a:buNone/>
            </a:pPr>
            <a:r>
              <a:rPr lang="en-US" sz="2300">
                <a:solidFill>
                  <a:srgbClr val="747474"/>
                </a:solidFill>
                <a:latin typeface="Helvetica Neue Light"/>
                <a:ea typeface="Helvetica Neue Light"/>
                <a:cs typeface="Helvetica Neue Light"/>
                <a:sym typeface="Helvetica Neue Light"/>
              </a:rPr>
              <a:t>Western psychology:</a:t>
            </a:r>
            <a:br>
              <a:rPr lang="en-US" sz="2300">
                <a:solidFill>
                  <a:srgbClr val="747474"/>
                </a:solidFill>
                <a:latin typeface="Helvetica Neue Light"/>
                <a:ea typeface="Helvetica Neue Light"/>
                <a:cs typeface="Helvetica Neue Light"/>
                <a:sym typeface="Helvetica Neue Light"/>
              </a:rPr>
            </a:br>
            <a:r>
              <a:rPr lang="en-US" sz="2300">
                <a:solidFill>
                  <a:srgbClr val="747474"/>
                </a:solidFill>
                <a:latin typeface="Helvetica Neue Light"/>
                <a:ea typeface="Helvetica Neue Light"/>
                <a:cs typeface="Helvetica Neue Light"/>
                <a:sym typeface="Helvetica Neue Light"/>
              </a:rPr>
              <a:t>3 states of consciousness:</a:t>
            </a:r>
            <a:br>
              <a:rPr lang="en-US" sz="2300">
                <a:solidFill>
                  <a:srgbClr val="747474"/>
                </a:solidFill>
                <a:latin typeface="Helvetica Neue Light"/>
                <a:ea typeface="Helvetica Neue Light"/>
                <a:cs typeface="Helvetica Neue Light"/>
                <a:sym typeface="Helvetica Neue Light"/>
              </a:rPr>
            </a:br>
            <a:endParaRPr/>
          </a:p>
          <a:p>
            <a:pPr indent="-457200" lvl="0" marL="501650" rtl="0" algn="l">
              <a:lnSpc>
                <a:spcPct val="100000"/>
              </a:lnSpc>
              <a:spcBef>
                <a:spcPts val="500"/>
              </a:spcBef>
              <a:spcAft>
                <a:spcPts val="0"/>
              </a:spcAft>
              <a:buSzPts val="2300"/>
              <a:buFont typeface="Helvetica Neue Light"/>
              <a:buAutoNum type="arabicPeriod"/>
            </a:pPr>
            <a:r>
              <a:rPr lang="en-US" sz="2300">
                <a:solidFill>
                  <a:srgbClr val="747474"/>
                </a:solidFill>
                <a:latin typeface="Helvetica Neue Light"/>
                <a:ea typeface="Helvetica Neue Light"/>
                <a:cs typeface="Helvetica Neue Light"/>
                <a:sym typeface="Helvetica Neue Light"/>
              </a:rPr>
              <a:t>Deep sleep</a:t>
            </a:r>
            <a:endParaRPr/>
          </a:p>
          <a:p>
            <a:pPr indent="-457200" lvl="0" marL="501650" rtl="0" algn="l">
              <a:lnSpc>
                <a:spcPct val="100000"/>
              </a:lnSpc>
              <a:spcBef>
                <a:spcPts val="500"/>
              </a:spcBef>
              <a:spcAft>
                <a:spcPts val="0"/>
              </a:spcAft>
              <a:buSzPts val="2300"/>
              <a:buFont typeface="Helvetica Neue Light"/>
              <a:buAutoNum type="arabicPeriod"/>
            </a:pPr>
            <a:r>
              <a:rPr lang="en-US" sz="2300">
                <a:solidFill>
                  <a:srgbClr val="747474"/>
                </a:solidFill>
                <a:latin typeface="Helvetica Neue Light"/>
                <a:ea typeface="Helvetica Neue Light"/>
                <a:cs typeface="Helvetica Neue Light"/>
                <a:sym typeface="Helvetica Neue Light"/>
              </a:rPr>
              <a:t>Dreaming</a:t>
            </a:r>
            <a:endParaRPr/>
          </a:p>
          <a:p>
            <a:pPr indent="-457200" lvl="0" marL="501650" rtl="0" algn="l">
              <a:lnSpc>
                <a:spcPct val="100000"/>
              </a:lnSpc>
              <a:spcBef>
                <a:spcPts val="500"/>
              </a:spcBef>
              <a:spcAft>
                <a:spcPts val="0"/>
              </a:spcAft>
              <a:buSzPts val="2300"/>
              <a:buFont typeface="Helvetica Neue Light"/>
              <a:buAutoNum type="arabicPeriod"/>
            </a:pPr>
            <a:r>
              <a:rPr lang="en-US" sz="2300">
                <a:solidFill>
                  <a:srgbClr val="747474"/>
                </a:solidFill>
                <a:latin typeface="Helvetica Neue Light"/>
                <a:ea typeface="Helvetica Neue Light"/>
                <a:cs typeface="Helvetica Neue Light"/>
                <a:sym typeface="Helvetica Neue Light"/>
              </a:rPr>
              <a:t>Wakefulness</a:t>
            </a:r>
            <a:endParaRPr/>
          </a:p>
        </p:txBody>
      </p:sp>
      <p:sp>
        <p:nvSpPr>
          <p:cNvPr id="113" name="Google Shape;113;p8"/>
          <p:cNvSpPr txBox="1"/>
          <p:nvPr/>
        </p:nvSpPr>
        <p:spPr>
          <a:xfrm>
            <a:off x="4021723" y="1011768"/>
            <a:ext cx="4971449" cy="2725579"/>
          </a:xfrm>
          <a:prstGeom prst="rect">
            <a:avLst/>
          </a:prstGeom>
          <a:noFill/>
          <a:ln>
            <a:noFill/>
          </a:ln>
        </p:spPr>
        <p:txBody>
          <a:bodyPr anchorCtr="0" anchor="t" bIns="58925" lIns="58925" spcFirstLastPara="1" rIns="58925" wrap="square" tIns="58925">
            <a:spAutoFit/>
          </a:bodyPr>
          <a:lstStyle/>
          <a:p>
            <a:pPr indent="44450" lvl="0" marL="0" marR="0" rtl="0" algn="l">
              <a:lnSpc>
                <a:spcPct val="100000"/>
              </a:lnSpc>
              <a:spcBef>
                <a:spcPts val="0"/>
              </a:spcBef>
              <a:spcAft>
                <a:spcPts val="0"/>
              </a:spcAft>
              <a:buClr>
                <a:srgbClr val="747474"/>
              </a:buClr>
              <a:buSzPts val="2300"/>
              <a:buFont typeface="Helvetica Neue Light"/>
              <a:buNone/>
            </a:pPr>
            <a:r>
              <a:rPr b="0" i="0" lang="en-US" sz="2300" u="none" cap="none" strike="noStrike">
                <a:solidFill>
                  <a:srgbClr val="747474"/>
                </a:solidFill>
                <a:latin typeface="Helvetica Neue Light"/>
                <a:ea typeface="Helvetica Neue Light"/>
                <a:cs typeface="Helvetica Neue Light"/>
                <a:sym typeface="Helvetica Neue Light"/>
              </a:rPr>
              <a:t>Eastern philosophy:</a:t>
            </a:r>
            <a:br>
              <a:rPr b="0" i="0" lang="en-US" sz="2300" u="none" cap="none" strike="noStrike">
                <a:solidFill>
                  <a:srgbClr val="747474"/>
                </a:solidFill>
                <a:latin typeface="Helvetica Neue Light"/>
                <a:ea typeface="Helvetica Neue Light"/>
                <a:cs typeface="Helvetica Neue Light"/>
                <a:sym typeface="Helvetica Neue Light"/>
              </a:rPr>
            </a:br>
            <a:r>
              <a:rPr b="0" i="0" lang="en-US" sz="2300" u="none" cap="none" strike="noStrike">
                <a:solidFill>
                  <a:srgbClr val="747474"/>
                </a:solidFill>
                <a:latin typeface="Helvetica Neue Light"/>
                <a:ea typeface="Helvetica Neue Light"/>
                <a:cs typeface="Helvetica Neue Light"/>
                <a:sym typeface="Helvetica Neue Light"/>
              </a:rPr>
              <a:t>recognises a 4</a:t>
            </a:r>
            <a:r>
              <a:rPr b="0" baseline="30000" i="0" lang="en-US" sz="2300" u="none" cap="none" strike="noStrike">
                <a:solidFill>
                  <a:srgbClr val="747474"/>
                </a:solidFill>
                <a:latin typeface="Helvetica Neue Light"/>
                <a:ea typeface="Helvetica Neue Light"/>
                <a:cs typeface="Helvetica Neue Light"/>
                <a:sym typeface="Helvetica Neue Light"/>
              </a:rPr>
              <a:t>th</a:t>
            </a:r>
            <a:r>
              <a:rPr b="0" i="0" lang="en-US" sz="2300" u="none" cap="none" strike="noStrike">
                <a:solidFill>
                  <a:srgbClr val="747474"/>
                </a:solidFill>
                <a:latin typeface="Helvetica Neue Light"/>
                <a:ea typeface="Helvetica Neue Light"/>
                <a:cs typeface="Helvetica Neue Light"/>
                <a:sym typeface="Helvetica Neue Light"/>
              </a:rPr>
              <a:t> “superior” state</a:t>
            </a:r>
            <a:br>
              <a:rPr b="0" i="0" lang="en-US" sz="2300" u="none" cap="none" strike="noStrike">
                <a:solidFill>
                  <a:srgbClr val="747474"/>
                </a:solidFill>
                <a:latin typeface="Helvetica Neue Light"/>
                <a:ea typeface="Helvetica Neue Light"/>
                <a:cs typeface="Helvetica Neue Light"/>
                <a:sym typeface="Helvetica Neue Light"/>
              </a:rPr>
            </a:br>
            <a:endParaRPr/>
          </a:p>
          <a:p>
            <a:pPr indent="44450" lvl="0" marL="0" marR="0" rtl="0" algn="l">
              <a:lnSpc>
                <a:spcPct val="100000"/>
              </a:lnSpc>
              <a:spcBef>
                <a:spcPts val="500"/>
              </a:spcBef>
              <a:spcAft>
                <a:spcPts val="0"/>
              </a:spcAft>
              <a:buClr>
                <a:srgbClr val="747474"/>
              </a:buClr>
              <a:buSzPts val="2300"/>
              <a:buFont typeface="Helvetica Neue Light"/>
              <a:buNone/>
            </a:pPr>
            <a:r>
              <a:rPr b="0" i="0" lang="en-US" sz="2300" u="none" cap="none" strike="noStrike">
                <a:solidFill>
                  <a:srgbClr val="747474"/>
                </a:solidFill>
                <a:latin typeface="Helvetica Neue Light"/>
                <a:ea typeface="Helvetica Neue Light"/>
                <a:cs typeface="Helvetica Neue Light"/>
                <a:sym typeface="Helvetica Neue Light"/>
              </a:rPr>
              <a:t>4. Mental silence or consciousness without thoughts: </a:t>
            </a:r>
            <a:br>
              <a:rPr b="0" i="0" lang="en-US" sz="2300" u="none" cap="none" strike="noStrike">
                <a:solidFill>
                  <a:srgbClr val="747474"/>
                </a:solidFill>
                <a:latin typeface="Helvetica Neue Light"/>
                <a:ea typeface="Helvetica Neue Light"/>
                <a:cs typeface="Helvetica Neue Light"/>
                <a:sym typeface="Helvetica Neue Light"/>
              </a:rPr>
            </a:br>
            <a:r>
              <a:rPr b="0" i="0" lang="en-US" sz="2300" u="none" cap="none" strike="noStrike">
                <a:solidFill>
                  <a:srgbClr val="747474"/>
                </a:solidFill>
                <a:latin typeface="Helvetica Neue Light"/>
                <a:ea typeface="Helvetica Neue Light"/>
                <a:cs typeface="Helvetica Neue Light"/>
                <a:sym typeface="Helvetica Neue Light"/>
              </a:rPr>
              <a:t>Nirvichara Samadhi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500"/>
                                        <p:tgtEl>
                                          <p:spTgt spid="1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500"/>
                                        <p:tgtEl>
                                          <p:spTgt spid="11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9"/>
          <p:cNvSpPr txBox="1"/>
          <p:nvPr>
            <p:ph type="title"/>
          </p:nvPr>
        </p:nvSpPr>
        <p:spPr>
          <a:xfrm>
            <a:off x="401836" y="174129"/>
            <a:ext cx="6769180" cy="736801"/>
          </a:xfrm>
          <a:prstGeom prst="rect">
            <a:avLst/>
          </a:prstGeom>
          <a:noFill/>
          <a:ln>
            <a:noFill/>
          </a:ln>
        </p:spPr>
        <p:txBody>
          <a:bodyPr anchorCtr="0" anchor="b" bIns="58925" lIns="58925" spcFirstLastPara="1" rIns="58925" wrap="square" tIns="58925">
            <a:normAutofit/>
          </a:bodyPr>
          <a:lstStyle/>
          <a:p>
            <a:pPr indent="0" lvl="0" marL="0" rtl="0" algn="l">
              <a:lnSpc>
                <a:spcPct val="100000"/>
              </a:lnSpc>
              <a:spcBef>
                <a:spcPts val="0"/>
              </a:spcBef>
              <a:spcAft>
                <a:spcPts val="0"/>
              </a:spcAft>
              <a:buClr>
                <a:srgbClr val="000000"/>
              </a:buClr>
              <a:buSzPts val="2700"/>
              <a:buFont typeface="Helvetica Neue Light"/>
              <a:buNone/>
            </a:pPr>
            <a:r>
              <a:rPr lang="en-US" sz="2700">
                <a:latin typeface="Helvetica Neue Light"/>
                <a:ea typeface="Helvetica Neue Light"/>
                <a:cs typeface="Helvetica Neue Light"/>
                <a:sym typeface="Helvetica Neue Light"/>
              </a:rPr>
              <a:t>The effects of meditation</a:t>
            </a:r>
            <a:endParaRPr/>
          </a:p>
        </p:txBody>
      </p:sp>
      <p:sp>
        <p:nvSpPr>
          <p:cNvPr id="119" name="Google Shape;119;p9"/>
          <p:cNvSpPr txBox="1"/>
          <p:nvPr>
            <p:ph idx="1" type="body"/>
          </p:nvPr>
        </p:nvSpPr>
        <p:spPr>
          <a:xfrm>
            <a:off x="401829" y="1172024"/>
            <a:ext cx="3961802" cy="3533701"/>
          </a:xfrm>
          <a:prstGeom prst="rect">
            <a:avLst/>
          </a:prstGeom>
          <a:noFill/>
          <a:ln>
            <a:noFill/>
          </a:ln>
        </p:spPr>
        <p:txBody>
          <a:bodyPr anchorCtr="0" anchor="t" bIns="58925" lIns="58925" spcFirstLastPara="1" rIns="58925" wrap="square" tIns="58925">
            <a:normAutofit/>
          </a:bodyPr>
          <a:lstStyle/>
          <a:p>
            <a:pPr indent="-247650" lvl="0" marL="292100" rtl="0" algn="l">
              <a:lnSpc>
                <a:spcPct val="100000"/>
              </a:lnSpc>
              <a:spcBef>
                <a:spcPts val="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Improves our psychological balance</a:t>
            </a:r>
            <a:endParaRPr/>
          </a:p>
          <a:p>
            <a:pPr indent="-247650" lvl="0" marL="29210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Improves our emotional stability</a:t>
            </a:r>
            <a:endParaRPr/>
          </a:p>
          <a:p>
            <a:pPr indent="-247650" lvl="0" marL="292100" rtl="0" algn="l">
              <a:lnSpc>
                <a:spcPct val="100000"/>
              </a:lnSpc>
              <a:spcBef>
                <a:spcPts val="500"/>
              </a:spcBef>
              <a:spcAft>
                <a:spcPts val="0"/>
              </a:spcAft>
              <a:buSzPts val="2300"/>
              <a:buFont typeface="Helvetica Neue Light"/>
              <a:buChar char="➢"/>
            </a:pPr>
            <a:r>
              <a:rPr lang="en-US" sz="2300">
                <a:solidFill>
                  <a:srgbClr val="747474"/>
                </a:solidFill>
                <a:latin typeface="Helvetica Neue Light"/>
                <a:ea typeface="Helvetica Neue Light"/>
                <a:cs typeface="Helvetica Neue Light"/>
                <a:sym typeface="Helvetica Neue Light"/>
              </a:rPr>
              <a:t>Reduces stress, depression &amp; anxiety</a:t>
            </a:r>
            <a:endParaRPr/>
          </a:p>
        </p:txBody>
      </p:sp>
      <p:pic>
        <p:nvPicPr>
          <p:cNvPr descr="Picture 2" id="120" name="Google Shape;120;p9"/>
          <p:cNvPicPr preferRelativeResize="0"/>
          <p:nvPr/>
        </p:nvPicPr>
        <p:blipFill rotWithShape="1">
          <a:blip r:embed="rId3">
            <a:alphaModFix/>
          </a:blip>
          <a:srcRect b="0" l="0" r="0" t="0"/>
          <a:stretch/>
        </p:blipFill>
        <p:spPr>
          <a:xfrm>
            <a:off x="4514850" y="0"/>
            <a:ext cx="462915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500"/>
                                        <p:tgtEl>
                                          <p:spTgt spid="1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500"/>
                                        <p:tgtEl>
                                          <p:spTgt spid="11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