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56" r:id="rId2"/>
    <p:sldId id="257" r:id="rId3"/>
    <p:sldId id="258" r:id="rId4"/>
    <p:sldId id="259" r:id="rId5"/>
    <p:sldId id="260" r:id="rId6"/>
    <p:sldId id="261" r:id="rId7"/>
    <p:sldId id="268" r:id="rId8"/>
    <p:sldId id="263" r:id="rId9"/>
    <p:sldId id="271" r:id="rId10"/>
    <p:sldId id="266" r:id="rId11"/>
    <p:sldId id="269" r:id="rId12"/>
    <p:sldId id="264" r:id="rId13"/>
    <p:sldId id="270" r:id="rId14"/>
    <p:sldId id="267" r:id="rId15"/>
    <p:sldId id="272"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95" d="100"/>
          <a:sy n="95" d="100"/>
        </p:scale>
        <p:origin x="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97131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88627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87796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67122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74745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42990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54551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58394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27716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34847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48431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13/03/2019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‹Nr.›</a:t>
            </a:fld>
            <a:endParaRPr lang="en-GB"/>
          </a:p>
        </p:txBody>
      </p:sp>
    </p:spTree>
    <p:extLst>
      <p:ext uri="{BB962C8B-B14F-4D97-AF65-F5344CB8AC3E}">
        <p14:creationId xmlns:p14="http://schemas.microsoft.com/office/powerpoint/2010/main" val="26156066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N4Cb9Zn6MY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N4Cb9Zn6MY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root2.png">
            <a:extLst>
              <a:ext uri="{FF2B5EF4-FFF2-40B4-BE49-F238E27FC236}">
                <a16:creationId xmlns:a16="http://schemas.microsoft.com/office/drawing/2014/main" id="{1EDF0314-4650-4686-9B97-874B175EB411}"/>
              </a:ext>
            </a:extLst>
          </p:cNvPr>
          <p:cNvPicPr>
            <a:picLocks noChangeAspect="1"/>
          </p:cNvPicPr>
          <p:nvPr/>
        </p:nvPicPr>
        <p:blipFill rotWithShape="1">
          <a:blip r:embed="rId2"/>
          <a:srcRect l="13899" r="14312" b="1"/>
          <a:stretch/>
        </p:blipFill>
        <p:spPr>
          <a:xfrm>
            <a:off x="633999" y="640082"/>
            <a:ext cx="4004634" cy="5578371"/>
          </a:xfrm>
          <a:prstGeom prst="rect">
            <a:avLst/>
          </a:prstGeom>
        </p:spPr>
      </p:pic>
      <p:sp>
        <p:nvSpPr>
          <p:cNvPr id="2" name="Title 1"/>
          <p:cNvSpPr>
            <a:spLocks noGrp="1"/>
          </p:cNvSpPr>
          <p:nvPr>
            <p:ph type="ctrTitle"/>
          </p:nvPr>
        </p:nvSpPr>
        <p:spPr>
          <a:xfrm>
            <a:off x="5210174" y="247650"/>
            <a:ext cx="6275388" cy="4491492"/>
          </a:xfrm>
          <a:noFill/>
        </p:spPr>
        <p:txBody>
          <a:bodyPr>
            <a:normAutofit/>
          </a:bodyPr>
          <a:lstStyle/>
          <a:p>
            <a:pPr algn="l"/>
            <a:r>
              <a:rPr lang="en-GB" dirty="0" err="1">
                <a:solidFill>
                  <a:srgbClr val="C00000"/>
                </a:solidFill>
              </a:rPr>
              <a:t>Mooladhara</a:t>
            </a:r>
            <a:r>
              <a:rPr lang="en-GB" dirty="0">
                <a:solidFill>
                  <a:srgbClr val="C00000"/>
                </a:solidFill>
              </a:rPr>
              <a:t> Chakra</a:t>
            </a:r>
            <a:br>
              <a:rPr lang="en-US" dirty="0">
                <a:latin typeface="+mj-ea"/>
                <a:cs typeface="+mj-ea"/>
              </a:rPr>
            </a:br>
            <a:r>
              <a:rPr lang="en-GB" sz="4000" dirty="0">
                <a:solidFill>
                  <a:srgbClr val="C00000"/>
                </a:solidFill>
              </a:rPr>
              <a:t>Pelvic plexus</a:t>
            </a:r>
          </a:p>
        </p:txBody>
      </p:sp>
      <p:sp>
        <p:nvSpPr>
          <p:cNvPr id="3" name="Subtitle 2"/>
          <p:cNvSpPr>
            <a:spLocks noGrp="1"/>
          </p:cNvSpPr>
          <p:nvPr>
            <p:ph type="subTitle" idx="1"/>
          </p:nvPr>
        </p:nvSpPr>
        <p:spPr>
          <a:xfrm>
            <a:off x="5210175" y="4838700"/>
            <a:ext cx="6274590" cy="1735131"/>
          </a:xfrm>
          <a:noFill/>
        </p:spPr>
        <p:txBody>
          <a:bodyPr vert="horz" lIns="91440" tIns="45720" rIns="91440" bIns="45720" rtlCol="0" anchor="t">
            <a:normAutofit/>
          </a:bodyPr>
          <a:lstStyle/>
          <a:p>
            <a:pPr algn="l"/>
            <a:r>
              <a:rPr lang="en-GB" i="1" dirty="0">
                <a:latin typeface="Calibri"/>
                <a:ea typeface="Verdana"/>
                <a:cs typeface="Verdana"/>
              </a:rPr>
              <a:t>''Mool'' = Root</a:t>
            </a:r>
            <a:br>
              <a:rPr lang="en-US" dirty="0">
                <a:latin typeface="+mn-ea"/>
                <a:cs typeface="+mn-ea"/>
              </a:rPr>
            </a:br>
            <a:r>
              <a:rPr lang="en-GB" i="1" dirty="0">
                <a:latin typeface="Calibri"/>
                <a:ea typeface="Verdana"/>
                <a:cs typeface="Verdana"/>
              </a:rPr>
              <a:t>''</a:t>
            </a:r>
            <a:r>
              <a:rPr lang="en-GB" i="1" dirty="0" err="1">
                <a:latin typeface="Calibri"/>
                <a:ea typeface="Verdana"/>
                <a:cs typeface="Verdana"/>
              </a:rPr>
              <a:t>Adhar</a:t>
            </a:r>
            <a:r>
              <a:rPr lang="en-GB" i="1" dirty="0">
                <a:latin typeface="Calibri"/>
                <a:ea typeface="Verdana"/>
                <a:cs typeface="Verdana"/>
              </a:rPr>
              <a:t>'' = Support</a:t>
            </a:r>
            <a:endParaRPr lang="en-GB" i="1">
              <a:latin typeface="Calibri"/>
              <a:ea typeface="Verdana"/>
              <a:cs typeface="Verdana"/>
            </a:endParaRPr>
          </a:p>
        </p:txBody>
      </p:sp>
      <p:sp>
        <p:nvSpPr>
          <p:cNvPr id="5" name="TextBox 4">
            <a:extLst>
              <a:ext uri="{FF2B5EF4-FFF2-40B4-BE49-F238E27FC236}">
                <a16:creationId xmlns:a16="http://schemas.microsoft.com/office/drawing/2014/main" id="{A191632E-9DEA-4ADE-90DE-E1E9F46633B8}"/>
              </a:ext>
            </a:extLst>
          </p:cNvPr>
          <p:cNvSpPr txBox="1"/>
          <p:nvPr/>
        </p:nvSpPr>
        <p:spPr>
          <a:xfrm>
            <a:off x="4533900" y="2897327"/>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C00000"/>
                </a:solidFill>
              </a:rPr>
              <a:t>Week 7:</a:t>
            </a:r>
          </a:p>
        </p:txBody>
      </p:sp>
      <p:sp>
        <p:nvSpPr>
          <p:cNvPr id="6" name="TextBox 5">
            <a:extLst>
              <a:ext uri="{FF2B5EF4-FFF2-40B4-BE49-F238E27FC236}">
                <a16:creationId xmlns:a16="http://schemas.microsoft.com/office/drawing/2014/main" id="{DAA4DF4A-12AB-42CD-9A2A-6C0C6AB11539}"/>
              </a:ext>
            </a:extLst>
          </p:cNvPr>
          <p:cNvSpPr txBox="1"/>
          <p:nvPr/>
        </p:nvSpPr>
        <p:spPr>
          <a:xfrm>
            <a:off x="7705725" y="4630227"/>
            <a:ext cx="3838856" cy="107721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i="1" dirty="0">
                <a:solidFill>
                  <a:srgbClr val="70AD47"/>
                </a:solidFill>
              </a:rPr>
              <a:t>discover the roots of your true Self!</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4F8B2F-7E74-4A90-BCC6-543F61F5689E}"/>
              </a:ext>
            </a:extLst>
          </p:cNvPr>
          <p:cNvSpPr txBox="1"/>
          <p:nvPr/>
        </p:nvSpPr>
        <p:spPr>
          <a:xfrm>
            <a:off x="542925" y="104775"/>
            <a:ext cx="9677622" cy="60016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            Obstacles blocking the </a:t>
            </a:r>
            <a:r>
              <a:rPr lang="en-GB" sz="3600" b="1" dirty="0" err="1"/>
              <a:t>Mooladhara</a:t>
            </a:r>
            <a:r>
              <a:rPr lang="en-GB" sz="3600" b="1" dirty="0"/>
              <a:t> chakra:</a:t>
            </a:r>
          </a:p>
          <a:p>
            <a:pPr algn="ctr"/>
            <a:endParaRPr lang="en-GB" sz="2800" dirty="0"/>
          </a:p>
          <a:p>
            <a:r>
              <a:rPr lang="en-GB" sz="3200" dirty="0"/>
              <a:t>- Letting lust and greed dominate</a:t>
            </a:r>
          </a:p>
          <a:p>
            <a:r>
              <a:rPr lang="en-GB" sz="3200" dirty="0"/>
              <a:t>your life</a:t>
            </a:r>
          </a:p>
          <a:p>
            <a:endParaRPr lang="en-GB" sz="3200" dirty="0"/>
          </a:p>
          <a:p>
            <a:r>
              <a:rPr lang="en-GB" sz="3200" dirty="0"/>
              <a:t>- Overthinking too much</a:t>
            </a:r>
          </a:p>
          <a:p>
            <a:endParaRPr lang="en-GB" sz="3200" dirty="0"/>
          </a:p>
          <a:p>
            <a:r>
              <a:rPr lang="en-GB" sz="3200" dirty="0"/>
              <a:t>- Taking advantage of situations,</a:t>
            </a:r>
          </a:p>
          <a:p>
            <a:r>
              <a:rPr lang="en-GB" sz="3200" dirty="0"/>
              <a:t>Cheating</a:t>
            </a:r>
            <a:r>
              <a:rPr lang="en-GB" sz="3200" dirty="0">
                <a:cs typeface="Calibri"/>
              </a:rPr>
              <a:t>, misleading</a:t>
            </a:r>
          </a:p>
          <a:p>
            <a:endParaRPr lang="en-GB" sz="3200" dirty="0"/>
          </a:p>
          <a:p>
            <a:r>
              <a:rPr lang="en-GB" sz="3200" dirty="0"/>
              <a:t>- Letting your Ego guide you</a:t>
            </a:r>
          </a:p>
          <a:p>
            <a:endParaRPr lang="en-GB" sz="3200"/>
          </a:p>
        </p:txBody>
      </p:sp>
      <p:sp>
        <p:nvSpPr>
          <p:cNvPr id="3" name="TextBox 2">
            <a:extLst>
              <a:ext uri="{FF2B5EF4-FFF2-40B4-BE49-F238E27FC236}">
                <a16:creationId xmlns:a16="http://schemas.microsoft.com/office/drawing/2014/main" id="{E0C56CE4-03EA-458F-A231-0EF4687B8484}"/>
              </a:ext>
            </a:extLst>
          </p:cNvPr>
          <p:cNvSpPr txBox="1"/>
          <p:nvPr/>
        </p:nvSpPr>
        <p:spPr>
          <a:xfrm>
            <a:off x="6562725" y="1104900"/>
            <a:ext cx="5320410" cy="529375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 Overindulgence </a:t>
            </a:r>
            <a:endParaRPr lang="en-US" sz="3200" dirty="0"/>
          </a:p>
          <a:p>
            <a:endParaRPr lang="en-GB" sz="3200" dirty="0"/>
          </a:p>
          <a:p>
            <a:endParaRPr lang="en-GB" sz="3200" dirty="0"/>
          </a:p>
          <a:p>
            <a:r>
              <a:rPr lang="en-GB" sz="3200" dirty="0"/>
              <a:t>- Perverted attention </a:t>
            </a:r>
            <a:endParaRPr lang="en-US" sz="3200"/>
          </a:p>
          <a:p>
            <a:endParaRPr lang="en-GB" sz="3200" dirty="0"/>
          </a:p>
          <a:p>
            <a:r>
              <a:rPr lang="en-GB" sz="3200" dirty="0"/>
              <a:t>- Disrespecting innocence</a:t>
            </a:r>
            <a:endParaRPr lang="en-US" sz="3200" dirty="0"/>
          </a:p>
          <a:p>
            <a:endParaRPr lang="en-GB" sz="3200" dirty="0"/>
          </a:p>
          <a:p>
            <a:endParaRPr lang="en-GB" sz="3200" dirty="0"/>
          </a:p>
          <a:p>
            <a:r>
              <a:rPr lang="en-GB" sz="3200" dirty="0"/>
              <a:t>- Unauthorized attempt to raise Kundalini </a:t>
            </a:r>
            <a:endParaRPr lang="en-US" sz="3200" dirty="0"/>
          </a:p>
          <a:p>
            <a:pPr algn="ctr"/>
            <a:endParaRPr lang="en-GB" dirty="0"/>
          </a:p>
        </p:txBody>
      </p:sp>
      <p:pic>
        <p:nvPicPr>
          <p:cNvPr id="6" name="Picture 6" descr="ml.gif">
            <a:extLst>
              <a:ext uri="{FF2B5EF4-FFF2-40B4-BE49-F238E27FC236}">
                <a16:creationId xmlns:a16="http://schemas.microsoft.com/office/drawing/2014/main" id="{38D11F4F-8796-4ABF-8823-3A645ABB8C6D}"/>
              </a:ext>
            </a:extLst>
          </p:cNvPr>
          <p:cNvPicPr>
            <a:picLocks noChangeAspect="1"/>
          </p:cNvPicPr>
          <p:nvPr/>
        </p:nvPicPr>
        <p:blipFill>
          <a:blip r:embed="rId2"/>
          <a:stretch>
            <a:fillRect/>
          </a:stretch>
        </p:blipFill>
        <p:spPr>
          <a:xfrm>
            <a:off x="9829800" y="521381"/>
            <a:ext cx="2186574" cy="2037669"/>
          </a:xfrm>
          <a:prstGeom prst="rect">
            <a:avLst/>
          </a:prstGeom>
        </p:spPr>
      </p:pic>
    </p:spTree>
    <p:extLst>
      <p:ext uri="{BB962C8B-B14F-4D97-AF65-F5344CB8AC3E}">
        <p14:creationId xmlns:p14="http://schemas.microsoft.com/office/powerpoint/2010/main" val="50789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rt-Cheap-Kitchener-soil-problems.jpg">
            <a:extLst>
              <a:ext uri="{FF2B5EF4-FFF2-40B4-BE49-F238E27FC236}">
                <a16:creationId xmlns:a16="http://schemas.microsoft.com/office/drawing/2014/main" id="{B4D0C34D-A9B2-45C8-BD1E-E8CD69CCA0A9}"/>
              </a:ext>
            </a:extLst>
          </p:cNvPr>
          <p:cNvPicPr>
            <a:picLocks noChangeAspect="1"/>
          </p:cNvPicPr>
          <p:nvPr/>
        </p:nvPicPr>
        <p:blipFill rotWithShape="1">
          <a:blip r:embed="rId2"/>
          <a:srcRect r="3359" b="-2"/>
          <a:stretch/>
        </p:blipFill>
        <p:spPr>
          <a:xfrm>
            <a:off x="838200" y="-3810"/>
            <a:ext cx="9928860" cy="6858001"/>
          </a:xfrm>
          <a:prstGeom prst="rect">
            <a:avLst/>
          </a:prstGeom>
        </p:spPr>
      </p:pic>
      <p:pic>
        <p:nvPicPr>
          <p:cNvPr id="7" name="Picture 6">
            <a:extLst>
              <a:ext uri="{FF2B5EF4-FFF2-40B4-BE49-F238E27FC236}">
                <a16:creationId xmlns:a16="http://schemas.microsoft.com/office/drawing/2014/main" id="{6AB47337-2FDE-49FC-9FFA-333A48E95D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B07642-324B-4261-AA24-F27BE0FA366A}"/>
              </a:ext>
            </a:extLst>
          </p:cNvPr>
          <p:cNvSpPr txBox="1"/>
          <p:nvPr/>
        </p:nvSpPr>
        <p:spPr>
          <a:xfrm>
            <a:off x="-447675" y="2714625"/>
            <a:ext cx="2743200"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70AD47"/>
                </a:solidFill>
              </a:rPr>
              <a:t>Meditation </a:t>
            </a:r>
            <a:endParaRPr lang="en-US"/>
          </a:p>
          <a:p>
            <a:pPr algn="ctr"/>
            <a:r>
              <a:rPr lang="en-GB" sz="2800" i="1" dirty="0">
                <a:solidFill>
                  <a:srgbClr val="70AD47"/>
                </a:solidFill>
              </a:rPr>
              <a:t>every day</a:t>
            </a:r>
            <a:endParaRPr lang="en-GB" dirty="0"/>
          </a:p>
        </p:txBody>
      </p:sp>
      <p:sp>
        <p:nvSpPr>
          <p:cNvPr id="5" name="TextBox 4">
            <a:extLst>
              <a:ext uri="{FF2B5EF4-FFF2-40B4-BE49-F238E27FC236}">
                <a16:creationId xmlns:a16="http://schemas.microsoft.com/office/drawing/2014/main" id="{686A8800-DDAB-4E55-B82A-2717F7671F30}"/>
              </a:ext>
            </a:extLst>
          </p:cNvPr>
          <p:cNvSpPr txBox="1"/>
          <p:nvPr/>
        </p:nvSpPr>
        <p:spPr>
          <a:xfrm>
            <a:off x="7305675" y="247015"/>
            <a:ext cx="3180015"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70AD47"/>
                </a:solidFill>
              </a:rPr>
              <a:t>Sitting/meditating on the Mother Earth</a:t>
            </a:r>
          </a:p>
        </p:txBody>
      </p:sp>
      <p:sp>
        <p:nvSpPr>
          <p:cNvPr id="6" name="TextBox 5">
            <a:extLst>
              <a:ext uri="{FF2B5EF4-FFF2-40B4-BE49-F238E27FC236}">
                <a16:creationId xmlns:a16="http://schemas.microsoft.com/office/drawing/2014/main" id="{A5F4A0CB-3839-4BB3-A910-EF85AB41F052}"/>
              </a:ext>
            </a:extLst>
          </p:cNvPr>
          <p:cNvSpPr txBox="1"/>
          <p:nvPr/>
        </p:nvSpPr>
        <p:spPr>
          <a:xfrm>
            <a:off x="-245314" y="5353050"/>
            <a:ext cx="2743200"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70AD47"/>
                </a:solidFill>
              </a:rPr>
              <a:t>Be honest </a:t>
            </a:r>
          </a:p>
          <a:p>
            <a:pPr algn="ctr"/>
            <a:r>
              <a:rPr lang="en-GB" sz="2800" i="1" dirty="0">
                <a:solidFill>
                  <a:srgbClr val="70AD47"/>
                </a:solidFill>
              </a:rPr>
              <a:t>with yourself</a:t>
            </a:r>
          </a:p>
        </p:txBody>
      </p:sp>
      <p:sp>
        <p:nvSpPr>
          <p:cNvPr id="8" name="TextBox 7">
            <a:extLst>
              <a:ext uri="{FF2B5EF4-FFF2-40B4-BE49-F238E27FC236}">
                <a16:creationId xmlns:a16="http://schemas.microsoft.com/office/drawing/2014/main" id="{38229F1C-0AF6-4F01-B85C-CB65F928E1B6}"/>
              </a:ext>
            </a:extLst>
          </p:cNvPr>
          <p:cNvSpPr txBox="1"/>
          <p:nvPr/>
        </p:nvSpPr>
        <p:spPr>
          <a:xfrm>
            <a:off x="-238125" y="59626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dirty="0"/>
          </a:p>
        </p:txBody>
      </p:sp>
      <p:sp>
        <p:nvSpPr>
          <p:cNvPr id="9" name="TextBox 8">
            <a:extLst>
              <a:ext uri="{FF2B5EF4-FFF2-40B4-BE49-F238E27FC236}">
                <a16:creationId xmlns:a16="http://schemas.microsoft.com/office/drawing/2014/main" id="{AA0894C6-FB87-46D6-A840-B7D190D2D134}"/>
              </a:ext>
            </a:extLst>
          </p:cNvPr>
          <p:cNvSpPr txBox="1"/>
          <p:nvPr/>
        </p:nvSpPr>
        <p:spPr>
          <a:xfrm>
            <a:off x="8692190" y="1990725"/>
            <a:ext cx="3398422"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70AD47"/>
                </a:solidFill>
              </a:rPr>
              <a:t>Maintain purity of eyes and thoughts</a:t>
            </a:r>
          </a:p>
        </p:txBody>
      </p:sp>
      <p:sp>
        <p:nvSpPr>
          <p:cNvPr id="10" name="TextBox 9">
            <a:extLst>
              <a:ext uri="{FF2B5EF4-FFF2-40B4-BE49-F238E27FC236}">
                <a16:creationId xmlns:a16="http://schemas.microsoft.com/office/drawing/2014/main" id="{12E18920-4BA3-4CE7-9308-7816C7DDA131}"/>
              </a:ext>
            </a:extLst>
          </p:cNvPr>
          <p:cNvSpPr txBox="1"/>
          <p:nvPr/>
        </p:nvSpPr>
        <p:spPr>
          <a:xfrm>
            <a:off x="9744075" y="4391025"/>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err="1">
                <a:solidFill>
                  <a:srgbClr val="70AD47"/>
                </a:solidFill>
              </a:rPr>
              <a:t>Footsoak</a:t>
            </a:r>
            <a:r>
              <a:rPr lang="en-GB" sz="2800" i="1" dirty="0">
                <a:solidFill>
                  <a:srgbClr val="70AD47"/>
                </a:solidFill>
              </a:rPr>
              <a:t> </a:t>
            </a:r>
            <a:endParaRPr lang="en-GB" i="1">
              <a:solidFill>
                <a:srgbClr val="000000"/>
              </a:solidFill>
            </a:endParaRPr>
          </a:p>
        </p:txBody>
      </p:sp>
      <p:sp>
        <p:nvSpPr>
          <p:cNvPr id="11" name="TextBox 10">
            <a:extLst>
              <a:ext uri="{FF2B5EF4-FFF2-40B4-BE49-F238E27FC236}">
                <a16:creationId xmlns:a16="http://schemas.microsoft.com/office/drawing/2014/main" id="{2DCDFE76-0D35-4EE4-981A-B01ABBDFC187}"/>
              </a:ext>
            </a:extLst>
          </p:cNvPr>
          <p:cNvSpPr txBox="1"/>
          <p:nvPr/>
        </p:nvSpPr>
        <p:spPr>
          <a:xfrm>
            <a:off x="8562975" y="5890907"/>
            <a:ext cx="3966282"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70AD47"/>
                </a:solidFill>
              </a:rPr>
              <a:t>Watch your attention </a:t>
            </a:r>
            <a:endParaRPr lang="en-US" i="1"/>
          </a:p>
          <a:p>
            <a:pPr algn="ctr"/>
            <a:r>
              <a:rPr lang="en-GB" sz="2800" i="1" dirty="0">
                <a:solidFill>
                  <a:srgbClr val="70AD47"/>
                </a:solidFill>
              </a:rPr>
              <a:t>and intentions</a:t>
            </a:r>
            <a:endParaRPr lang="en-GB" i="1" dirty="0"/>
          </a:p>
        </p:txBody>
      </p:sp>
      <p:sp>
        <p:nvSpPr>
          <p:cNvPr id="12" name="TextBox 11">
            <a:extLst>
              <a:ext uri="{FF2B5EF4-FFF2-40B4-BE49-F238E27FC236}">
                <a16:creationId xmlns:a16="http://schemas.microsoft.com/office/drawing/2014/main" id="{46DEC259-946A-4748-8084-BF8937976324}"/>
              </a:ext>
            </a:extLst>
          </p:cNvPr>
          <p:cNvSpPr txBox="1"/>
          <p:nvPr/>
        </p:nvSpPr>
        <p:spPr>
          <a:xfrm>
            <a:off x="-245314" y="28575"/>
            <a:ext cx="379155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i="1" dirty="0" err="1">
                <a:solidFill>
                  <a:srgbClr val="70AD47"/>
                </a:solidFill>
              </a:rPr>
              <a:t>Meditate</a:t>
            </a:r>
            <a:r>
              <a:rPr lang="nl-NL" sz="2400" i="1" dirty="0">
                <a:solidFill>
                  <a:srgbClr val="70AD47"/>
                </a:solidFill>
              </a:rPr>
              <a:t> on </a:t>
            </a:r>
            <a:r>
              <a:rPr lang="nl-NL" sz="2400" i="1" dirty="0" err="1">
                <a:solidFill>
                  <a:srgbClr val="70AD47"/>
                </a:solidFill>
              </a:rPr>
              <a:t>the</a:t>
            </a:r>
            <a:r>
              <a:rPr lang="nl-NL" sz="2400" i="1" dirty="0">
                <a:solidFill>
                  <a:srgbClr val="70AD47"/>
                </a:solidFill>
              </a:rPr>
              <a:t> </a:t>
            </a:r>
            <a:r>
              <a:rPr lang="nl-NL" sz="2400" i="1" dirty="0" err="1">
                <a:solidFill>
                  <a:srgbClr val="70AD47"/>
                </a:solidFill>
              </a:rPr>
              <a:t>quality</a:t>
            </a:r>
            <a:r>
              <a:rPr lang="nl-NL" sz="2400" i="1" dirty="0">
                <a:solidFill>
                  <a:srgbClr val="70AD47"/>
                </a:solidFill>
              </a:rPr>
              <a:t> of </a:t>
            </a:r>
            <a:r>
              <a:rPr lang="nl-NL" sz="2400" i="1" dirty="0" err="1">
                <a:solidFill>
                  <a:srgbClr val="70AD47"/>
                </a:solidFill>
              </a:rPr>
              <a:t>innocence</a:t>
            </a:r>
            <a:r>
              <a:rPr lang="nl-NL" sz="2400" i="1" dirty="0">
                <a:solidFill>
                  <a:srgbClr val="70AD47"/>
                </a:solidFill>
              </a:rPr>
              <a:t> </a:t>
            </a:r>
            <a:r>
              <a:rPr lang="nl-NL" sz="2400" i="1" dirty="0" err="1">
                <a:solidFill>
                  <a:srgbClr val="70AD47"/>
                </a:solidFill>
              </a:rPr>
              <a:t>to</a:t>
            </a:r>
            <a:r>
              <a:rPr lang="nl-NL" sz="2400" i="1" dirty="0">
                <a:solidFill>
                  <a:srgbClr val="70AD47"/>
                </a:solidFill>
              </a:rPr>
              <a:t> </a:t>
            </a:r>
            <a:r>
              <a:rPr lang="nl-NL" sz="2400" i="1" dirty="0" err="1">
                <a:solidFill>
                  <a:srgbClr val="70AD47"/>
                </a:solidFill>
              </a:rPr>
              <a:t>develop</a:t>
            </a:r>
            <a:r>
              <a:rPr lang="nl-NL" sz="2400" i="1" dirty="0">
                <a:solidFill>
                  <a:srgbClr val="70AD47"/>
                </a:solidFill>
              </a:rPr>
              <a:t> </a:t>
            </a:r>
            <a:r>
              <a:rPr lang="nl-NL" sz="2400" i="1" dirty="0" err="1">
                <a:solidFill>
                  <a:srgbClr val="70AD47"/>
                </a:solidFill>
              </a:rPr>
              <a:t>this</a:t>
            </a:r>
            <a:r>
              <a:rPr lang="nl-NL" sz="2400" i="1" dirty="0">
                <a:solidFill>
                  <a:srgbClr val="70AD47"/>
                </a:solidFill>
              </a:rPr>
              <a:t> power</a:t>
            </a:r>
          </a:p>
        </p:txBody>
      </p:sp>
    </p:spTree>
    <p:extLst>
      <p:ext uri="{BB962C8B-B14F-4D97-AF65-F5344CB8AC3E}">
        <p14:creationId xmlns:p14="http://schemas.microsoft.com/office/powerpoint/2010/main" val="171438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829D9-9940-4B7A-86E6-BFEDDC957FB6}"/>
              </a:ext>
            </a:extLst>
          </p:cNvPr>
          <p:cNvSpPr txBox="1"/>
          <p:nvPr/>
        </p:nvSpPr>
        <p:spPr>
          <a:xfrm>
            <a:off x="209550" y="857250"/>
            <a:ext cx="8342313" cy="50167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 Strong sense of right and wrong</a:t>
            </a:r>
            <a:endParaRPr lang="en-GB" sz="2800" dirty="0">
              <a:cs typeface="Calibri"/>
            </a:endParaRPr>
          </a:p>
          <a:p>
            <a:endParaRPr lang="en-GB" sz="2800" dirty="0"/>
          </a:p>
          <a:p>
            <a:r>
              <a:rPr lang="en-GB" sz="2800" dirty="0"/>
              <a:t>- Stable eyes</a:t>
            </a:r>
            <a:endParaRPr lang="en-GB" sz="2800" dirty="0">
              <a:cs typeface="Calibri"/>
            </a:endParaRPr>
          </a:p>
          <a:p>
            <a:endParaRPr lang="en-GB" sz="2800" dirty="0"/>
          </a:p>
          <a:p>
            <a:r>
              <a:rPr lang="en-GB" sz="2800" dirty="0"/>
              <a:t>- Strong attention</a:t>
            </a:r>
            <a:endParaRPr lang="en-GB" sz="2800" dirty="0">
              <a:cs typeface="Calibri"/>
            </a:endParaRPr>
          </a:p>
          <a:p>
            <a:endParaRPr lang="en-GB" sz="2800" dirty="0"/>
          </a:p>
          <a:p>
            <a:r>
              <a:rPr lang="en-GB" sz="2800" dirty="0"/>
              <a:t>- Keeps us to remain harmony </a:t>
            </a:r>
          </a:p>
          <a:p>
            <a:r>
              <a:rPr lang="en-GB" sz="2800" dirty="0"/>
              <a:t>with nature</a:t>
            </a:r>
            <a:endParaRPr lang="en-GB" dirty="0"/>
          </a:p>
          <a:p>
            <a:endParaRPr lang="en-GB" sz="2800" dirty="0"/>
          </a:p>
          <a:p>
            <a:r>
              <a:rPr lang="en-GB" sz="2800" dirty="0"/>
              <a:t>- Gives us the ability to raise our</a:t>
            </a:r>
          </a:p>
          <a:p>
            <a:r>
              <a:rPr lang="en-GB" sz="2800" dirty="0"/>
              <a:t>Own and other's Kundalini</a:t>
            </a:r>
          </a:p>
          <a:p>
            <a:pPr algn="ctr"/>
            <a:endParaRPr lang="en-GB" sz="1200" dirty="0"/>
          </a:p>
        </p:txBody>
      </p:sp>
      <p:sp>
        <p:nvSpPr>
          <p:cNvPr id="3" name="TextBox 2">
            <a:extLst>
              <a:ext uri="{FF2B5EF4-FFF2-40B4-BE49-F238E27FC236}">
                <a16:creationId xmlns:a16="http://schemas.microsoft.com/office/drawing/2014/main" id="{0875C700-7293-4536-B1C9-19F608F6353D}"/>
              </a:ext>
            </a:extLst>
          </p:cNvPr>
          <p:cNvSpPr txBox="1"/>
          <p:nvPr/>
        </p:nvSpPr>
        <p:spPr>
          <a:xfrm>
            <a:off x="361410" y="0"/>
            <a:ext cx="11405699"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When our </a:t>
            </a:r>
            <a:r>
              <a:rPr lang="en-GB" sz="3600" b="1" dirty="0" err="1"/>
              <a:t>Mooladhara</a:t>
            </a:r>
            <a:r>
              <a:rPr lang="en-GB" sz="3600" b="1" dirty="0"/>
              <a:t> is balanced, it grants us:</a:t>
            </a:r>
          </a:p>
          <a:p>
            <a:pPr algn="ctr"/>
            <a:endParaRPr lang="en-GB" dirty="0"/>
          </a:p>
        </p:txBody>
      </p:sp>
      <p:sp>
        <p:nvSpPr>
          <p:cNvPr id="5" name="TextBox 4">
            <a:extLst>
              <a:ext uri="{FF2B5EF4-FFF2-40B4-BE49-F238E27FC236}">
                <a16:creationId xmlns:a16="http://schemas.microsoft.com/office/drawing/2014/main" id="{D6EC4C59-608E-4B51-92D2-54925A15BC95}"/>
              </a:ext>
            </a:extLst>
          </p:cNvPr>
          <p:cNvSpPr txBox="1"/>
          <p:nvPr/>
        </p:nvSpPr>
        <p:spPr>
          <a:xfrm>
            <a:off x="5381625" y="552450"/>
            <a:ext cx="6537325" cy="56938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 Help us keep emotional balance and mental balance</a:t>
            </a:r>
            <a:endParaRPr lang="en-GB" sz="2800" dirty="0">
              <a:cs typeface="Calibri"/>
            </a:endParaRPr>
          </a:p>
          <a:p>
            <a:endParaRPr lang="en-GB" sz="2800" dirty="0"/>
          </a:p>
          <a:p>
            <a:r>
              <a:rPr lang="en-GB" sz="2800" dirty="0"/>
              <a:t>- Keeps us from getting into depressive or lethargic states</a:t>
            </a:r>
          </a:p>
          <a:p>
            <a:endParaRPr lang="en-GB" sz="2800" dirty="0"/>
          </a:p>
          <a:p>
            <a:r>
              <a:rPr lang="en-GB" sz="2800" dirty="0"/>
              <a:t>- Keeps us from over-planning and over-indulging</a:t>
            </a:r>
            <a:endParaRPr lang="en-GB" sz="2800" dirty="0">
              <a:cs typeface="Calibri"/>
            </a:endParaRPr>
          </a:p>
          <a:p>
            <a:endParaRPr lang="en-GB" sz="2800" dirty="0">
              <a:cs typeface="Calibri"/>
            </a:endParaRPr>
          </a:p>
          <a:p>
            <a:r>
              <a:rPr lang="en-GB" sz="2800" dirty="0">
                <a:cs typeface="Calibri"/>
              </a:rPr>
              <a:t>- Achieve thoughtless awareness faster due to less identification with ego and super-ego</a:t>
            </a:r>
          </a:p>
          <a:p>
            <a:endParaRPr lang="en-GB" sz="2800" dirty="0">
              <a:cs typeface="Calibri"/>
            </a:endParaRPr>
          </a:p>
        </p:txBody>
      </p:sp>
      <p:sp>
        <p:nvSpPr>
          <p:cNvPr id="6" name="TextBox 5">
            <a:extLst>
              <a:ext uri="{FF2B5EF4-FFF2-40B4-BE49-F238E27FC236}">
                <a16:creationId xmlns:a16="http://schemas.microsoft.com/office/drawing/2014/main" id="{19AF8806-6AE5-4437-98A7-1241EB25CC96}"/>
              </a:ext>
            </a:extLst>
          </p:cNvPr>
          <p:cNvSpPr txBox="1"/>
          <p:nvPr/>
        </p:nvSpPr>
        <p:spPr>
          <a:xfrm>
            <a:off x="598636" y="5648325"/>
            <a:ext cx="10920281"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t>Soothes our attention and the subtle system by allowing the Kundalini to rise.</a:t>
            </a:r>
            <a:endParaRPr lang="en-US" sz="3200" b="1" dirty="0"/>
          </a:p>
        </p:txBody>
      </p:sp>
    </p:spTree>
    <p:extLst>
      <p:ext uri="{BB962C8B-B14F-4D97-AF65-F5344CB8AC3E}">
        <p14:creationId xmlns:p14="http://schemas.microsoft.com/office/powerpoint/2010/main" val="68835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9E531-DE97-4C02-99A5-C0DD0A6D50B9}"/>
              </a:ext>
            </a:extLst>
          </p:cNvPr>
          <p:cNvSpPr txBox="1"/>
          <p:nvPr/>
        </p:nvSpPr>
        <p:spPr>
          <a:xfrm>
            <a:off x="-582359" y="5305425"/>
            <a:ext cx="1156627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nl-NL" dirty="0"/>
          </a:p>
          <a:p>
            <a:pPr algn="ctr"/>
            <a:endParaRPr lang="en-GB" dirty="0"/>
          </a:p>
        </p:txBody>
      </p:sp>
      <p:pic>
        <p:nvPicPr>
          <p:cNvPr id="3" name="Picture 3" descr="free.jpg">
            <a:extLst>
              <a:ext uri="{FF2B5EF4-FFF2-40B4-BE49-F238E27FC236}">
                <a16:creationId xmlns:a16="http://schemas.microsoft.com/office/drawing/2014/main" id="{43CACA22-E5C4-44CE-A973-A5CCE796591F}"/>
              </a:ext>
            </a:extLst>
          </p:cNvPr>
          <p:cNvPicPr>
            <a:picLocks noChangeAspect="1"/>
          </p:cNvPicPr>
          <p:nvPr/>
        </p:nvPicPr>
        <p:blipFill>
          <a:blip r:embed="rId2"/>
          <a:stretch>
            <a:fillRect/>
          </a:stretch>
        </p:blipFill>
        <p:spPr>
          <a:xfrm>
            <a:off x="-104775" y="-1485900"/>
            <a:ext cx="8968748" cy="9545638"/>
          </a:xfrm>
          <a:prstGeom prst="rect">
            <a:avLst/>
          </a:prstGeom>
        </p:spPr>
      </p:pic>
      <p:sp>
        <p:nvSpPr>
          <p:cNvPr id="5" name="TextBox 4">
            <a:extLst>
              <a:ext uri="{FF2B5EF4-FFF2-40B4-BE49-F238E27FC236}">
                <a16:creationId xmlns:a16="http://schemas.microsoft.com/office/drawing/2014/main" id="{44307431-12EA-40A5-85F4-533AD75BD9E1}"/>
              </a:ext>
            </a:extLst>
          </p:cNvPr>
          <p:cNvSpPr txBox="1"/>
          <p:nvPr/>
        </p:nvSpPr>
        <p:spPr>
          <a:xfrm>
            <a:off x="8782050" y="1800225"/>
            <a:ext cx="3529013"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200" i="1" dirty="0" err="1">
                <a:solidFill>
                  <a:srgbClr val="375623"/>
                </a:solidFill>
              </a:rPr>
              <a:t>When</a:t>
            </a:r>
            <a:r>
              <a:rPr lang="nl-NL" sz="3200" i="1" dirty="0">
                <a:solidFill>
                  <a:srgbClr val="375623"/>
                </a:solidFill>
              </a:rPr>
              <a:t> </a:t>
            </a:r>
            <a:r>
              <a:rPr lang="nl-NL" sz="3200" i="1" dirty="0" err="1">
                <a:solidFill>
                  <a:srgbClr val="375623"/>
                </a:solidFill>
              </a:rPr>
              <a:t>your</a:t>
            </a:r>
            <a:r>
              <a:rPr lang="nl-NL" sz="3200" i="1" dirty="0">
                <a:solidFill>
                  <a:srgbClr val="375623"/>
                </a:solidFill>
              </a:rPr>
              <a:t> </a:t>
            </a:r>
            <a:r>
              <a:rPr lang="nl-NL" sz="3200" i="1" dirty="0" err="1">
                <a:solidFill>
                  <a:srgbClr val="375623"/>
                </a:solidFill>
              </a:rPr>
              <a:t>roots</a:t>
            </a:r>
            <a:r>
              <a:rPr lang="nl-NL" sz="3200" i="1" dirty="0">
                <a:solidFill>
                  <a:srgbClr val="375623"/>
                </a:solidFill>
              </a:rPr>
              <a:t> </a:t>
            </a:r>
            <a:endParaRPr lang="en-US" sz="3200" i="1">
              <a:solidFill>
                <a:srgbClr val="375623"/>
              </a:solidFill>
            </a:endParaRPr>
          </a:p>
          <a:p>
            <a:pPr algn="ctr"/>
            <a:r>
              <a:rPr lang="nl-NL" sz="3200" i="1" dirty="0">
                <a:solidFill>
                  <a:srgbClr val="375623"/>
                </a:solidFill>
              </a:rPr>
              <a:t>are strong, </a:t>
            </a:r>
            <a:r>
              <a:rPr lang="nl-NL" sz="3200" i="1" dirty="0" err="1">
                <a:solidFill>
                  <a:srgbClr val="375623"/>
                </a:solidFill>
              </a:rPr>
              <a:t>you</a:t>
            </a:r>
            <a:r>
              <a:rPr lang="nl-NL" sz="3200" i="1" dirty="0">
                <a:solidFill>
                  <a:srgbClr val="375623"/>
                </a:solidFill>
              </a:rPr>
              <a:t> are a </a:t>
            </a:r>
            <a:r>
              <a:rPr lang="nl-NL" sz="3200" i="1" dirty="0" err="1">
                <a:solidFill>
                  <a:srgbClr val="375623"/>
                </a:solidFill>
              </a:rPr>
              <a:t>balanced</a:t>
            </a:r>
            <a:r>
              <a:rPr lang="nl-NL" sz="3200" i="1" dirty="0">
                <a:solidFill>
                  <a:srgbClr val="375623"/>
                </a:solidFill>
              </a:rPr>
              <a:t>, </a:t>
            </a:r>
            <a:r>
              <a:rPr lang="nl-NL" sz="3200" i="1" dirty="0" err="1">
                <a:solidFill>
                  <a:srgbClr val="375623"/>
                </a:solidFill>
              </a:rPr>
              <a:t>joyful</a:t>
            </a:r>
            <a:r>
              <a:rPr lang="nl-NL" sz="3200" i="1" dirty="0">
                <a:solidFill>
                  <a:srgbClr val="375623"/>
                </a:solidFill>
              </a:rPr>
              <a:t>, </a:t>
            </a:r>
            <a:endParaRPr lang="en-US" sz="3200" i="1">
              <a:solidFill>
                <a:srgbClr val="375623"/>
              </a:solidFill>
            </a:endParaRPr>
          </a:p>
          <a:p>
            <a:pPr algn="ctr"/>
            <a:r>
              <a:rPr lang="nl-NL" sz="3200" i="1" dirty="0" err="1">
                <a:solidFill>
                  <a:srgbClr val="375623"/>
                </a:solidFill>
              </a:rPr>
              <a:t>satisfied</a:t>
            </a:r>
            <a:r>
              <a:rPr lang="nl-NL" sz="3200" i="1" dirty="0">
                <a:solidFill>
                  <a:srgbClr val="375623"/>
                </a:solidFill>
              </a:rPr>
              <a:t> </a:t>
            </a:r>
            <a:r>
              <a:rPr lang="nl-NL" sz="3200" i="1" dirty="0" err="1">
                <a:solidFill>
                  <a:srgbClr val="375623"/>
                </a:solidFill>
              </a:rPr>
              <a:t>and</a:t>
            </a:r>
            <a:r>
              <a:rPr lang="nl-NL" sz="3200" i="1" dirty="0">
                <a:solidFill>
                  <a:srgbClr val="375623"/>
                </a:solidFill>
              </a:rPr>
              <a:t> </a:t>
            </a:r>
            <a:r>
              <a:rPr lang="nl-NL" sz="3200" i="1" dirty="0" err="1">
                <a:solidFill>
                  <a:srgbClr val="375623"/>
                </a:solidFill>
              </a:rPr>
              <a:t>loving</a:t>
            </a:r>
            <a:r>
              <a:rPr lang="nl-NL" sz="3200" i="1" dirty="0">
                <a:solidFill>
                  <a:srgbClr val="375623"/>
                </a:solidFill>
              </a:rPr>
              <a:t> person </a:t>
            </a:r>
            <a:r>
              <a:rPr lang="nl-NL" sz="3200" i="1" dirty="0" err="1">
                <a:solidFill>
                  <a:srgbClr val="375623"/>
                </a:solidFill>
              </a:rPr>
              <a:t>who</a:t>
            </a:r>
            <a:r>
              <a:rPr lang="nl-NL" sz="3200" i="1" dirty="0">
                <a:solidFill>
                  <a:srgbClr val="375623"/>
                </a:solidFill>
              </a:rPr>
              <a:t> is </a:t>
            </a:r>
            <a:endParaRPr lang="en-US" sz="3200" i="1">
              <a:solidFill>
                <a:srgbClr val="375623"/>
              </a:solidFill>
            </a:endParaRPr>
          </a:p>
          <a:p>
            <a:pPr algn="ctr"/>
            <a:r>
              <a:rPr lang="nl-NL" sz="3200" i="1" dirty="0" err="1">
                <a:solidFill>
                  <a:srgbClr val="375623"/>
                </a:solidFill>
              </a:rPr>
              <a:t>desireless</a:t>
            </a:r>
            <a:r>
              <a:rPr lang="nl-NL" sz="3200" i="1" dirty="0">
                <a:solidFill>
                  <a:srgbClr val="375623"/>
                </a:solidFill>
              </a:rPr>
              <a:t> </a:t>
            </a:r>
            <a:r>
              <a:rPr lang="nl-NL" sz="3200" i="1" dirty="0" err="1">
                <a:solidFill>
                  <a:srgbClr val="375623"/>
                </a:solidFill>
              </a:rPr>
              <a:t>and</a:t>
            </a:r>
            <a:r>
              <a:rPr lang="nl-NL" sz="3200" i="1" dirty="0">
                <a:solidFill>
                  <a:srgbClr val="375623"/>
                </a:solidFill>
              </a:rPr>
              <a:t> </a:t>
            </a:r>
            <a:r>
              <a:rPr lang="nl-NL" sz="3200" i="1" dirty="0" err="1">
                <a:solidFill>
                  <a:srgbClr val="375623"/>
                </a:solidFill>
              </a:rPr>
              <a:t>truly</a:t>
            </a:r>
            <a:r>
              <a:rPr lang="nl-NL" sz="3200" i="1" dirty="0">
                <a:solidFill>
                  <a:srgbClr val="375623"/>
                </a:solidFill>
              </a:rPr>
              <a:t> free.</a:t>
            </a:r>
            <a:endParaRPr lang="en-US" sz="3200" dirty="0">
              <a:solidFill>
                <a:srgbClr val="375623"/>
              </a:solidFill>
            </a:endParaRPr>
          </a:p>
        </p:txBody>
      </p:sp>
    </p:spTree>
    <p:extLst>
      <p:ext uri="{BB962C8B-B14F-4D97-AF65-F5344CB8AC3E}">
        <p14:creationId xmlns:p14="http://schemas.microsoft.com/office/powerpoint/2010/main" val="396056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C8B3C-353F-4DD0-B440-FFCBD15BA640}"/>
              </a:ext>
            </a:extLst>
          </p:cNvPr>
          <p:cNvSpPr txBox="1"/>
          <p:nvPr/>
        </p:nvSpPr>
        <p:spPr>
          <a:xfrm>
            <a:off x="2238375" y="4234477"/>
            <a:ext cx="8072346" cy="26468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C00000"/>
                </a:solidFill>
              </a:rPr>
              <a:t>Inner knowledge / Outer knowledge</a:t>
            </a:r>
            <a:endParaRPr lang="en-US" sz="2800" dirty="0">
              <a:solidFill>
                <a:srgbClr val="C00000"/>
              </a:solidFill>
            </a:endParaRPr>
          </a:p>
          <a:p>
            <a:pPr algn="ctr"/>
            <a:r>
              <a:rPr lang="en-GB" sz="2800" dirty="0">
                <a:solidFill>
                  <a:srgbClr val="C00000"/>
                </a:solidFill>
              </a:rPr>
              <a:t>Light of Innocence </a:t>
            </a:r>
          </a:p>
          <a:p>
            <a:pPr algn="ctr"/>
            <a:endParaRPr lang="en-GB" sz="2800" dirty="0">
              <a:solidFill>
                <a:srgbClr val="C00000"/>
              </a:solidFill>
            </a:endParaRPr>
          </a:p>
          <a:p>
            <a:pPr algn="ctr"/>
            <a:r>
              <a:rPr lang="en-GB" dirty="0">
                <a:hlinkClick r:id="rId2"/>
              </a:rPr>
              <a:t>https://www.youtube.com/watch?v=N4Cb9Zn6MYE</a:t>
            </a:r>
          </a:p>
          <a:p>
            <a:pPr algn="ctr"/>
            <a:endParaRPr lang="en-GB" dirty="0"/>
          </a:p>
          <a:p>
            <a:pPr algn="ctr"/>
            <a:r>
              <a:rPr lang="en-GB" sz="2800" dirty="0"/>
              <a:t>Shri </a:t>
            </a:r>
            <a:r>
              <a:rPr lang="en-GB" sz="2800" dirty="0" err="1"/>
              <a:t>Mataji</a:t>
            </a:r>
            <a:r>
              <a:rPr lang="en-GB" sz="2800" dirty="0"/>
              <a:t> Nirmala Devi </a:t>
            </a:r>
          </a:p>
          <a:p>
            <a:pPr algn="ctr"/>
            <a:endParaRPr lang="en-GB" dirty="0"/>
          </a:p>
        </p:txBody>
      </p:sp>
      <p:pic>
        <p:nvPicPr>
          <p:cNvPr id="3" name="Picture 3" descr="evol.jpg">
            <a:extLst>
              <a:ext uri="{FF2B5EF4-FFF2-40B4-BE49-F238E27FC236}">
                <a16:creationId xmlns:a16="http://schemas.microsoft.com/office/drawing/2014/main" id="{657037A3-18D0-4BFA-88C2-10875A4D296B}"/>
              </a:ext>
            </a:extLst>
          </p:cNvPr>
          <p:cNvPicPr>
            <a:picLocks noChangeAspect="1"/>
          </p:cNvPicPr>
          <p:nvPr/>
        </p:nvPicPr>
        <p:blipFill>
          <a:blip r:embed="rId3"/>
          <a:stretch>
            <a:fillRect/>
          </a:stretch>
        </p:blipFill>
        <p:spPr>
          <a:xfrm>
            <a:off x="952500" y="352425"/>
            <a:ext cx="10299811" cy="3565388"/>
          </a:xfrm>
          <a:prstGeom prst="rect">
            <a:avLst/>
          </a:prstGeom>
        </p:spPr>
      </p:pic>
    </p:spTree>
    <p:extLst>
      <p:ext uri="{BB962C8B-B14F-4D97-AF65-F5344CB8AC3E}">
        <p14:creationId xmlns:p14="http://schemas.microsoft.com/office/powerpoint/2010/main" val="243595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BE2A4D3F-BDE9-450E-B401-69E186F8F6D2}"/>
              </a:ext>
            </a:extLst>
          </p:cNvPr>
          <p:cNvPicPr>
            <a:picLocks noRot="1" noChangeAspect="1"/>
          </p:cNvPicPr>
          <p:nvPr>
            <a:videoFile r:link="rId1"/>
          </p:nvPr>
        </p:nvPicPr>
        <p:blipFill>
          <a:blip r:embed="rId3"/>
          <a:stretch>
            <a:fillRect/>
          </a:stretch>
        </p:blipFill>
        <p:spPr>
          <a:xfrm>
            <a:off x="104381" y="197546"/>
            <a:ext cx="11997132" cy="6527104"/>
          </a:xfrm>
          <a:prstGeom prst="rect">
            <a:avLst/>
          </a:prstGeom>
        </p:spPr>
      </p:pic>
    </p:spTree>
    <p:extLst>
      <p:ext uri="{BB962C8B-B14F-4D97-AF65-F5344CB8AC3E}">
        <p14:creationId xmlns:p14="http://schemas.microsoft.com/office/powerpoint/2010/main" val="13454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ot.jpg">
            <a:extLst>
              <a:ext uri="{FF2B5EF4-FFF2-40B4-BE49-F238E27FC236}">
                <a16:creationId xmlns:a16="http://schemas.microsoft.com/office/drawing/2014/main" id="{577EA559-05E9-4BCE-A3E3-6989189297A1}"/>
              </a:ext>
            </a:extLst>
          </p:cNvPr>
          <p:cNvPicPr>
            <a:picLocks noChangeAspect="1"/>
          </p:cNvPicPr>
          <p:nvPr/>
        </p:nvPicPr>
        <p:blipFill>
          <a:blip r:embed="rId2"/>
          <a:stretch>
            <a:fillRect/>
          </a:stretch>
        </p:blipFill>
        <p:spPr>
          <a:xfrm>
            <a:off x="0" y="-85725"/>
            <a:ext cx="5735638" cy="7004919"/>
          </a:xfrm>
          <a:prstGeom prst="rect">
            <a:avLst/>
          </a:prstGeom>
        </p:spPr>
      </p:pic>
      <p:sp>
        <p:nvSpPr>
          <p:cNvPr id="5" name="TextBox 4">
            <a:extLst>
              <a:ext uri="{FF2B5EF4-FFF2-40B4-BE49-F238E27FC236}">
                <a16:creationId xmlns:a16="http://schemas.microsoft.com/office/drawing/2014/main" id="{BE319D2E-980A-4B36-BA10-5A0337FDF7F2}"/>
              </a:ext>
            </a:extLst>
          </p:cNvPr>
          <p:cNvSpPr txBox="1"/>
          <p:nvPr/>
        </p:nvSpPr>
        <p:spPr>
          <a:xfrm>
            <a:off x="5505450" y="476250"/>
            <a:ext cx="6959166" cy="75713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dirty="0"/>
              <a:t>Earth element </a:t>
            </a:r>
            <a:endParaRPr lang="en-US" dirty="0"/>
          </a:p>
          <a:p>
            <a:pPr algn="ctr"/>
            <a:endParaRPr lang="en-GB" sz="3600" dirty="0"/>
          </a:p>
          <a:p>
            <a:pPr algn="ctr"/>
            <a:r>
              <a:rPr lang="en-GB" sz="3600" dirty="0"/>
              <a:t>- Representing the beginning of life</a:t>
            </a:r>
            <a:endParaRPr lang="en-GB" dirty="0"/>
          </a:p>
          <a:p>
            <a:pPr algn="ctr"/>
            <a:endParaRPr lang="en-GB" sz="3600" dirty="0"/>
          </a:p>
          <a:p>
            <a:pPr algn="ctr"/>
            <a:r>
              <a:rPr lang="en-GB" sz="3600" dirty="0"/>
              <a:t>- Foundation of Subtle system</a:t>
            </a:r>
          </a:p>
          <a:p>
            <a:pPr algn="ctr"/>
            <a:endParaRPr lang="en-GB" sz="3600" dirty="0"/>
          </a:p>
          <a:p>
            <a:pPr algn="ctr"/>
            <a:r>
              <a:rPr lang="en-GB" sz="3600" dirty="0"/>
              <a:t>- Situated below the abode of the Kundalini</a:t>
            </a:r>
          </a:p>
          <a:p>
            <a:pPr algn="ctr"/>
            <a:endParaRPr lang="en-GB" sz="3600" dirty="0"/>
          </a:p>
          <a:p>
            <a:pPr algn="ctr"/>
            <a:r>
              <a:rPr lang="en-GB" sz="3600" dirty="0"/>
              <a:t>- Support of Kundalini and entire subtle system within you</a:t>
            </a:r>
          </a:p>
          <a:p>
            <a:pPr algn="ctr"/>
            <a:endParaRPr lang="en-GB" sz="3600" dirty="0"/>
          </a:p>
          <a:p>
            <a:pPr algn="ctr"/>
            <a:endParaRPr lang="en-GB" dirty="0"/>
          </a:p>
          <a:p>
            <a:pPr algn="ctr"/>
            <a:endParaRPr lang="en-GB" sz="3600" dirty="0"/>
          </a:p>
        </p:txBody>
      </p:sp>
    </p:spTree>
    <p:extLst>
      <p:ext uri="{BB962C8B-B14F-4D97-AF65-F5344CB8AC3E}">
        <p14:creationId xmlns:p14="http://schemas.microsoft.com/office/powerpoint/2010/main" val="11311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ot5.jpg">
            <a:extLst>
              <a:ext uri="{FF2B5EF4-FFF2-40B4-BE49-F238E27FC236}">
                <a16:creationId xmlns:a16="http://schemas.microsoft.com/office/drawing/2014/main" id="{E0C25012-1A91-4D2A-AD46-8678D8F44553}"/>
              </a:ext>
            </a:extLst>
          </p:cNvPr>
          <p:cNvPicPr>
            <a:picLocks noChangeAspect="1"/>
          </p:cNvPicPr>
          <p:nvPr/>
        </p:nvPicPr>
        <p:blipFill rotWithShape="1">
          <a:blip r:embed="rId2"/>
          <a:srcRect l="-304" r="67526" b="40320"/>
          <a:stretch/>
        </p:blipFill>
        <p:spPr>
          <a:xfrm>
            <a:off x="9125443" y="7533"/>
            <a:ext cx="3103563" cy="6963260"/>
          </a:xfrm>
          <a:prstGeom prst="rect">
            <a:avLst/>
          </a:prstGeom>
        </p:spPr>
      </p:pic>
      <p:pic>
        <p:nvPicPr>
          <p:cNvPr id="4" name="Picture 4" descr="root5.jpg">
            <a:extLst>
              <a:ext uri="{FF2B5EF4-FFF2-40B4-BE49-F238E27FC236}">
                <a16:creationId xmlns:a16="http://schemas.microsoft.com/office/drawing/2014/main" id="{23FFB0E9-4320-4E4B-B8A4-DC2BE276E610}"/>
              </a:ext>
            </a:extLst>
          </p:cNvPr>
          <p:cNvPicPr>
            <a:picLocks noChangeAspect="1"/>
          </p:cNvPicPr>
          <p:nvPr/>
        </p:nvPicPr>
        <p:blipFill rotWithShape="1">
          <a:blip r:embed="rId2"/>
          <a:srcRect t="58705" r="67929"/>
          <a:stretch/>
        </p:blipFill>
        <p:spPr>
          <a:xfrm>
            <a:off x="-9525" y="7533"/>
            <a:ext cx="3878656" cy="6882111"/>
          </a:xfrm>
          <a:prstGeom prst="rect">
            <a:avLst/>
          </a:prstGeom>
        </p:spPr>
      </p:pic>
      <p:sp>
        <p:nvSpPr>
          <p:cNvPr id="6" name="TextBox 5">
            <a:extLst>
              <a:ext uri="{FF2B5EF4-FFF2-40B4-BE49-F238E27FC236}">
                <a16:creationId xmlns:a16="http://schemas.microsoft.com/office/drawing/2014/main" id="{07BCEE44-9104-4746-B1FA-6B1DFE443965}"/>
              </a:ext>
            </a:extLst>
          </p:cNvPr>
          <p:cNvSpPr txBox="1"/>
          <p:nvPr/>
        </p:nvSpPr>
        <p:spPr>
          <a:xfrm>
            <a:off x="3733800" y="532307"/>
            <a:ext cx="5495723" cy="59093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dirty="0">
                <a:solidFill>
                  <a:srgbClr val="000000"/>
                </a:solidFill>
              </a:rPr>
              <a:t>Within you there are roots which create a balance between your inner and outer existence</a:t>
            </a:r>
            <a:r>
              <a:rPr lang="en-GB" sz="3600" i="1" dirty="0">
                <a:solidFill>
                  <a:srgbClr val="000000"/>
                </a:solidFill>
              </a:rPr>
              <a:t> </a:t>
            </a:r>
          </a:p>
          <a:p>
            <a:pPr algn="ctr"/>
            <a:endParaRPr lang="en-GB" sz="3600" i="1" dirty="0">
              <a:solidFill>
                <a:srgbClr val="000000"/>
              </a:solidFill>
            </a:endParaRPr>
          </a:p>
          <a:p>
            <a:pPr algn="ctr"/>
            <a:endParaRPr lang="en-GB" sz="3600" i="1" dirty="0">
              <a:solidFill>
                <a:srgbClr val="000000"/>
              </a:solidFill>
            </a:endParaRPr>
          </a:p>
          <a:p>
            <a:pPr algn="ctr"/>
            <a:endParaRPr lang="en-GB" sz="3600" i="1" dirty="0">
              <a:solidFill>
                <a:srgbClr val="000000"/>
              </a:solidFill>
            </a:endParaRPr>
          </a:p>
          <a:p>
            <a:pPr algn="ctr"/>
            <a:endParaRPr lang="en-GB" sz="3600" i="1" dirty="0">
              <a:solidFill>
                <a:srgbClr val="000000"/>
              </a:solidFill>
            </a:endParaRPr>
          </a:p>
          <a:p>
            <a:pPr algn="ctr"/>
            <a:endParaRPr lang="en-GB" i="1" dirty="0">
              <a:solidFill>
                <a:srgbClr val="000000"/>
              </a:solidFill>
            </a:endParaRPr>
          </a:p>
          <a:p>
            <a:pPr algn="ctr"/>
            <a:r>
              <a:rPr lang="en-GB" sz="3600" i="1" dirty="0" err="1">
                <a:solidFill>
                  <a:srgbClr val="000000"/>
                </a:solidFill>
              </a:rPr>
              <a:t>Mooladhara</a:t>
            </a:r>
            <a:r>
              <a:rPr lang="en-GB" sz="3600" i="1" dirty="0">
                <a:solidFill>
                  <a:srgbClr val="000000"/>
                </a:solidFill>
              </a:rPr>
              <a:t> Chakra allows our Kundalini to Rise</a:t>
            </a:r>
          </a:p>
        </p:txBody>
      </p:sp>
      <p:pic>
        <p:nvPicPr>
          <p:cNvPr id="3" name="Picture 4" descr="kunda.jpg">
            <a:extLst>
              <a:ext uri="{FF2B5EF4-FFF2-40B4-BE49-F238E27FC236}">
                <a16:creationId xmlns:a16="http://schemas.microsoft.com/office/drawing/2014/main" id="{B6B5F19E-BBF4-4131-937D-CEE87668831E}"/>
              </a:ext>
            </a:extLst>
          </p:cNvPr>
          <p:cNvPicPr>
            <a:picLocks noChangeAspect="1"/>
          </p:cNvPicPr>
          <p:nvPr/>
        </p:nvPicPr>
        <p:blipFill>
          <a:blip r:embed="rId3"/>
          <a:stretch>
            <a:fillRect/>
          </a:stretch>
        </p:blipFill>
        <p:spPr>
          <a:xfrm>
            <a:off x="5362575" y="3076575"/>
            <a:ext cx="2045208" cy="1770781"/>
          </a:xfrm>
          <a:prstGeom prst="rect">
            <a:avLst/>
          </a:prstGeom>
        </p:spPr>
      </p:pic>
      <p:sp>
        <p:nvSpPr>
          <p:cNvPr id="5" name="TextBox 4">
            <a:extLst>
              <a:ext uri="{FF2B5EF4-FFF2-40B4-BE49-F238E27FC236}">
                <a16:creationId xmlns:a16="http://schemas.microsoft.com/office/drawing/2014/main" id="{5CFB81CF-CF49-49A3-B8BD-C8017E3EFBD3}"/>
              </a:ext>
            </a:extLst>
          </p:cNvPr>
          <p:cNvSpPr txBox="1"/>
          <p:nvPr/>
        </p:nvSpPr>
        <p:spPr>
          <a:xfrm>
            <a:off x="1600200" y="3400425"/>
            <a:ext cx="274320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t>Governs: </a:t>
            </a:r>
          </a:p>
          <a:p>
            <a:pPr algn="ctr"/>
            <a:r>
              <a:rPr lang="en-GB" sz="2400" b="1" dirty="0"/>
              <a:t>Excretory </a:t>
            </a:r>
          </a:p>
          <a:p>
            <a:pPr algn="ctr"/>
            <a:r>
              <a:rPr lang="en-GB" sz="2400" b="1" dirty="0"/>
              <a:t>and </a:t>
            </a:r>
          </a:p>
          <a:p>
            <a:pPr algn="ctr"/>
            <a:r>
              <a:rPr lang="en-GB" sz="2400" b="1" dirty="0"/>
              <a:t>reproductive </a:t>
            </a:r>
          </a:p>
          <a:p>
            <a:pPr algn="ctr"/>
            <a:r>
              <a:rPr lang="en-GB" sz="2400" b="1" dirty="0"/>
              <a:t>organs</a:t>
            </a:r>
          </a:p>
        </p:txBody>
      </p:sp>
    </p:spTree>
    <p:extLst>
      <p:ext uri="{BB962C8B-B14F-4D97-AF65-F5344CB8AC3E}">
        <p14:creationId xmlns:p14="http://schemas.microsoft.com/office/powerpoint/2010/main" val="18708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root7.jpg">
            <a:extLst>
              <a:ext uri="{FF2B5EF4-FFF2-40B4-BE49-F238E27FC236}">
                <a16:creationId xmlns:a16="http://schemas.microsoft.com/office/drawing/2014/main" id="{5EC49C43-2522-4E6A-9659-5FDB6F9E7FE5}"/>
              </a:ext>
            </a:extLst>
          </p:cNvPr>
          <p:cNvPicPr>
            <a:picLocks noChangeAspect="1"/>
          </p:cNvPicPr>
          <p:nvPr/>
        </p:nvPicPr>
        <p:blipFill rotWithShape="1">
          <a:blip r:embed="rId2"/>
          <a:srcRect r="-2" b="12050"/>
          <a:stretch/>
        </p:blipFill>
        <p:spPr>
          <a:xfrm>
            <a:off x="7718889" y="321732"/>
            <a:ext cx="4151376" cy="6214533"/>
          </a:xfrm>
          <a:prstGeom prst="rect">
            <a:avLst/>
          </a:prstGeom>
        </p:spPr>
      </p:pic>
      <p:pic>
        <p:nvPicPr>
          <p:cNvPr id="4" name="Picture 4" descr="root8.jpg">
            <a:extLst>
              <a:ext uri="{FF2B5EF4-FFF2-40B4-BE49-F238E27FC236}">
                <a16:creationId xmlns:a16="http://schemas.microsoft.com/office/drawing/2014/main" id="{C4B33389-10E5-4D27-9B81-3AED7FF7C228}"/>
              </a:ext>
            </a:extLst>
          </p:cNvPr>
          <p:cNvPicPr>
            <a:picLocks noChangeAspect="1"/>
          </p:cNvPicPr>
          <p:nvPr/>
        </p:nvPicPr>
        <p:blipFill rotWithShape="1">
          <a:blip r:embed="rId3"/>
          <a:srcRect t="13538" r="-1" b="27287"/>
          <a:stretch/>
        </p:blipFill>
        <p:spPr>
          <a:xfrm>
            <a:off x="321734" y="321732"/>
            <a:ext cx="3084025" cy="3067161"/>
          </a:xfrm>
          <a:prstGeom prst="rect">
            <a:avLst/>
          </a:prstGeom>
        </p:spPr>
      </p:pic>
      <p:pic>
        <p:nvPicPr>
          <p:cNvPr id="6" name="Picture 6" descr="root9.jpg">
            <a:extLst>
              <a:ext uri="{FF2B5EF4-FFF2-40B4-BE49-F238E27FC236}">
                <a16:creationId xmlns:a16="http://schemas.microsoft.com/office/drawing/2014/main" id="{6FD15669-CF82-4519-B033-9D263AE2CEDF}"/>
              </a:ext>
            </a:extLst>
          </p:cNvPr>
          <p:cNvPicPr>
            <a:picLocks noChangeAspect="1"/>
          </p:cNvPicPr>
          <p:nvPr/>
        </p:nvPicPr>
        <p:blipFill rotWithShape="1">
          <a:blip r:embed="rId4"/>
          <a:srcRect t="31907" b="3723"/>
          <a:stretch/>
        </p:blipFill>
        <p:spPr>
          <a:xfrm>
            <a:off x="3490161" y="321732"/>
            <a:ext cx="4151376" cy="6214533"/>
          </a:xfrm>
          <a:prstGeom prst="rect">
            <a:avLst/>
          </a:prstGeom>
        </p:spPr>
      </p:pic>
      <p:pic>
        <p:nvPicPr>
          <p:cNvPr id="8" name="Picture 8" descr="root10.jpg">
            <a:extLst>
              <a:ext uri="{FF2B5EF4-FFF2-40B4-BE49-F238E27FC236}">
                <a16:creationId xmlns:a16="http://schemas.microsoft.com/office/drawing/2014/main" id="{5A970554-4EB9-42AF-9151-AC4FF0B89053}"/>
              </a:ext>
            </a:extLst>
          </p:cNvPr>
          <p:cNvPicPr>
            <a:picLocks noChangeAspect="1"/>
          </p:cNvPicPr>
          <p:nvPr/>
        </p:nvPicPr>
        <p:blipFill rotWithShape="1">
          <a:blip r:embed="rId5"/>
          <a:srcRect t="25157" r="-1" b="7406"/>
          <a:stretch/>
        </p:blipFill>
        <p:spPr>
          <a:xfrm>
            <a:off x="321734" y="3469102"/>
            <a:ext cx="3084025" cy="3069719"/>
          </a:xfrm>
          <a:prstGeom prst="rect">
            <a:avLst/>
          </a:prstGeom>
        </p:spPr>
      </p:pic>
    </p:spTree>
    <p:extLst>
      <p:ext uri="{BB962C8B-B14F-4D97-AF65-F5344CB8AC3E}">
        <p14:creationId xmlns:p14="http://schemas.microsoft.com/office/powerpoint/2010/main" val="416726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FCFC-4831-492D-90B6-A3EC83033435}"/>
              </a:ext>
            </a:extLst>
          </p:cNvPr>
          <p:cNvSpPr>
            <a:spLocks noGrp="1"/>
          </p:cNvSpPr>
          <p:nvPr>
            <p:ph type="title"/>
          </p:nvPr>
        </p:nvSpPr>
        <p:spPr/>
        <p:txBody>
          <a:bodyPr/>
          <a:lstStyle/>
          <a:p>
            <a:endParaRPr lang="en-GB" dirty="0"/>
          </a:p>
        </p:txBody>
      </p:sp>
      <p:sp>
        <p:nvSpPr>
          <p:cNvPr id="3" name="TextBox 2">
            <a:extLst>
              <a:ext uri="{FF2B5EF4-FFF2-40B4-BE49-F238E27FC236}">
                <a16:creationId xmlns:a16="http://schemas.microsoft.com/office/drawing/2014/main" id="{5EC214FC-6628-44F8-908A-4B8EED9A6540}"/>
              </a:ext>
            </a:extLst>
          </p:cNvPr>
          <p:cNvSpPr txBox="1"/>
          <p:nvPr/>
        </p:nvSpPr>
        <p:spPr>
          <a:xfrm>
            <a:off x="4724400" y="319321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dirty="0"/>
          </a:p>
        </p:txBody>
      </p:sp>
      <p:pic>
        <p:nvPicPr>
          <p:cNvPr id="4" name="Picture 4" descr="WordItOut-word-cloud-2557886.png">
            <a:extLst>
              <a:ext uri="{FF2B5EF4-FFF2-40B4-BE49-F238E27FC236}">
                <a16:creationId xmlns:a16="http://schemas.microsoft.com/office/drawing/2014/main" id="{4DE67FC1-C256-4BEF-B312-C3E055796E32}"/>
              </a:ext>
            </a:extLst>
          </p:cNvPr>
          <p:cNvPicPr>
            <a:picLocks noChangeAspect="1"/>
          </p:cNvPicPr>
          <p:nvPr/>
        </p:nvPicPr>
        <p:blipFill>
          <a:blip r:embed="rId2"/>
          <a:stretch>
            <a:fillRect/>
          </a:stretch>
        </p:blipFill>
        <p:spPr>
          <a:xfrm>
            <a:off x="-1524000" y="-1192814"/>
            <a:ext cx="14825408" cy="9175123"/>
          </a:xfrm>
          <a:prstGeom prst="rect">
            <a:avLst/>
          </a:prstGeom>
        </p:spPr>
      </p:pic>
    </p:spTree>
    <p:extLst>
      <p:ext uri="{BB962C8B-B14F-4D97-AF65-F5344CB8AC3E}">
        <p14:creationId xmlns:p14="http://schemas.microsoft.com/office/powerpoint/2010/main" val="366203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164E-12FD-4E10-95BF-C143BF4C8CE2}"/>
              </a:ext>
            </a:extLst>
          </p:cNvPr>
          <p:cNvSpPr>
            <a:spLocks noGrp="1"/>
          </p:cNvSpPr>
          <p:nvPr>
            <p:ph type="title"/>
          </p:nvPr>
        </p:nvSpPr>
        <p:spPr>
          <a:xfrm>
            <a:off x="1323975" y="-104775"/>
            <a:ext cx="10515600" cy="2852737"/>
          </a:xfrm>
        </p:spPr>
        <p:txBody>
          <a:bodyPr/>
          <a:lstStyle/>
          <a:p>
            <a:r>
              <a:rPr lang="en-GB" sz="8000" dirty="0">
                <a:solidFill>
                  <a:srgbClr val="70AD47"/>
                </a:solidFill>
              </a:rPr>
              <a:t>What is Innocence?</a:t>
            </a:r>
            <a:r>
              <a:rPr lang="en-GB" dirty="0"/>
              <a:t> </a:t>
            </a:r>
          </a:p>
        </p:txBody>
      </p:sp>
      <p:sp>
        <p:nvSpPr>
          <p:cNvPr id="3" name="Text Placeholder 2">
            <a:extLst>
              <a:ext uri="{FF2B5EF4-FFF2-40B4-BE49-F238E27FC236}">
                <a16:creationId xmlns:a16="http://schemas.microsoft.com/office/drawing/2014/main" id="{FA73A4EE-9B75-422A-AD32-9A22918B794D}"/>
              </a:ext>
            </a:extLst>
          </p:cNvPr>
          <p:cNvSpPr>
            <a:spLocks noGrp="1"/>
          </p:cNvSpPr>
          <p:nvPr>
            <p:ph type="body" idx="1"/>
          </p:nvPr>
        </p:nvSpPr>
        <p:spPr/>
        <p:txBody>
          <a:bodyPr vert="horz" lIns="91440" tIns="45720" rIns="91440" bIns="45720" rtlCol="0" anchor="t">
            <a:normAutofit/>
          </a:bodyPr>
          <a:lstStyle/>
          <a:p>
            <a:endParaRPr lang="en-GB" dirty="0"/>
          </a:p>
        </p:txBody>
      </p:sp>
      <p:pic>
        <p:nvPicPr>
          <p:cNvPr id="5" name="Picture 4" descr="blake.jpg">
            <a:extLst>
              <a:ext uri="{FF2B5EF4-FFF2-40B4-BE49-F238E27FC236}">
                <a16:creationId xmlns:a16="http://schemas.microsoft.com/office/drawing/2014/main" id="{A0C922EA-A38D-47D5-9CC4-6A3E8AD3E3A0}"/>
              </a:ext>
            </a:extLst>
          </p:cNvPr>
          <p:cNvPicPr>
            <a:picLocks noChangeAspect="1"/>
          </p:cNvPicPr>
          <p:nvPr/>
        </p:nvPicPr>
        <p:blipFill rotWithShape="1">
          <a:blip r:embed="rId2"/>
          <a:srcRect t="20666" b="13070"/>
          <a:stretch/>
        </p:blipFill>
        <p:spPr>
          <a:xfrm>
            <a:off x="-85725" y="3829050"/>
            <a:ext cx="12431763" cy="3131696"/>
          </a:xfrm>
          <a:prstGeom prst="rect">
            <a:avLst/>
          </a:prstGeom>
        </p:spPr>
      </p:pic>
    </p:spTree>
    <p:extLst>
      <p:ext uri="{BB962C8B-B14F-4D97-AF65-F5344CB8AC3E}">
        <p14:creationId xmlns:p14="http://schemas.microsoft.com/office/powerpoint/2010/main" val="294285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n.jpg">
            <a:extLst>
              <a:ext uri="{FF2B5EF4-FFF2-40B4-BE49-F238E27FC236}">
                <a16:creationId xmlns:a16="http://schemas.microsoft.com/office/drawing/2014/main" id="{1E81D57E-E695-4A4F-9B30-D90ACED9D346}"/>
              </a:ext>
            </a:extLst>
          </p:cNvPr>
          <p:cNvPicPr>
            <a:picLocks noChangeAspect="1"/>
          </p:cNvPicPr>
          <p:nvPr/>
        </p:nvPicPr>
        <p:blipFill rotWithShape="1">
          <a:blip r:embed="rId2"/>
          <a:srcRect t="11763" r="1" b="16413"/>
          <a:stretch/>
        </p:blipFill>
        <p:spPr>
          <a:xfrm>
            <a:off x="838200" y="-3810"/>
            <a:ext cx="9928860" cy="6858001"/>
          </a:xfrm>
          <a:prstGeom prst="rect">
            <a:avLst/>
          </a:prstGeom>
        </p:spPr>
      </p:pic>
      <p:pic>
        <p:nvPicPr>
          <p:cNvPr id="7" name="Picture 6">
            <a:extLst>
              <a:ext uri="{FF2B5EF4-FFF2-40B4-BE49-F238E27FC236}">
                <a16:creationId xmlns:a16="http://schemas.microsoft.com/office/drawing/2014/main" id="{6AB47337-2FDE-49FC-9FFA-333A48E95D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2FD5E1A-C2A3-4851-9D76-32DB95BFB142}"/>
              </a:ext>
            </a:extLst>
          </p:cNvPr>
          <p:cNvSpPr txBox="1"/>
          <p:nvPr/>
        </p:nvSpPr>
        <p:spPr>
          <a:xfrm>
            <a:off x="0" y="152400"/>
            <a:ext cx="2743200" cy="172354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solidFill>
                  <a:srgbClr val="C00000"/>
                </a:solidFill>
              </a:rPr>
              <a:t>Symbolism </a:t>
            </a:r>
          </a:p>
          <a:p>
            <a:pPr algn="ctr"/>
            <a:endParaRPr lang="en-GB" dirty="0">
              <a:solidFill>
                <a:srgbClr val="000000"/>
              </a:solidFill>
            </a:endParaRPr>
          </a:p>
        </p:txBody>
      </p:sp>
      <p:sp>
        <p:nvSpPr>
          <p:cNvPr id="5" name="TextBox 4">
            <a:extLst>
              <a:ext uri="{FF2B5EF4-FFF2-40B4-BE49-F238E27FC236}">
                <a16:creationId xmlns:a16="http://schemas.microsoft.com/office/drawing/2014/main" id="{E4A22CDF-1A1E-46C5-A860-F1A9D1735FD2}"/>
              </a:ext>
            </a:extLst>
          </p:cNvPr>
          <p:cNvSpPr txBox="1"/>
          <p:nvPr/>
        </p:nvSpPr>
        <p:spPr>
          <a:xfrm>
            <a:off x="-209550" y="5038725"/>
            <a:ext cx="3726034" cy="243143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3600" dirty="0"/>
          </a:p>
          <a:p>
            <a:pPr algn="ctr"/>
            <a:r>
              <a:rPr lang="en-GB" sz="4000" dirty="0">
                <a:solidFill>
                  <a:srgbClr val="C00000"/>
                </a:solidFill>
              </a:rPr>
              <a:t>Role model for </a:t>
            </a:r>
            <a:r>
              <a:rPr lang="en-GB" sz="4000" dirty="0" err="1">
                <a:solidFill>
                  <a:srgbClr val="C00000"/>
                </a:solidFill>
              </a:rPr>
              <a:t>Mooladhara</a:t>
            </a:r>
            <a:endParaRPr lang="en-US" sz="4000" dirty="0" err="1">
              <a:solidFill>
                <a:srgbClr val="C00000"/>
              </a:solidFill>
            </a:endParaRPr>
          </a:p>
          <a:p>
            <a:pPr algn="ctr"/>
            <a:endParaRPr lang="en-GB" sz="3600" dirty="0"/>
          </a:p>
        </p:txBody>
      </p:sp>
      <p:sp>
        <p:nvSpPr>
          <p:cNvPr id="6" name="TextBox 5">
            <a:extLst>
              <a:ext uri="{FF2B5EF4-FFF2-40B4-BE49-F238E27FC236}">
                <a16:creationId xmlns:a16="http://schemas.microsoft.com/office/drawing/2014/main" id="{ECAB7D07-AF13-45BD-9151-73983829A2D2}"/>
              </a:ext>
            </a:extLst>
          </p:cNvPr>
          <p:cNvSpPr txBox="1"/>
          <p:nvPr/>
        </p:nvSpPr>
        <p:spPr>
          <a:xfrm>
            <a:off x="8852273" y="4938967"/>
            <a:ext cx="3376582"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dirty="0">
                <a:solidFill>
                  <a:srgbClr val="C00000"/>
                </a:solidFill>
              </a:rPr>
              <a:t>Embodiment of Innocence and Wisdom</a:t>
            </a:r>
          </a:p>
        </p:txBody>
      </p:sp>
      <p:sp>
        <p:nvSpPr>
          <p:cNvPr id="8" name="TextBox 7">
            <a:extLst>
              <a:ext uri="{FF2B5EF4-FFF2-40B4-BE49-F238E27FC236}">
                <a16:creationId xmlns:a16="http://schemas.microsoft.com/office/drawing/2014/main" id="{B0E8F366-EE5F-4D30-9D5F-14A42E36B91C}"/>
              </a:ext>
            </a:extLst>
          </p:cNvPr>
          <p:cNvSpPr txBox="1"/>
          <p:nvPr/>
        </p:nvSpPr>
        <p:spPr>
          <a:xfrm>
            <a:off x="8162925" y="190500"/>
            <a:ext cx="4643346"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C00000"/>
                </a:solidFill>
              </a:rPr>
              <a:t>Shri </a:t>
            </a:r>
            <a:r>
              <a:rPr lang="en-GB" sz="4000" b="1" dirty="0" err="1">
                <a:solidFill>
                  <a:srgbClr val="C00000"/>
                </a:solidFill>
              </a:rPr>
              <a:t>Ganesha</a:t>
            </a:r>
          </a:p>
        </p:txBody>
      </p:sp>
    </p:spTree>
    <p:extLst>
      <p:ext uri="{BB962C8B-B14F-4D97-AF65-F5344CB8AC3E}">
        <p14:creationId xmlns:p14="http://schemas.microsoft.com/office/powerpoint/2010/main" val="158521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3920F0-38BE-40D5-AEE7-BD406BCA59E7}"/>
              </a:ext>
            </a:extLst>
          </p:cNvPr>
          <p:cNvSpPr txBox="1"/>
          <p:nvPr/>
        </p:nvSpPr>
        <p:spPr>
          <a:xfrm>
            <a:off x="66675" y="-47625"/>
            <a:ext cx="7265988" cy="68509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i="1" dirty="0"/>
              <a:t>''Innocence is such a great thing that it cannot be destroyed. It is the quality of the Spirit. It has all the wisdom of the world, all the understanding of the world; and when anybody tries to harm the innocence, the world, the whole world – which may not have cared so much for innocence, might not have worshiped innocence so much – they all stand up against anybody who tries to harm the innocence. You can see in your own lives around you, when anybody tries to trouble children – all of them, whatever they are, whatever they are coming from, whatever maybe their nationality, they all jump, all jump to control and to safeguard that child. What is it? What is it within us that makes us so very conscious to protect the innocence? It’s really a shame, a great shame for us, when we find in this world that innocence is under attack. Anything else can be tolerated.'' </a:t>
            </a:r>
            <a:endParaRPr lang="en-US" sz="2500" i="1" dirty="0"/>
          </a:p>
        </p:txBody>
      </p:sp>
      <p:sp>
        <p:nvSpPr>
          <p:cNvPr id="3" name="TextBox 2">
            <a:extLst>
              <a:ext uri="{FF2B5EF4-FFF2-40B4-BE49-F238E27FC236}">
                <a16:creationId xmlns:a16="http://schemas.microsoft.com/office/drawing/2014/main" id="{409FA047-05E7-4E0D-BCAA-D8EBFDFFA32B}"/>
              </a:ext>
            </a:extLst>
          </p:cNvPr>
          <p:cNvSpPr txBox="1"/>
          <p:nvPr/>
        </p:nvSpPr>
        <p:spPr>
          <a:xfrm>
            <a:off x="5124450" y="6248400"/>
            <a:ext cx="702417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000" dirty="0"/>
          </a:p>
        </p:txBody>
      </p:sp>
      <p:sp>
        <p:nvSpPr>
          <p:cNvPr id="4" name="TextBox 3">
            <a:extLst>
              <a:ext uri="{FF2B5EF4-FFF2-40B4-BE49-F238E27FC236}">
                <a16:creationId xmlns:a16="http://schemas.microsoft.com/office/drawing/2014/main" id="{28076F51-F17B-4FBF-A427-E7F8E9E62290}"/>
              </a:ext>
            </a:extLst>
          </p:cNvPr>
          <p:cNvSpPr txBox="1"/>
          <p:nvPr/>
        </p:nvSpPr>
        <p:spPr>
          <a:xfrm>
            <a:off x="7229475" y="479107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dirty="0"/>
          </a:p>
          <a:p>
            <a:pPr algn="ctr"/>
            <a:endParaRPr lang="en-GB" dirty="0"/>
          </a:p>
        </p:txBody>
      </p:sp>
      <p:pic>
        <p:nvPicPr>
          <p:cNvPr id="6" name="Picture 6" descr="shri.jpg">
            <a:extLst>
              <a:ext uri="{FF2B5EF4-FFF2-40B4-BE49-F238E27FC236}">
                <a16:creationId xmlns:a16="http://schemas.microsoft.com/office/drawing/2014/main" id="{DBED6019-32D2-41C0-B270-CDC323E16167}"/>
              </a:ext>
            </a:extLst>
          </p:cNvPr>
          <p:cNvPicPr>
            <a:picLocks noChangeAspect="1"/>
          </p:cNvPicPr>
          <p:nvPr/>
        </p:nvPicPr>
        <p:blipFill>
          <a:blip r:embed="rId2"/>
          <a:stretch>
            <a:fillRect/>
          </a:stretch>
        </p:blipFill>
        <p:spPr>
          <a:xfrm>
            <a:off x="7377113" y="-116672"/>
            <a:ext cx="4883584" cy="7168347"/>
          </a:xfrm>
          <a:prstGeom prst="rect">
            <a:avLst/>
          </a:prstGeom>
        </p:spPr>
      </p:pic>
    </p:spTree>
    <p:extLst>
      <p:ext uri="{BB962C8B-B14F-4D97-AF65-F5344CB8AC3E}">
        <p14:creationId xmlns:p14="http://schemas.microsoft.com/office/powerpoint/2010/main" val="346553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3792-FC98-40E0-9247-A88C2D489829}"/>
              </a:ext>
            </a:extLst>
          </p:cNvPr>
          <p:cNvSpPr>
            <a:spLocks noGrp="1"/>
          </p:cNvSpPr>
          <p:nvPr>
            <p:ph type="ctrTitle"/>
          </p:nvPr>
        </p:nvSpPr>
        <p:spPr>
          <a:xfrm>
            <a:off x="285750" y="371475"/>
            <a:ext cx="10949804" cy="4031085"/>
          </a:xfrm>
        </p:spPr>
        <p:txBody>
          <a:bodyPr>
            <a:noAutofit/>
          </a:bodyPr>
          <a:lstStyle/>
          <a:p>
            <a:r>
              <a:rPr lang="en-GB" sz="8800" dirty="0">
                <a:solidFill>
                  <a:srgbClr val="70AD47"/>
                </a:solidFill>
                <a:cs typeface="Calibri Light"/>
              </a:rPr>
              <a:t>What is Spontaneity?</a:t>
            </a:r>
          </a:p>
        </p:txBody>
      </p:sp>
      <p:sp>
        <p:nvSpPr>
          <p:cNvPr id="3" name="Subtitle 2">
            <a:extLst>
              <a:ext uri="{FF2B5EF4-FFF2-40B4-BE49-F238E27FC236}">
                <a16:creationId xmlns:a16="http://schemas.microsoft.com/office/drawing/2014/main" id="{D81B3A83-49F7-4FD9-85A6-47426BAD77F8}"/>
              </a:ext>
            </a:extLst>
          </p:cNvPr>
          <p:cNvSpPr>
            <a:spLocks noGrp="1"/>
          </p:cNvSpPr>
          <p:nvPr>
            <p:ph type="subTitle" idx="1"/>
          </p:nvPr>
        </p:nvSpPr>
        <p:spPr/>
        <p:txBody>
          <a:bodyPr/>
          <a:lstStyle/>
          <a:p>
            <a:endParaRPr lang="en-GB" dirty="0"/>
          </a:p>
          <a:p>
            <a:endParaRPr lang="en-GB" dirty="0"/>
          </a:p>
        </p:txBody>
      </p:sp>
    </p:spTree>
    <p:extLst>
      <p:ext uri="{BB962C8B-B14F-4D97-AF65-F5344CB8AC3E}">
        <p14:creationId xmlns:p14="http://schemas.microsoft.com/office/powerpoint/2010/main" val="491477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0</TotalTime>
  <Words>378</Words>
  <Application>Microsoft Macintosh PowerPoint</Application>
  <PresentationFormat>Breitbild</PresentationFormat>
  <Paragraphs>94</Paragraphs>
  <Slides>15</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Verdana</vt:lpstr>
      <vt:lpstr>Office Theme</vt:lpstr>
      <vt:lpstr>Mooladhara Chakra Pelvic plexus</vt:lpstr>
      <vt:lpstr>PowerPoint-Präsentation</vt:lpstr>
      <vt:lpstr>PowerPoint-Präsentation</vt:lpstr>
      <vt:lpstr>PowerPoint-Präsentation</vt:lpstr>
      <vt:lpstr>PowerPoint-Präsentation</vt:lpstr>
      <vt:lpstr>What is Innocence? </vt:lpstr>
      <vt:lpstr>PowerPoint-Präsentation</vt:lpstr>
      <vt:lpstr>PowerPoint-Präsentation</vt:lpstr>
      <vt:lpstr>What is Spontaneity?</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22</cp:revision>
  <dcterms:created xsi:type="dcterms:W3CDTF">2013-07-15T20:26:40Z</dcterms:created>
  <dcterms:modified xsi:type="dcterms:W3CDTF">2019-03-13T14:16:35Z</dcterms:modified>
</cp:coreProperties>
</file>