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D1D9C0-3223-4B93-88DE-ACBD71F52EF0}" v="433" dt="2021-02-06T18:29:41.112"/>
    <p1510:client id="{1445FE9A-E7F6-FED7-AA55-ADBF7042A2FD}" v="44" dt="2021-02-10T10:13:32.615"/>
    <p1510:client id="{647DEED8-1ECB-40CF-A66F-AF8782B50302}" v="1001" dt="2021-02-06T13:43:04.728"/>
    <p1510:client id="{7BB6AD9F-E042-2000-A42D-0FD9633DDEAF}" v="1" dt="2021-02-22T10:14:03.606"/>
    <p1510:client id="{9B388797-1B48-02A4-6E08-DF11EF6C2E2F}" v="4" dt="2021-02-08T10:31:19.963"/>
    <p1510:client id="{E554671D-FE55-A3FC-1FDB-FA1C2A5EB9AD}" v="99" dt="2021-02-06T13:51:35.3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992E70-66C2-461E-8D89-C6750739A030}" type="datetimeFigureOut">
              <a:rPr lang="en"/>
              <a:t>2/22/2021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54903B-0277-4BD2-8A0B-612613E22717}" type="slidenum">
              <a:rPr lang="en"/>
              <a:t>‹#›</a:t>
            </a:fld>
            <a:endParaRPr lang="en-US"/>
          </a:p>
        </p:txBody>
      </p:sp>
    </p:spTree>
    <p:extLst>
      <p:ext uri="{BB962C8B-B14F-4D97-AF65-F5344CB8AC3E}">
        <p14:creationId xmlns:p14="http://schemas.microsoft.com/office/powerpoint/2010/main" val="688582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now the awakening of the Kundalini in us has taken place on a big scale. Before 1970 very few people were </a:t>
            </a:r>
            <a:r>
              <a:rPr lang="en-US" dirty="0" err="1"/>
              <a:t>realised</a:t>
            </a:r>
            <a:r>
              <a:rPr lang="en-US" dirty="0"/>
              <a:t> souls. In the whole world you could count the people who had their </a:t>
            </a:r>
            <a:r>
              <a:rPr lang="en-US" dirty="0" err="1"/>
              <a:t>Sahasrara</a:t>
            </a:r>
            <a:r>
              <a:rPr lang="en-US" dirty="0"/>
              <a:t> chakra open. For all others the </a:t>
            </a:r>
            <a:r>
              <a:rPr lang="en-US" dirty="0" err="1"/>
              <a:t>Sahasrara</a:t>
            </a:r>
            <a:r>
              <a:rPr lang="en-US" dirty="0"/>
              <a:t> chakra was closed!</a:t>
            </a:r>
          </a:p>
          <a:p>
            <a:br>
              <a:rPr lang="en-US" dirty="0"/>
            </a:br>
            <a:endParaRPr lang="en-US" dirty="0"/>
          </a:p>
        </p:txBody>
      </p:sp>
      <p:sp>
        <p:nvSpPr>
          <p:cNvPr id="4" name="Slide Number Placeholder 3"/>
          <p:cNvSpPr>
            <a:spLocks noGrp="1"/>
          </p:cNvSpPr>
          <p:nvPr>
            <p:ph type="sldNum" sz="quarter" idx="5"/>
          </p:nvPr>
        </p:nvSpPr>
        <p:spPr/>
        <p:txBody>
          <a:bodyPr/>
          <a:lstStyle/>
          <a:p>
            <a:fld id="{2854903B-0277-4BD2-8A0B-612613E22717}" type="slidenum">
              <a:rPr lang="en"/>
              <a:t>2</a:t>
            </a:fld>
            <a:endParaRPr lang="en-US"/>
          </a:p>
        </p:txBody>
      </p:sp>
    </p:spTree>
    <p:extLst>
      <p:ext uri="{BB962C8B-B14F-4D97-AF65-F5344CB8AC3E}">
        <p14:creationId xmlns:p14="http://schemas.microsoft.com/office/powerpoint/2010/main" val="184227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Spirit is the reflection of the Divine Power inside your heart / body</a:t>
            </a:r>
          </a:p>
          <a:p>
            <a:r>
              <a:rPr lang="en-US" dirty="0"/>
              <a:t>The All Pervading Power = Love = Truth = God = Allah = </a:t>
            </a:r>
            <a:r>
              <a:rPr lang="en-US" dirty="0" err="1"/>
              <a:t>Jehova</a:t>
            </a:r>
            <a:r>
              <a:rPr lang="en-US" dirty="0"/>
              <a:t> = </a:t>
            </a:r>
            <a:r>
              <a:rPr lang="en-US" dirty="0" err="1"/>
              <a:t>Jaweh</a:t>
            </a:r>
            <a:r>
              <a:rPr lang="en-US" dirty="0"/>
              <a:t> = Sadashiva, however people wish to call it; this is inside and outside your body</a:t>
            </a:r>
            <a:br>
              <a:rPr lang="en-US" dirty="0">
                <a:cs typeface="+mn-lt"/>
              </a:rPr>
            </a:br>
            <a:r>
              <a:rPr lang="en-US" dirty="0"/>
              <a:t>All Pervading Power is also inside us, in the form of vibrations. We can ‘carry’ and spread vibrations. Music, art and food / water can also carry vibrations if it is made with / in a state of love. We will tell you more about this in the intermediate course.</a:t>
            </a:r>
            <a:endParaRPr lang="en-US" dirty="0">
              <a:cs typeface="Calibri" panose="020F0502020204030204"/>
            </a:endParaRPr>
          </a:p>
          <a:p>
            <a:br>
              <a:rPr lang="en-US" dirty="0"/>
            </a:br>
            <a:endParaRPr lang="en-US" dirty="0"/>
          </a:p>
        </p:txBody>
      </p:sp>
      <p:sp>
        <p:nvSpPr>
          <p:cNvPr id="4" name="Slide Number Placeholder 3"/>
          <p:cNvSpPr>
            <a:spLocks noGrp="1"/>
          </p:cNvSpPr>
          <p:nvPr>
            <p:ph type="sldNum" sz="quarter" idx="5"/>
          </p:nvPr>
        </p:nvSpPr>
        <p:spPr/>
        <p:txBody>
          <a:bodyPr/>
          <a:lstStyle/>
          <a:p>
            <a:fld id="{2854903B-0277-4BD2-8A0B-612613E22717}" type="slidenum">
              <a:rPr lang="en"/>
              <a:t>3</a:t>
            </a:fld>
            <a:endParaRPr lang="en-US"/>
          </a:p>
        </p:txBody>
      </p:sp>
    </p:spTree>
    <p:extLst>
      <p:ext uri="{BB962C8B-B14F-4D97-AF65-F5344CB8AC3E}">
        <p14:creationId xmlns:p14="http://schemas.microsoft.com/office/powerpoint/2010/main" val="2199291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say these people are very close, but they miss the last step. Their Kundalini is not awakened, the enlightenment is not there.</a:t>
            </a:r>
          </a:p>
          <a:p>
            <a:endParaRPr lang="en-US" dirty="0">
              <a:cs typeface="Calibri"/>
            </a:endParaRPr>
          </a:p>
        </p:txBody>
      </p:sp>
      <p:sp>
        <p:nvSpPr>
          <p:cNvPr id="4" name="Slide Number Placeholder 3"/>
          <p:cNvSpPr>
            <a:spLocks noGrp="1"/>
          </p:cNvSpPr>
          <p:nvPr>
            <p:ph type="sldNum" sz="quarter" idx="5"/>
          </p:nvPr>
        </p:nvSpPr>
        <p:spPr/>
        <p:txBody>
          <a:bodyPr/>
          <a:lstStyle/>
          <a:p>
            <a:fld id="{2854903B-0277-4BD2-8A0B-612613E22717}" type="slidenum">
              <a:rPr lang="en"/>
              <a:t>4</a:t>
            </a:fld>
            <a:endParaRPr lang="en-US"/>
          </a:p>
        </p:txBody>
      </p:sp>
    </p:spTree>
    <p:extLst>
      <p:ext uri="{BB962C8B-B14F-4D97-AF65-F5344CB8AC3E}">
        <p14:creationId xmlns:p14="http://schemas.microsoft.com/office/powerpoint/2010/main" val="4169415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Human awareness unites with the Divine/ Infinite: most subtle form of communication begins: vibratory awareness. You start to realise that there is collective awareness and that you are part of it.. If you don’t feel all this yet, it will all come if... you keep coming and meditating.</a:t>
            </a:r>
          </a:p>
          <a:p>
            <a:endParaRPr lang="en-US" dirty="0">
              <a:cs typeface="Calibri"/>
            </a:endParaRPr>
          </a:p>
        </p:txBody>
      </p:sp>
      <p:sp>
        <p:nvSpPr>
          <p:cNvPr id="4" name="Slide Number Placeholder 3"/>
          <p:cNvSpPr>
            <a:spLocks noGrp="1"/>
          </p:cNvSpPr>
          <p:nvPr>
            <p:ph type="sldNum" sz="quarter" idx="5"/>
          </p:nvPr>
        </p:nvSpPr>
        <p:spPr/>
        <p:txBody>
          <a:bodyPr/>
          <a:lstStyle/>
          <a:p>
            <a:fld id="{2854903B-0277-4BD2-8A0B-612613E22717}" type="slidenum">
              <a:rPr lang="en"/>
              <a:t>5</a:t>
            </a:fld>
            <a:endParaRPr lang="en-US"/>
          </a:p>
        </p:txBody>
      </p:sp>
    </p:spTree>
    <p:extLst>
      <p:ext uri="{BB962C8B-B14F-4D97-AF65-F5344CB8AC3E}">
        <p14:creationId xmlns:p14="http://schemas.microsoft.com/office/powerpoint/2010/main" val="4134000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keep the Sahasrara open, you need an open heart (chakra)!</a:t>
            </a:r>
          </a:p>
          <a:p>
            <a:endParaRPr lang="en-US" dirty="0">
              <a:cs typeface="Calibri"/>
            </a:endParaRPr>
          </a:p>
        </p:txBody>
      </p:sp>
      <p:sp>
        <p:nvSpPr>
          <p:cNvPr id="4" name="Slide Number Placeholder 3"/>
          <p:cNvSpPr>
            <a:spLocks noGrp="1"/>
          </p:cNvSpPr>
          <p:nvPr>
            <p:ph type="sldNum" sz="quarter" idx="5"/>
          </p:nvPr>
        </p:nvSpPr>
        <p:spPr/>
        <p:txBody>
          <a:bodyPr/>
          <a:lstStyle/>
          <a:p>
            <a:fld id="{2854903B-0277-4BD2-8A0B-612613E22717}" type="slidenum">
              <a:rPr lang="en"/>
              <a:t>6</a:t>
            </a:fld>
            <a:endParaRPr lang="en-US"/>
          </a:p>
        </p:txBody>
      </p:sp>
    </p:spTree>
    <p:extLst>
      <p:ext uri="{BB962C8B-B14F-4D97-AF65-F5344CB8AC3E}">
        <p14:creationId xmlns:p14="http://schemas.microsoft.com/office/powerpoint/2010/main" val="3507806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Detachment: you can now see your own ego and conditionings. You can see bad and good points in everybody, regardless if you are angry with them or you love them.</a:t>
            </a:r>
          </a:p>
          <a:p>
            <a:r>
              <a:rPr lang="en-US"/>
              <a:t>All the chakra’s: Powers of … Creativity, Peace, Love etc. Again it will all come if….</a:t>
            </a:r>
          </a:p>
          <a:p>
            <a:endParaRPr lang="en-US" dirty="0">
              <a:cs typeface="Calibri"/>
            </a:endParaRPr>
          </a:p>
        </p:txBody>
      </p:sp>
      <p:sp>
        <p:nvSpPr>
          <p:cNvPr id="4" name="Slide Number Placeholder 3"/>
          <p:cNvSpPr>
            <a:spLocks noGrp="1"/>
          </p:cNvSpPr>
          <p:nvPr>
            <p:ph type="sldNum" sz="quarter" idx="5"/>
          </p:nvPr>
        </p:nvSpPr>
        <p:spPr/>
        <p:txBody>
          <a:bodyPr/>
          <a:lstStyle/>
          <a:p>
            <a:fld id="{2854903B-0277-4BD2-8A0B-612613E22717}" type="slidenum">
              <a:rPr lang="en"/>
              <a:t>7</a:t>
            </a:fld>
            <a:endParaRPr lang="en-US"/>
          </a:p>
        </p:txBody>
      </p:sp>
    </p:spTree>
    <p:extLst>
      <p:ext uri="{BB962C8B-B14F-4D97-AF65-F5344CB8AC3E}">
        <p14:creationId xmlns:p14="http://schemas.microsoft.com/office/powerpoint/2010/main" val="2865782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Lust, anger, greed, attachment, jealousy, pride</a:t>
            </a:r>
          </a:p>
          <a:p>
            <a:r>
              <a:rPr lang="en-US"/>
              <a:t>Not taking your Self (realisation) serious: a ‘by the way’ attitude</a:t>
            </a:r>
          </a:p>
          <a:p>
            <a:r>
              <a:rPr lang="en-US"/>
              <a:t>Blocked chakra’s close the way for the Kundalini to rise. Ego can surround the heart and cut it off from the brain. So your Sahasrara does not stay open and you cannot feel the connection with your Self.</a:t>
            </a:r>
          </a:p>
          <a:p>
            <a:endParaRPr lang="en-US" dirty="0">
              <a:cs typeface="Calibri"/>
            </a:endParaRPr>
          </a:p>
        </p:txBody>
      </p:sp>
      <p:sp>
        <p:nvSpPr>
          <p:cNvPr id="4" name="Slide Number Placeholder 3"/>
          <p:cNvSpPr>
            <a:spLocks noGrp="1"/>
          </p:cNvSpPr>
          <p:nvPr>
            <p:ph type="sldNum" sz="quarter" idx="5"/>
          </p:nvPr>
        </p:nvSpPr>
        <p:spPr/>
        <p:txBody>
          <a:bodyPr/>
          <a:lstStyle/>
          <a:p>
            <a:fld id="{2854903B-0277-4BD2-8A0B-612613E22717}" type="slidenum">
              <a:rPr lang="en"/>
              <a:t>8</a:t>
            </a:fld>
            <a:endParaRPr lang="en-US"/>
          </a:p>
        </p:txBody>
      </p:sp>
    </p:spTree>
    <p:extLst>
      <p:ext uri="{BB962C8B-B14F-4D97-AF65-F5344CB8AC3E}">
        <p14:creationId xmlns:p14="http://schemas.microsoft.com/office/powerpoint/2010/main" val="4068290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No (time to) meditate (because our attention gets dragged outside) </a:t>
            </a:r>
          </a:p>
          <a:p>
            <a:r>
              <a:rPr lang="en-US"/>
              <a:t>- Doubting (y)ourself / our own Divine powers, our Kundalini, the vibrations we feel etc. </a:t>
            </a:r>
          </a:p>
          <a:p>
            <a:br>
              <a:rPr lang="en-US" dirty="0"/>
            </a:br>
            <a:r>
              <a:rPr lang="en-US"/>
              <a:t>Keep your attention on the Spirit in your heart or in </a:t>
            </a:r>
            <a:r>
              <a:rPr lang="en-US" dirty="0" err="1"/>
              <a:t>Sahasrara</a:t>
            </a:r>
            <a:r>
              <a:rPr lang="en-US" dirty="0"/>
              <a:t>, while you meditate. In this way you can open your heart.</a:t>
            </a:r>
          </a:p>
          <a:p>
            <a:endParaRPr lang="en-US" dirty="0">
              <a:cs typeface="Calibri"/>
            </a:endParaRPr>
          </a:p>
        </p:txBody>
      </p:sp>
      <p:sp>
        <p:nvSpPr>
          <p:cNvPr id="4" name="Slide Number Placeholder 3"/>
          <p:cNvSpPr>
            <a:spLocks noGrp="1"/>
          </p:cNvSpPr>
          <p:nvPr>
            <p:ph type="sldNum" sz="quarter" idx="5"/>
          </p:nvPr>
        </p:nvSpPr>
        <p:spPr/>
        <p:txBody>
          <a:bodyPr/>
          <a:lstStyle/>
          <a:p>
            <a:fld id="{2854903B-0277-4BD2-8A0B-612613E22717}" type="slidenum">
              <a:rPr lang="en"/>
              <a:t>9</a:t>
            </a:fld>
            <a:endParaRPr lang="en-US"/>
          </a:p>
        </p:txBody>
      </p:sp>
    </p:spTree>
    <p:extLst>
      <p:ext uri="{BB962C8B-B14F-4D97-AF65-F5344CB8AC3E}">
        <p14:creationId xmlns:p14="http://schemas.microsoft.com/office/powerpoint/2010/main" val="2876612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Boy student sacred wisdom. Vedas. Fruit, Seed, break the seed, What do you see? Explain more to me, father’. Salt water, what do you see? Taste the water from all sides. How is it? Look for the salt again. What do you see?</a:t>
            </a:r>
          </a:p>
          <a:p>
            <a:r>
              <a:rPr lang="en-US"/>
              <a:t>Then his father spoke to him: ‘My son, from the very essence in the seed, which you cannot see comes in truth this vast banyan tree. Believe me, my son, an invisible and subtle essence is the Spirit of the whole universe. That is Reality. That is Atman. THOU ART THAT.’</a:t>
            </a:r>
          </a:p>
          <a:p>
            <a:r>
              <a:rPr lang="en-US"/>
              <a:t>His father then said: ‘In the same way, O my son, you cannot see the Spirit. But in truth he is here.</a:t>
            </a:r>
          </a:p>
          <a:p>
            <a:r>
              <a:rPr lang="en-US"/>
              <a:t>An invisible and subtle essence is the Spirit of the whole universe. That is Reality. That is Truth. THOU ART THAT.’</a:t>
            </a:r>
          </a:p>
          <a:p>
            <a:endParaRPr lang="en-US" dirty="0">
              <a:cs typeface="Calibri"/>
            </a:endParaRPr>
          </a:p>
        </p:txBody>
      </p:sp>
      <p:sp>
        <p:nvSpPr>
          <p:cNvPr id="4" name="Slide Number Placeholder 3"/>
          <p:cNvSpPr>
            <a:spLocks noGrp="1"/>
          </p:cNvSpPr>
          <p:nvPr>
            <p:ph type="sldNum" sz="quarter" idx="5"/>
          </p:nvPr>
        </p:nvSpPr>
        <p:spPr/>
        <p:txBody>
          <a:bodyPr/>
          <a:lstStyle/>
          <a:p>
            <a:fld id="{2854903B-0277-4BD2-8A0B-612613E22717}" type="slidenum">
              <a:rPr lang="en"/>
              <a:t>10</a:t>
            </a:fld>
            <a:endParaRPr lang="en-US"/>
          </a:p>
        </p:txBody>
      </p:sp>
    </p:spTree>
    <p:extLst>
      <p:ext uri="{BB962C8B-B14F-4D97-AF65-F5344CB8AC3E}">
        <p14:creationId xmlns:p14="http://schemas.microsoft.com/office/powerpoint/2010/main" val="2488714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2/22/2021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2/22/2021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2/22/2021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02FE1FD2-C579-4B5A-BE54-C8AC068F225A}"/>
              </a:ext>
            </a:extLst>
          </p:cNvPr>
          <p:cNvPicPr>
            <a:picLocks noChangeAspect="1"/>
          </p:cNvPicPr>
          <p:nvPr/>
        </p:nvPicPr>
        <p:blipFill rotWithShape="1">
          <a:blip r:embed="rId2"/>
          <a:srcRect t="9091" r="10660" b="2"/>
          <a:stretch/>
        </p:blipFill>
        <p:spPr>
          <a:xfrm>
            <a:off x="3523488" y="10"/>
            <a:ext cx="8668512" cy="6857990"/>
          </a:xfrm>
          <a:prstGeom prst="rect">
            <a:avLst/>
          </a:prstGeom>
        </p:spPr>
      </p:pic>
      <p:sp>
        <p:nvSpPr>
          <p:cNvPr id="21" name="Rectangle 1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7980" y="2769735"/>
            <a:ext cx="4545874" cy="1317279"/>
          </a:xfrm>
        </p:spPr>
        <p:txBody>
          <a:bodyPr vert="horz" lIns="91440" tIns="45720" rIns="91440" bIns="45720" rtlCol="0" anchor="b">
            <a:noAutofit/>
          </a:bodyPr>
          <a:lstStyle/>
          <a:p>
            <a:pPr algn="l"/>
            <a:r>
              <a:rPr lang="en-US" sz="8000">
                <a:latin typeface="Goudy Old Style"/>
                <a:cs typeface="Calibri Light"/>
              </a:rPr>
              <a:t>Sahasrara</a:t>
            </a:r>
            <a:r>
              <a:rPr lang="en-US" sz="8000" dirty="0">
                <a:latin typeface="Goudy Old Style"/>
                <a:cs typeface="Calibri Light"/>
              </a:rPr>
              <a:t> Chakra</a:t>
            </a:r>
            <a:br>
              <a:rPr lang="en-US" sz="4900" dirty="0">
                <a:latin typeface="Goudy Old Style"/>
                <a:cs typeface="Calibri Light"/>
              </a:rPr>
            </a:br>
            <a:r>
              <a:rPr lang="en-US" sz="4000" i="1" dirty="0">
                <a:latin typeface="Goudy Old Style"/>
                <a:cs typeface="Calibri Light"/>
              </a:rPr>
              <a:t>Silence &amp; Stillness</a:t>
            </a:r>
          </a:p>
        </p:txBody>
      </p:sp>
      <p:sp>
        <p:nvSpPr>
          <p:cNvPr id="3" name="Subtitle 2"/>
          <p:cNvSpPr>
            <a:spLocks noGrp="1"/>
          </p:cNvSpPr>
          <p:nvPr>
            <p:ph type="subTitle" idx="1"/>
          </p:nvPr>
        </p:nvSpPr>
        <p:spPr>
          <a:xfrm>
            <a:off x="477980" y="4872922"/>
            <a:ext cx="4023359" cy="1208141"/>
          </a:xfrm>
        </p:spPr>
        <p:txBody>
          <a:bodyPr vert="horz" lIns="91440" tIns="45720" rIns="91440" bIns="45720" rtlCol="0" anchor="t">
            <a:normAutofit/>
          </a:bodyPr>
          <a:lstStyle/>
          <a:p>
            <a:pPr algn="l"/>
            <a:endParaRPr lang="en-US" sz="2000" dirty="0">
              <a:latin typeface="Goudy Old Style"/>
              <a:cs typeface="Calibri"/>
            </a:endParaRPr>
          </a:p>
        </p:txBody>
      </p:sp>
      <p:sp>
        <p:nvSpPr>
          <p:cNvPr id="22"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7D9D36D6-2AC5-46A1-A849-4C82D5264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E050AC6-2A04-4AD3-AE35-52B21F5BEC1B}"/>
              </a:ext>
            </a:extLst>
          </p:cNvPr>
          <p:cNvSpPr>
            <a:spLocks noGrp="1"/>
          </p:cNvSpPr>
          <p:nvPr>
            <p:ph type="title"/>
          </p:nvPr>
        </p:nvSpPr>
        <p:spPr>
          <a:xfrm>
            <a:off x="5354955" y="552182"/>
            <a:ext cx="5998840" cy="3343135"/>
          </a:xfrm>
          <a:noFill/>
        </p:spPr>
        <p:txBody>
          <a:bodyPr vert="horz" lIns="91440" tIns="45720" rIns="91440" bIns="45720" rtlCol="0" anchor="b">
            <a:normAutofit/>
          </a:bodyPr>
          <a:lstStyle/>
          <a:p>
            <a:r>
              <a:rPr lang="en-US" sz="5200">
                <a:latin typeface="Goudy Old Style"/>
              </a:rPr>
              <a:t>From the Upanishads</a:t>
            </a:r>
          </a:p>
        </p:txBody>
      </p:sp>
      <p:sp>
        <p:nvSpPr>
          <p:cNvPr id="8" name="Content Placeholder 7">
            <a:extLst>
              <a:ext uri="{FF2B5EF4-FFF2-40B4-BE49-F238E27FC236}">
                <a16:creationId xmlns:a16="http://schemas.microsoft.com/office/drawing/2014/main" id="{538B1BD0-9A35-48C4-ADBA-675E7375BC58}"/>
              </a:ext>
            </a:extLst>
          </p:cNvPr>
          <p:cNvSpPr>
            <a:spLocks noGrp="1"/>
          </p:cNvSpPr>
          <p:nvPr>
            <p:ph idx="1"/>
          </p:nvPr>
        </p:nvSpPr>
        <p:spPr>
          <a:xfrm>
            <a:off x="5354955" y="4067032"/>
            <a:ext cx="5998840" cy="2067068"/>
          </a:xfrm>
          <a:noFill/>
        </p:spPr>
        <p:txBody>
          <a:bodyPr vert="horz" lIns="91440" tIns="45720" rIns="91440" bIns="45720" rtlCol="0" anchor="t">
            <a:normAutofit/>
          </a:bodyPr>
          <a:lstStyle/>
          <a:p>
            <a:pPr marL="0" indent="0">
              <a:buNone/>
            </a:pPr>
            <a:r>
              <a:rPr lang="en-US" sz="2400">
                <a:latin typeface="Goudy Old Style"/>
              </a:rPr>
              <a:t>TAT TVAM ASI</a:t>
            </a:r>
          </a:p>
        </p:txBody>
      </p:sp>
      <p:pic>
        <p:nvPicPr>
          <p:cNvPr id="4" name="Picture 4">
            <a:extLst>
              <a:ext uri="{FF2B5EF4-FFF2-40B4-BE49-F238E27FC236}">
                <a16:creationId xmlns:a16="http://schemas.microsoft.com/office/drawing/2014/main" id="{E8247A8D-BA2D-44A8-A62C-F2A5B31C2BDA}"/>
              </a:ext>
            </a:extLst>
          </p:cNvPr>
          <p:cNvPicPr>
            <a:picLocks noChangeAspect="1"/>
          </p:cNvPicPr>
          <p:nvPr/>
        </p:nvPicPr>
        <p:blipFill rotWithShape="1">
          <a:blip r:embed="rId3"/>
          <a:srcRect t="6606" r="2" b="4803"/>
          <a:stretch/>
        </p:blipFill>
        <p:spPr>
          <a:xfrm>
            <a:off x="20" y="10"/>
            <a:ext cx="4992985" cy="6857990"/>
          </a:xfrm>
          <a:prstGeom prst="rect">
            <a:avLst/>
          </a:prstGeom>
        </p:spPr>
      </p:pic>
    </p:spTree>
    <p:extLst>
      <p:ext uri="{BB962C8B-B14F-4D97-AF65-F5344CB8AC3E}">
        <p14:creationId xmlns:p14="http://schemas.microsoft.com/office/powerpoint/2010/main" val="918414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50AC6-2A04-4AD3-AE35-52B21F5BEC1B}"/>
              </a:ext>
            </a:extLst>
          </p:cNvPr>
          <p:cNvSpPr>
            <a:spLocks noGrp="1"/>
          </p:cNvSpPr>
          <p:nvPr>
            <p:ph type="title"/>
          </p:nvPr>
        </p:nvSpPr>
        <p:spPr>
          <a:xfrm>
            <a:off x="4965430" y="629268"/>
            <a:ext cx="6586491" cy="1286160"/>
          </a:xfrm>
        </p:spPr>
        <p:txBody>
          <a:bodyPr anchor="b">
            <a:normAutofit/>
          </a:bodyPr>
          <a:lstStyle/>
          <a:p>
            <a:r>
              <a:rPr lang="en-US">
                <a:latin typeface="Goudy Old Style"/>
                <a:cs typeface="Calibri Light"/>
              </a:rPr>
              <a:t>More Upanishads</a:t>
            </a:r>
          </a:p>
        </p:txBody>
      </p:sp>
      <p:sp>
        <p:nvSpPr>
          <p:cNvPr id="8" name="Content Placeholder 7">
            <a:extLst>
              <a:ext uri="{FF2B5EF4-FFF2-40B4-BE49-F238E27FC236}">
                <a16:creationId xmlns:a16="http://schemas.microsoft.com/office/drawing/2014/main" id="{538B1BD0-9A35-48C4-ADBA-675E7375BC58}"/>
              </a:ext>
            </a:extLst>
          </p:cNvPr>
          <p:cNvSpPr>
            <a:spLocks noGrp="1"/>
          </p:cNvSpPr>
          <p:nvPr>
            <p:ph idx="1"/>
          </p:nvPr>
        </p:nvSpPr>
        <p:spPr>
          <a:xfrm>
            <a:off x="4965431" y="2438400"/>
            <a:ext cx="6586489" cy="3785419"/>
          </a:xfrm>
        </p:spPr>
        <p:txBody>
          <a:bodyPr vert="horz" lIns="91440" tIns="45720" rIns="91440" bIns="45720" rtlCol="0" anchor="t">
            <a:normAutofit/>
          </a:bodyPr>
          <a:lstStyle/>
          <a:p>
            <a:r>
              <a:rPr lang="en-US">
                <a:latin typeface="Goudy Old Style"/>
                <a:ea typeface="+mn-lt"/>
                <a:cs typeface="+mn-lt"/>
              </a:rPr>
              <a:t>Meditation is in truth higher than thought. The earth seems to rest in silent meditation; and the waters and the mountains and the sky and the heavens seem all to be in meditation. Whenever a man attains greatness on this earth, he has his reward according to his meditation.</a:t>
            </a:r>
            <a:endParaRPr lang="en-US">
              <a:latin typeface="Goudy Old Style"/>
              <a:cs typeface="Calibri"/>
            </a:endParaRPr>
          </a:p>
        </p:txBody>
      </p:sp>
      <p:pic>
        <p:nvPicPr>
          <p:cNvPr id="4" name="Picture 4">
            <a:extLst>
              <a:ext uri="{FF2B5EF4-FFF2-40B4-BE49-F238E27FC236}">
                <a16:creationId xmlns:a16="http://schemas.microsoft.com/office/drawing/2014/main" id="{E8247A8D-BA2D-44A8-A62C-F2A5B31C2BDA}"/>
              </a:ext>
            </a:extLst>
          </p:cNvPr>
          <p:cNvPicPr>
            <a:picLocks noChangeAspect="1"/>
          </p:cNvPicPr>
          <p:nvPr/>
        </p:nvPicPr>
        <p:blipFill rotWithShape="1">
          <a:blip r:embed="rId2"/>
          <a:srcRect t="3191" r="-2" b="1385"/>
          <a:stretch/>
        </p:blipFill>
        <p:spPr>
          <a:xfrm>
            <a:off x="20" y="10"/>
            <a:ext cx="4635571" cy="6857990"/>
          </a:xfrm>
          <a:prstGeom prst="rect">
            <a:avLst/>
          </a:prstGeom>
          <a:effectLst/>
        </p:spPr>
      </p:pic>
      <p:cxnSp>
        <p:nvCxnSpPr>
          <p:cNvPr id="21" name="Straight Connector 2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6B25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0728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117909-B399-47F6-AF09-244EBC5D7443}"/>
              </a:ext>
            </a:extLst>
          </p:cNvPr>
          <p:cNvSpPr>
            <a:spLocks noGrp="1"/>
          </p:cNvSpPr>
          <p:nvPr>
            <p:ph type="title"/>
          </p:nvPr>
        </p:nvSpPr>
        <p:spPr>
          <a:xfrm>
            <a:off x="5297762" y="329184"/>
            <a:ext cx="6251110" cy="1783080"/>
          </a:xfrm>
        </p:spPr>
        <p:txBody>
          <a:bodyPr vert="horz" lIns="91440" tIns="45720" rIns="91440" bIns="45720" rtlCol="0" anchor="b">
            <a:normAutofit/>
          </a:bodyPr>
          <a:lstStyle/>
          <a:p>
            <a:r>
              <a:rPr lang="en-US" sz="5400" dirty="0">
                <a:latin typeface="Goudy Old Style"/>
              </a:rPr>
              <a:t>Opening of the </a:t>
            </a:r>
            <a:r>
              <a:rPr lang="en-US" sz="5400">
                <a:latin typeface="Goudy Old Style"/>
              </a:rPr>
              <a:t>Sahasrara</a:t>
            </a:r>
            <a:r>
              <a:rPr lang="en-US" sz="5400" dirty="0">
                <a:latin typeface="Goudy Old Style"/>
              </a:rPr>
              <a:t> Chakra</a:t>
            </a:r>
          </a:p>
        </p:txBody>
      </p:sp>
      <p:pic>
        <p:nvPicPr>
          <p:cNvPr id="5" name="Picture 5">
            <a:extLst>
              <a:ext uri="{FF2B5EF4-FFF2-40B4-BE49-F238E27FC236}">
                <a16:creationId xmlns:a16="http://schemas.microsoft.com/office/drawing/2014/main" id="{84F49258-9484-43E8-AD97-0B2E96CB5AF8}"/>
              </a:ext>
            </a:extLst>
          </p:cNvPr>
          <p:cNvPicPr>
            <a:picLocks noGrp="1" noChangeAspect="1"/>
          </p:cNvPicPr>
          <p:nvPr>
            <p:ph idx="1"/>
          </p:nvPr>
        </p:nvPicPr>
        <p:blipFill rotWithShape="1">
          <a:blip r:embed="rId3"/>
          <a:srcRect l="8499" r="3305"/>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3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DD16C829-98C1-4AB8-8851-BDE0BA65EF87}"/>
              </a:ext>
            </a:extLst>
          </p:cNvPr>
          <p:cNvSpPr>
            <a:spLocks noGrp="1"/>
          </p:cNvSpPr>
          <p:nvPr>
            <p:ph type="body" sz="half" idx="2"/>
          </p:nvPr>
        </p:nvSpPr>
        <p:spPr>
          <a:xfrm>
            <a:off x="5297762" y="2706624"/>
            <a:ext cx="6251110" cy="3483864"/>
          </a:xfrm>
        </p:spPr>
        <p:txBody>
          <a:bodyPr vert="horz" lIns="91440" tIns="45720" rIns="91440" bIns="45720" rtlCol="0" anchor="t">
            <a:normAutofit/>
          </a:bodyPr>
          <a:lstStyle/>
          <a:p>
            <a:pPr indent="-228600">
              <a:buFont typeface="Arial" panose="020B0604020202020204" pitchFamily="34" charset="0"/>
              <a:buChar char="•"/>
            </a:pPr>
            <a:r>
              <a:rPr lang="en-US" sz="2800" dirty="0">
                <a:latin typeface="Goudy Old Style"/>
                <a:cs typeface="Calibri"/>
              </a:rPr>
              <a:t>In 1970 Shri Mataji opened the </a:t>
            </a:r>
            <a:r>
              <a:rPr lang="en-US" sz="2800" dirty="0" err="1">
                <a:latin typeface="Goudy Old Style"/>
                <a:cs typeface="Calibri"/>
              </a:rPr>
              <a:t>Sahasrara</a:t>
            </a:r>
            <a:r>
              <a:rPr lang="en-US" sz="2800" dirty="0">
                <a:latin typeface="Goudy Old Style"/>
                <a:cs typeface="Calibri"/>
              </a:rPr>
              <a:t> Chakra</a:t>
            </a:r>
          </a:p>
          <a:p>
            <a:pPr indent="-228600">
              <a:buFont typeface="Arial" panose="020B0604020202020204" pitchFamily="34" charset="0"/>
              <a:buChar char="•"/>
            </a:pPr>
            <a:r>
              <a:rPr lang="en-US" sz="2800" dirty="0">
                <a:latin typeface="Goudy Old Style"/>
                <a:cs typeface="Calibri"/>
              </a:rPr>
              <a:t>Only a very few were able to attain their Self-</a:t>
            </a:r>
            <a:r>
              <a:rPr lang="en-US" sz="2800" dirty="0" err="1">
                <a:latin typeface="Goudy Old Style"/>
                <a:cs typeface="Calibri"/>
              </a:rPr>
              <a:t>realisation</a:t>
            </a:r>
            <a:r>
              <a:rPr lang="en-US" sz="2800" dirty="0">
                <a:latin typeface="Goudy Old Style"/>
                <a:cs typeface="Calibri"/>
              </a:rPr>
              <a:t> before this event</a:t>
            </a:r>
          </a:p>
          <a:p>
            <a:pPr indent="-228600">
              <a:buFont typeface="Arial" panose="020B0604020202020204" pitchFamily="34" charset="0"/>
              <a:buChar char="•"/>
            </a:pPr>
            <a:r>
              <a:rPr lang="en-US" sz="2800">
                <a:latin typeface="Goudy Old Style"/>
                <a:cs typeface="Calibri"/>
              </a:rPr>
              <a:t>Kundalini was dormant or stuck at </a:t>
            </a:r>
            <a:r>
              <a:rPr lang="en-US" sz="2800" err="1">
                <a:latin typeface="Goudy Old Style"/>
                <a:cs typeface="Calibri"/>
              </a:rPr>
              <a:t>Agnya</a:t>
            </a:r>
            <a:endParaRPr lang="en-US" sz="2800">
              <a:latin typeface="Goudy Old Style"/>
              <a:cs typeface="Calibri"/>
            </a:endParaRPr>
          </a:p>
          <a:p>
            <a:pPr indent="-228600">
              <a:buFont typeface="Arial" panose="020B0604020202020204" pitchFamily="34" charset="0"/>
              <a:buChar char="•"/>
            </a:pPr>
            <a:endParaRPr lang="en-US" sz="2200" dirty="0">
              <a:latin typeface="Goudy Old Style"/>
              <a:cs typeface="Calibri"/>
            </a:endParaRPr>
          </a:p>
        </p:txBody>
      </p:sp>
      <p:sp>
        <p:nvSpPr>
          <p:cNvPr id="8" name="Rectangle 7">
            <a:extLst>
              <a:ext uri="{FF2B5EF4-FFF2-40B4-BE49-F238E27FC236}">
                <a16:creationId xmlns:a16="http://schemas.microsoft.com/office/drawing/2014/main" id="{2B857916-1DF0-43D4-9750-67DA837C2035}"/>
              </a:ext>
            </a:extLst>
          </p:cNvPr>
          <p:cNvSpPr/>
          <p:nvPr/>
        </p:nvSpPr>
        <p:spPr>
          <a:xfrm>
            <a:off x="5188858" y="2173514"/>
            <a:ext cx="4862285" cy="4209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3640217-87D3-497D-8C48-4CCBCC1447F4}"/>
              </a:ext>
            </a:extLst>
          </p:cNvPr>
          <p:cNvSpPr/>
          <p:nvPr/>
        </p:nvSpPr>
        <p:spPr>
          <a:xfrm>
            <a:off x="5295446" y="2272846"/>
            <a:ext cx="5515428" cy="4354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117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5DCCE-B709-4FCB-9BA9-7A3669D817E1}"/>
              </a:ext>
            </a:extLst>
          </p:cNvPr>
          <p:cNvSpPr>
            <a:spLocks noGrp="1"/>
          </p:cNvSpPr>
          <p:nvPr>
            <p:ph type="title"/>
          </p:nvPr>
        </p:nvSpPr>
        <p:spPr>
          <a:xfrm>
            <a:off x="4965430" y="629268"/>
            <a:ext cx="6586491" cy="1286160"/>
          </a:xfrm>
        </p:spPr>
        <p:txBody>
          <a:bodyPr vert="horz" lIns="91440" tIns="45720" rIns="91440" bIns="45720" rtlCol="0" anchor="b">
            <a:noAutofit/>
          </a:bodyPr>
          <a:lstStyle/>
          <a:p>
            <a:r>
              <a:rPr lang="en-US" sz="4000" dirty="0">
                <a:latin typeface="Goudy Old Style"/>
                <a:cs typeface="Calibri Light"/>
              </a:rPr>
              <a:t>What happens when the </a:t>
            </a:r>
            <a:r>
              <a:rPr lang="en-US" sz="4000">
                <a:latin typeface="Goudy Old Style"/>
                <a:cs typeface="Calibri Light"/>
              </a:rPr>
              <a:t>Sahasrara</a:t>
            </a:r>
            <a:r>
              <a:rPr lang="en-US" sz="4000" dirty="0">
                <a:latin typeface="Goudy Old Style"/>
                <a:cs typeface="Calibri Light"/>
              </a:rPr>
              <a:t> Chakra is opened?</a:t>
            </a:r>
            <a:endParaRPr lang="en-US" sz="4000">
              <a:latin typeface="Goudy Old Style"/>
            </a:endParaRPr>
          </a:p>
        </p:txBody>
      </p:sp>
      <p:sp>
        <p:nvSpPr>
          <p:cNvPr id="8" name="Content Placeholder 7">
            <a:extLst>
              <a:ext uri="{FF2B5EF4-FFF2-40B4-BE49-F238E27FC236}">
                <a16:creationId xmlns:a16="http://schemas.microsoft.com/office/drawing/2014/main" id="{978492DC-1F05-4DBF-8DBD-55BF6995BD64}"/>
              </a:ext>
            </a:extLst>
          </p:cNvPr>
          <p:cNvSpPr>
            <a:spLocks noGrp="1"/>
          </p:cNvSpPr>
          <p:nvPr>
            <p:ph idx="1"/>
          </p:nvPr>
        </p:nvSpPr>
        <p:spPr>
          <a:xfrm>
            <a:off x="4965431" y="2438400"/>
            <a:ext cx="6586489" cy="3785419"/>
          </a:xfrm>
        </p:spPr>
        <p:txBody>
          <a:bodyPr vert="horz" lIns="91440" tIns="45720" rIns="91440" bIns="45720" rtlCol="0" anchor="t">
            <a:normAutofit/>
          </a:bodyPr>
          <a:lstStyle/>
          <a:p>
            <a:r>
              <a:rPr lang="en-US" sz="3200" dirty="0">
                <a:latin typeface="Goudy Old Style"/>
                <a:ea typeface="+mn-lt"/>
                <a:cs typeface="+mn-lt"/>
              </a:rPr>
              <a:t>ONLY after your Self-</a:t>
            </a:r>
            <a:r>
              <a:rPr lang="en-US" sz="3200" dirty="0" err="1">
                <a:latin typeface="Goudy Old Style"/>
                <a:ea typeface="+mn-lt"/>
                <a:cs typeface="+mn-lt"/>
              </a:rPr>
              <a:t>realisation</a:t>
            </a:r>
            <a:r>
              <a:rPr lang="en-US" sz="3200" dirty="0">
                <a:latin typeface="Goudy Old Style"/>
                <a:ea typeface="+mn-lt"/>
                <a:cs typeface="+mn-lt"/>
              </a:rPr>
              <a:t>:</a:t>
            </a:r>
            <a:endParaRPr lang="en-US" sz="3200">
              <a:latin typeface="Goudy Old Style"/>
              <a:cs typeface="Calibri" panose="020F0502020204030204"/>
            </a:endParaRPr>
          </a:p>
          <a:p>
            <a:pPr lvl="1"/>
            <a:r>
              <a:rPr lang="en-US" dirty="0">
                <a:latin typeface="Goudy Old Style"/>
                <a:ea typeface="+mn-lt"/>
                <a:cs typeface="+mn-lt"/>
              </a:rPr>
              <a:t>you get connected with your Self / the Spirit : with pure detached Love</a:t>
            </a:r>
            <a:endParaRPr lang="en-US">
              <a:latin typeface="Goudy Old Style"/>
              <a:cs typeface="Calibri" panose="020F0502020204030204"/>
            </a:endParaRPr>
          </a:p>
          <a:p>
            <a:pPr lvl="1"/>
            <a:r>
              <a:rPr lang="en-US" dirty="0">
                <a:latin typeface="Goudy Old Style"/>
                <a:ea typeface="+mn-lt"/>
                <a:cs typeface="+mn-lt"/>
              </a:rPr>
              <a:t>you can feel this Love as the Self or the Spirit inside your heart</a:t>
            </a:r>
            <a:endParaRPr lang="en-US">
              <a:latin typeface="Goudy Old Style"/>
            </a:endParaRPr>
          </a:p>
          <a:p>
            <a:pPr lvl="1"/>
            <a:r>
              <a:rPr lang="en-US" dirty="0">
                <a:latin typeface="Goudy Old Style"/>
                <a:ea typeface="+mn-lt"/>
                <a:cs typeface="+mn-lt"/>
              </a:rPr>
              <a:t>you get connected with the All-Pervading Divine Power</a:t>
            </a:r>
            <a:endParaRPr lang="en-US">
              <a:latin typeface="Goudy Old Style"/>
            </a:endParaRPr>
          </a:p>
          <a:p>
            <a:endParaRPr lang="en-US" sz="3200" dirty="0">
              <a:latin typeface="Goudy Old Style"/>
              <a:cs typeface="Calibri"/>
            </a:endParaRPr>
          </a:p>
        </p:txBody>
      </p:sp>
      <p:pic>
        <p:nvPicPr>
          <p:cNvPr id="4" name="Picture 5">
            <a:extLst>
              <a:ext uri="{FF2B5EF4-FFF2-40B4-BE49-F238E27FC236}">
                <a16:creationId xmlns:a16="http://schemas.microsoft.com/office/drawing/2014/main" id="{E924BC2A-1399-4027-9688-7EEEC57D6B21}"/>
              </a:ext>
            </a:extLst>
          </p:cNvPr>
          <p:cNvPicPr>
            <a:picLocks noChangeAspect="1"/>
          </p:cNvPicPr>
          <p:nvPr/>
        </p:nvPicPr>
        <p:blipFill rotWithShape="1">
          <a:blip r:embed="rId3"/>
          <a:srcRect t="1248" r="2" b="2"/>
          <a:stretch/>
        </p:blipFill>
        <p:spPr>
          <a:xfrm>
            <a:off x="20" y="10"/>
            <a:ext cx="4635571" cy="6857990"/>
          </a:xfrm>
          <a:prstGeom prst="rect">
            <a:avLst/>
          </a:prstGeom>
          <a:effectLst/>
        </p:spPr>
      </p:pic>
      <p:cxnSp>
        <p:nvCxnSpPr>
          <p:cNvPr id="18" name="Straight Connector 2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FD27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8342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5DCCE-B709-4FCB-9BA9-7A3669D817E1}"/>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dirty="0">
                <a:latin typeface="Goudy Old Style"/>
                <a:cs typeface="Calibri Light"/>
              </a:rPr>
              <a:t>Awareness is the Key</a:t>
            </a:r>
            <a:endParaRPr lang="en-US" dirty="0"/>
          </a:p>
        </p:txBody>
      </p:sp>
      <p:sp>
        <p:nvSpPr>
          <p:cNvPr id="8" name="Content Placeholder 7">
            <a:extLst>
              <a:ext uri="{FF2B5EF4-FFF2-40B4-BE49-F238E27FC236}">
                <a16:creationId xmlns:a16="http://schemas.microsoft.com/office/drawing/2014/main" id="{978492DC-1F05-4DBF-8DBD-55BF6995BD64}"/>
              </a:ext>
            </a:extLst>
          </p:cNvPr>
          <p:cNvSpPr>
            <a:spLocks noGrp="1"/>
          </p:cNvSpPr>
          <p:nvPr>
            <p:ph idx="1"/>
          </p:nvPr>
        </p:nvSpPr>
        <p:spPr>
          <a:xfrm>
            <a:off x="4965431" y="2438400"/>
            <a:ext cx="6586489" cy="3785419"/>
          </a:xfrm>
        </p:spPr>
        <p:txBody>
          <a:bodyPr vert="horz" lIns="91440" tIns="45720" rIns="91440" bIns="45720" rtlCol="0" anchor="t">
            <a:normAutofit/>
          </a:bodyPr>
          <a:lstStyle/>
          <a:p>
            <a:r>
              <a:rPr lang="en-US" sz="2400" dirty="0">
                <a:latin typeface="Goudy Old Style"/>
                <a:ea typeface="+mn-lt"/>
                <a:cs typeface="+mn-lt"/>
              </a:rPr>
              <a:t>ONLY after your Self-</a:t>
            </a:r>
            <a:r>
              <a:rPr lang="en-US" sz="2400" dirty="0" err="1">
                <a:latin typeface="Goudy Old Style"/>
                <a:ea typeface="+mn-lt"/>
                <a:cs typeface="+mn-lt"/>
              </a:rPr>
              <a:t>realisation</a:t>
            </a:r>
            <a:r>
              <a:rPr lang="en-US" sz="2400" dirty="0">
                <a:latin typeface="Goudy Old Style"/>
                <a:ea typeface="+mn-lt"/>
                <a:cs typeface="+mn-lt"/>
              </a:rPr>
              <a:t> you become AWARE</a:t>
            </a:r>
          </a:p>
          <a:p>
            <a:r>
              <a:rPr lang="en-US" sz="2400" dirty="0">
                <a:latin typeface="Goudy Old Style"/>
                <a:ea typeface="+mn-lt"/>
                <a:cs typeface="+mn-lt"/>
              </a:rPr>
              <a:t>In all religions people talk about God, or Love, which is Truth. But the followers do not establish awareness</a:t>
            </a:r>
            <a:endParaRPr lang="en-US" sz="2400" dirty="0">
              <a:latin typeface="Goudy Old Style"/>
              <a:cs typeface="Calibri"/>
            </a:endParaRPr>
          </a:p>
          <a:p>
            <a:r>
              <a:rPr lang="en-US" sz="2400" dirty="0">
                <a:latin typeface="Goudy Old Style"/>
                <a:ea typeface="+mn-lt"/>
                <a:cs typeface="+mn-lt"/>
              </a:rPr>
              <a:t>In all meditations people talk about silence. But the people cannot get into the state of thoughtless awareness, because their </a:t>
            </a:r>
            <a:r>
              <a:rPr lang="en-US" sz="2400" dirty="0" err="1">
                <a:latin typeface="Goudy Old Style"/>
                <a:ea typeface="+mn-lt"/>
                <a:cs typeface="+mn-lt"/>
              </a:rPr>
              <a:t>Sahasrara</a:t>
            </a:r>
            <a:r>
              <a:rPr lang="en-US" sz="2400" dirty="0">
                <a:latin typeface="Goudy Old Style"/>
                <a:ea typeface="+mn-lt"/>
                <a:cs typeface="+mn-lt"/>
              </a:rPr>
              <a:t> chakra is not open</a:t>
            </a:r>
            <a:endParaRPr lang="en-US" sz="2400" dirty="0">
              <a:latin typeface="Goudy Old Style"/>
              <a:cs typeface="Calibri"/>
            </a:endParaRPr>
          </a:p>
          <a:p>
            <a:endParaRPr lang="en-US" sz="2000">
              <a:latin typeface="Goudy Old Style"/>
              <a:cs typeface="Calibri"/>
            </a:endParaRPr>
          </a:p>
        </p:txBody>
      </p:sp>
      <p:pic>
        <p:nvPicPr>
          <p:cNvPr id="3" name="Picture 4">
            <a:extLst>
              <a:ext uri="{FF2B5EF4-FFF2-40B4-BE49-F238E27FC236}">
                <a16:creationId xmlns:a16="http://schemas.microsoft.com/office/drawing/2014/main" id="{BB905B55-F4AC-45DA-A5C1-32F683BFB1FE}"/>
              </a:ext>
            </a:extLst>
          </p:cNvPr>
          <p:cNvPicPr>
            <a:picLocks noChangeAspect="1"/>
          </p:cNvPicPr>
          <p:nvPr/>
        </p:nvPicPr>
        <p:blipFill rotWithShape="1">
          <a:blip r:embed="rId3"/>
          <a:srcRect l="27402" r="23592" b="-1"/>
          <a:stretch/>
        </p:blipFill>
        <p:spPr>
          <a:xfrm>
            <a:off x="20" y="10"/>
            <a:ext cx="4635571" cy="6857990"/>
          </a:xfrm>
          <a:prstGeom prst="rect">
            <a:avLst/>
          </a:prstGeom>
          <a:effectLst/>
        </p:spPr>
      </p:pic>
      <p:cxnSp>
        <p:nvCxnSpPr>
          <p:cNvPr id="23" name="Straight Connector 22">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FA41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8473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F4013-8543-4CE8-8E40-40A23F9128E5}"/>
              </a:ext>
            </a:extLst>
          </p:cNvPr>
          <p:cNvSpPr>
            <a:spLocks noGrp="1"/>
          </p:cNvSpPr>
          <p:nvPr>
            <p:ph type="title"/>
          </p:nvPr>
        </p:nvSpPr>
        <p:spPr>
          <a:xfrm>
            <a:off x="4965430" y="629268"/>
            <a:ext cx="6586491" cy="1286160"/>
          </a:xfrm>
        </p:spPr>
        <p:txBody>
          <a:bodyPr anchor="b">
            <a:normAutofit/>
          </a:bodyPr>
          <a:lstStyle/>
          <a:p>
            <a:r>
              <a:rPr lang="en-US">
                <a:latin typeface="Goudy Old Style"/>
                <a:cs typeface="Calibri Light"/>
              </a:rPr>
              <a:t>Growth of Awareness</a:t>
            </a:r>
          </a:p>
        </p:txBody>
      </p:sp>
      <p:sp>
        <p:nvSpPr>
          <p:cNvPr id="19" name="Content Placeholder 18">
            <a:extLst>
              <a:ext uri="{FF2B5EF4-FFF2-40B4-BE49-F238E27FC236}">
                <a16:creationId xmlns:a16="http://schemas.microsoft.com/office/drawing/2014/main" id="{0393DF91-B775-40F0-A68F-E8E5EFFF2D92}"/>
              </a:ext>
            </a:extLst>
          </p:cNvPr>
          <p:cNvSpPr>
            <a:spLocks noGrp="1"/>
          </p:cNvSpPr>
          <p:nvPr>
            <p:ph idx="1"/>
          </p:nvPr>
        </p:nvSpPr>
        <p:spPr>
          <a:xfrm>
            <a:off x="4965431" y="2438400"/>
            <a:ext cx="6586489" cy="3785419"/>
          </a:xfrm>
        </p:spPr>
        <p:txBody>
          <a:bodyPr vert="horz" lIns="91440" tIns="45720" rIns="91440" bIns="45720" rtlCol="0" anchor="t">
            <a:noAutofit/>
          </a:bodyPr>
          <a:lstStyle/>
          <a:p>
            <a:r>
              <a:rPr lang="en-US">
                <a:latin typeface="Goudy Old Style"/>
                <a:ea typeface="+mn-lt"/>
                <a:cs typeface="+mn-lt"/>
              </a:rPr>
              <a:t>Thoughtless awareness</a:t>
            </a:r>
            <a:endParaRPr lang="en-US">
              <a:latin typeface="Goudy Old Style"/>
              <a:cs typeface="Calibri" panose="020F0502020204030204"/>
            </a:endParaRPr>
          </a:p>
          <a:p>
            <a:r>
              <a:rPr lang="en-US">
                <a:latin typeface="Goudy Old Style"/>
                <a:ea typeface="+mn-lt"/>
                <a:cs typeface="+mn-lt"/>
              </a:rPr>
              <a:t>Vibratory awareness</a:t>
            </a:r>
            <a:endParaRPr lang="en-US">
              <a:latin typeface="Goudy Old Style"/>
              <a:cs typeface="Calibri"/>
            </a:endParaRPr>
          </a:p>
          <a:p>
            <a:r>
              <a:rPr lang="en-US">
                <a:latin typeface="Goudy Old Style"/>
                <a:ea typeface="+mn-lt"/>
                <a:cs typeface="+mn-lt"/>
              </a:rPr>
              <a:t>Collective consciousness</a:t>
            </a:r>
            <a:endParaRPr lang="en-US">
              <a:latin typeface="Goudy Old Style"/>
              <a:cs typeface="Calibri"/>
            </a:endParaRPr>
          </a:p>
          <a:p>
            <a:r>
              <a:rPr lang="en-US">
                <a:latin typeface="Goudy Old Style"/>
                <a:ea typeface="+mn-lt"/>
                <a:cs typeface="+mn-lt"/>
              </a:rPr>
              <a:t>Awareness of All Pervading Divine Power</a:t>
            </a:r>
            <a:endParaRPr lang="en-US">
              <a:latin typeface="Goudy Old Style"/>
              <a:cs typeface="Calibri"/>
            </a:endParaRPr>
          </a:p>
          <a:p>
            <a:r>
              <a:rPr lang="en-US">
                <a:latin typeface="Goudy Old Style"/>
                <a:ea typeface="+mn-lt"/>
                <a:cs typeface="+mn-lt"/>
              </a:rPr>
              <a:t>Awareness of your own divinity</a:t>
            </a:r>
            <a:endParaRPr lang="en-US">
              <a:latin typeface="Goudy Old Style"/>
              <a:cs typeface="Calibri"/>
            </a:endParaRPr>
          </a:p>
          <a:p>
            <a:r>
              <a:rPr lang="en-US">
                <a:latin typeface="Goudy Old Style"/>
                <a:ea typeface="+mn-lt"/>
                <a:cs typeface="+mn-lt"/>
              </a:rPr>
              <a:t>It will all come if….. </a:t>
            </a:r>
            <a:endParaRPr lang="en-US">
              <a:latin typeface="Goudy Old Style"/>
              <a:cs typeface="Calibri"/>
            </a:endParaRPr>
          </a:p>
          <a:p>
            <a:endParaRPr lang="en-US" dirty="0">
              <a:latin typeface="Goudy Old Style"/>
              <a:cs typeface="Calibri"/>
            </a:endParaRPr>
          </a:p>
        </p:txBody>
      </p:sp>
      <p:pic>
        <p:nvPicPr>
          <p:cNvPr id="3" name="Picture 4">
            <a:extLst>
              <a:ext uri="{FF2B5EF4-FFF2-40B4-BE49-F238E27FC236}">
                <a16:creationId xmlns:a16="http://schemas.microsoft.com/office/drawing/2014/main" id="{6F067A50-37E1-4E06-8D05-1282C9909B36}"/>
              </a:ext>
            </a:extLst>
          </p:cNvPr>
          <p:cNvPicPr>
            <a:picLocks noChangeAspect="1"/>
          </p:cNvPicPr>
          <p:nvPr/>
        </p:nvPicPr>
        <p:blipFill rotWithShape="1">
          <a:blip r:embed="rId3"/>
          <a:srcRect l="46903" r="2065" b="2"/>
          <a:stretch/>
        </p:blipFill>
        <p:spPr>
          <a:xfrm>
            <a:off x="20" y="10"/>
            <a:ext cx="4635571" cy="6857990"/>
          </a:xfrm>
          <a:prstGeom prst="rect">
            <a:avLst/>
          </a:prstGeom>
          <a:effectLst/>
        </p:spPr>
      </p:pic>
      <p:cxnSp>
        <p:nvCxnSpPr>
          <p:cNvPr id="22" name="Straight Connector 2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691D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0642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C9187-4524-4384-99CE-FB16C856912B}"/>
              </a:ext>
            </a:extLst>
          </p:cNvPr>
          <p:cNvSpPr>
            <a:spLocks noGrp="1"/>
          </p:cNvSpPr>
          <p:nvPr>
            <p:ph type="title"/>
          </p:nvPr>
        </p:nvSpPr>
        <p:spPr>
          <a:xfrm>
            <a:off x="4807279" y="1161230"/>
            <a:ext cx="6586491" cy="1286160"/>
          </a:xfrm>
        </p:spPr>
        <p:txBody>
          <a:bodyPr anchor="b">
            <a:normAutofit/>
          </a:bodyPr>
          <a:lstStyle/>
          <a:p>
            <a:r>
              <a:rPr lang="en-US" sz="4000">
                <a:latin typeface="Goudy Old Style"/>
                <a:ea typeface="+mj-lt"/>
                <a:cs typeface="+mj-lt"/>
              </a:rPr>
              <a:t>Integration of the subtle system</a:t>
            </a:r>
            <a:endParaRPr lang="en-US" sz="4000">
              <a:latin typeface="Goudy Old Style"/>
            </a:endParaRPr>
          </a:p>
          <a:p>
            <a:endParaRPr lang="en-US" sz="4100">
              <a:cs typeface="Calibri Light"/>
            </a:endParaRPr>
          </a:p>
        </p:txBody>
      </p:sp>
      <p:sp>
        <p:nvSpPr>
          <p:cNvPr id="21" name="Content Placeholder 20">
            <a:extLst>
              <a:ext uri="{FF2B5EF4-FFF2-40B4-BE49-F238E27FC236}">
                <a16:creationId xmlns:a16="http://schemas.microsoft.com/office/drawing/2014/main" id="{F3B040B0-486B-48F3-BB56-67013DA50D71}"/>
              </a:ext>
            </a:extLst>
          </p:cNvPr>
          <p:cNvSpPr>
            <a:spLocks noGrp="1"/>
          </p:cNvSpPr>
          <p:nvPr>
            <p:ph idx="1"/>
          </p:nvPr>
        </p:nvSpPr>
        <p:spPr>
          <a:xfrm>
            <a:off x="4965431" y="2438400"/>
            <a:ext cx="6586489" cy="3785419"/>
          </a:xfrm>
        </p:spPr>
        <p:txBody>
          <a:bodyPr vert="horz" lIns="91440" tIns="45720" rIns="91440" bIns="45720" rtlCol="0" anchor="t">
            <a:noAutofit/>
          </a:bodyPr>
          <a:lstStyle/>
          <a:p>
            <a:r>
              <a:rPr lang="en-US">
                <a:latin typeface="Goudy Old Style"/>
                <a:ea typeface="+mn-lt"/>
                <a:cs typeface="+mn-lt"/>
              </a:rPr>
              <a:t>The Sahasrara is a space in which all the chakra’s have their representative place</a:t>
            </a:r>
            <a:endParaRPr lang="en-US">
              <a:latin typeface="Goudy Old Style"/>
              <a:cs typeface="Calibri" panose="020F0502020204030204"/>
            </a:endParaRPr>
          </a:p>
          <a:p>
            <a:r>
              <a:rPr lang="en-US">
                <a:latin typeface="Goudy Old Style"/>
                <a:ea typeface="+mn-lt"/>
                <a:cs typeface="+mn-lt"/>
              </a:rPr>
              <a:t>The Kundalini enlightens them and connects them </a:t>
            </a:r>
            <a:endParaRPr lang="en-US">
              <a:latin typeface="Goudy Old Style"/>
              <a:cs typeface="Calibri"/>
            </a:endParaRPr>
          </a:p>
          <a:p>
            <a:r>
              <a:rPr lang="en-US">
                <a:latin typeface="Goudy Old Style"/>
                <a:ea typeface="+mn-lt"/>
                <a:cs typeface="+mn-lt"/>
              </a:rPr>
              <a:t>The heart chakra is in the middle / centre. It is the highest seat of the Spirit.</a:t>
            </a:r>
            <a:endParaRPr lang="en-US">
              <a:latin typeface="Goudy Old Style"/>
              <a:cs typeface="Calibri"/>
            </a:endParaRPr>
          </a:p>
          <a:p>
            <a:endParaRPr lang="en-US" dirty="0">
              <a:latin typeface="Goudy Old Style"/>
              <a:cs typeface="Calibri"/>
            </a:endParaRPr>
          </a:p>
        </p:txBody>
      </p:sp>
      <p:pic>
        <p:nvPicPr>
          <p:cNvPr id="17" name="Picture 17">
            <a:extLst>
              <a:ext uri="{FF2B5EF4-FFF2-40B4-BE49-F238E27FC236}">
                <a16:creationId xmlns:a16="http://schemas.microsoft.com/office/drawing/2014/main" id="{3C2C3636-A58B-4DFE-953E-DD85665E4675}"/>
              </a:ext>
            </a:extLst>
          </p:cNvPr>
          <p:cNvPicPr>
            <a:picLocks noChangeAspect="1"/>
          </p:cNvPicPr>
          <p:nvPr/>
        </p:nvPicPr>
        <p:blipFill rotWithShape="1">
          <a:blip r:embed="rId3"/>
          <a:srcRect l="3031" r="9751"/>
          <a:stretch/>
        </p:blipFill>
        <p:spPr>
          <a:xfrm>
            <a:off x="20" y="10"/>
            <a:ext cx="4635571" cy="6857990"/>
          </a:xfrm>
          <a:prstGeom prst="rect">
            <a:avLst/>
          </a:prstGeom>
          <a:effectLst/>
        </p:spPr>
      </p:pic>
      <p:cxnSp>
        <p:nvCxnSpPr>
          <p:cNvPr id="24" name="Straight Connector 23">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8AF6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9453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4F95F-B7A6-4C11-9DC2-26CBDE062ACD}"/>
              </a:ext>
            </a:extLst>
          </p:cNvPr>
          <p:cNvSpPr>
            <a:spLocks noGrp="1"/>
          </p:cNvSpPr>
          <p:nvPr>
            <p:ph type="title"/>
          </p:nvPr>
        </p:nvSpPr>
        <p:spPr>
          <a:xfrm>
            <a:off x="4965430" y="629268"/>
            <a:ext cx="6586491" cy="1286160"/>
          </a:xfrm>
        </p:spPr>
        <p:txBody>
          <a:bodyPr anchor="b">
            <a:normAutofit/>
          </a:bodyPr>
          <a:lstStyle/>
          <a:p>
            <a:r>
              <a:rPr lang="en-US" dirty="0">
                <a:latin typeface="Goudy Old Style"/>
                <a:cs typeface="Calibri Light"/>
              </a:rPr>
              <a:t>Powers of the </a:t>
            </a:r>
            <a:r>
              <a:rPr lang="en-US">
                <a:latin typeface="Goudy Old Style"/>
                <a:cs typeface="Calibri Light"/>
              </a:rPr>
              <a:t>Sahasrara</a:t>
            </a:r>
            <a:endParaRPr lang="en-US">
              <a:latin typeface="Goudy Old Style"/>
            </a:endParaRPr>
          </a:p>
        </p:txBody>
      </p:sp>
      <p:sp>
        <p:nvSpPr>
          <p:cNvPr id="8" name="Content Placeholder 7">
            <a:extLst>
              <a:ext uri="{FF2B5EF4-FFF2-40B4-BE49-F238E27FC236}">
                <a16:creationId xmlns:a16="http://schemas.microsoft.com/office/drawing/2014/main" id="{FE597154-8D52-499D-86F8-C2969F9B7E61}"/>
              </a:ext>
            </a:extLst>
          </p:cNvPr>
          <p:cNvSpPr>
            <a:spLocks noGrp="1"/>
          </p:cNvSpPr>
          <p:nvPr>
            <p:ph idx="1"/>
          </p:nvPr>
        </p:nvSpPr>
        <p:spPr>
          <a:xfrm>
            <a:off x="4965431" y="2438400"/>
            <a:ext cx="6586489" cy="3785419"/>
          </a:xfrm>
        </p:spPr>
        <p:txBody>
          <a:bodyPr vert="horz" lIns="91440" tIns="45720" rIns="91440" bIns="45720" rtlCol="0" anchor="t">
            <a:normAutofit/>
          </a:bodyPr>
          <a:lstStyle/>
          <a:p>
            <a:r>
              <a:rPr lang="en-US">
                <a:latin typeface="Goudy Old Style"/>
                <a:ea typeface="+mn-lt"/>
                <a:cs typeface="+mn-lt"/>
              </a:rPr>
              <a:t>Giving Self-realisation, if person allows</a:t>
            </a:r>
            <a:endParaRPr lang="en-US">
              <a:latin typeface="Goudy Old Style"/>
              <a:cs typeface="Calibri" panose="020F0502020204030204"/>
            </a:endParaRPr>
          </a:p>
          <a:p>
            <a:r>
              <a:rPr lang="en-US">
                <a:latin typeface="Goudy Old Style"/>
                <a:ea typeface="+mn-lt"/>
                <a:cs typeface="+mn-lt"/>
              </a:rPr>
              <a:t>Giving vibrations</a:t>
            </a:r>
            <a:endParaRPr lang="en-US">
              <a:latin typeface="Goudy Old Style"/>
              <a:cs typeface="Calibri" panose="020F0502020204030204"/>
            </a:endParaRPr>
          </a:p>
          <a:p>
            <a:r>
              <a:rPr lang="en-US">
                <a:latin typeface="Goudy Old Style"/>
                <a:ea typeface="+mn-lt"/>
                <a:cs typeface="+mn-lt"/>
              </a:rPr>
              <a:t>Silence and bliss</a:t>
            </a:r>
            <a:endParaRPr lang="en-US">
              <a:latin typeface="Goudy Old Style"/>
              <a:cs typeface="Calibri"/>
            </a:endParaRPr>
          </a:p>
          <a:p>
            <a:r>
              <a:rPr lang="en-US">
                <a:latin typeface="Goudy Old Style"/>
                <a:ea typeface="+mn-lt"/>
                <a:cs typeface="+mn-lt"/>
              </a:rPr>
              <a:t>Detachment</a:t>
            </a:r>
            <a:endParaRPr lang="en-US">
              <a:latin typeface="Goudy Old Style"/>
              <a:cs typeface="Calibri"/>
            </a:endParaRPr>
          </a:p>
          <a:p>
            <a:r>
              <a:rPr lang="en-US">
                <a:latin typeface="Goudy Old Style"/>
                <a:ea typeface="+mn-lt"/>
                <a:cs typeface="+mn-lt"/>
              </a:rPr>
              <a:t>Surrendering</a:t>
            </a:r>
            <a:endParaRPr lang="en-US">
              <a:latin typeface="Goudy Old Style"/>
              <a:cs typeface="Calibri"/>
            </a:endParaRPr>
          </a:p>
          <a:p>
            <a:endParaRPr lang="en-US" dirty="0">
              <a:latin typeface="Goudy Old Style"/>
              <a:cs typeface="Calibri"/>
            </a:endParaRPr>
          </a:p>
        </p:txBody>
      </p:sp>
      <p:pic>
        <p:nvPicPr>
          <p:cNvPr id="4" name="Picture 4">
            <a:extLst>
              <a:ext uri="{FF2B5EF4-FFF2-40B4-BE49-F238E27FC236}">
                <a16:creationId xmlns:a16="http://schemas.microsoft.com/office/drawing/2014/main" id="{308C98C0-EB02-40F2-9AB5-2BF6C81DB1DF}"/>
              </a:ext>
            </a:extLst>
          </p:cNvPr>
          <p:cNvPicPr>
            <a:picLocks noChangeAspect="1"/>
          </p:cNvPicPr>
          <p:nvPr/>
        </p:nvPicPr>
        <p:blipFill rotWithShape="1">
          <a:blip r:embed="rId3"/>
          <a:srcRect l="16277" r="38603" b="-1"/>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EC16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1985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AB120-8797-4555-84D1-BBD54B966F7A}"/>
              </a:ext>
            </a:extLst>
          </p:cNvPr>
          <p:cNvSpPr>
            <a:spLocks noGrp="1"/>
          </p:cNvSpPr>
          <p:nvPr>
            <p:ph type="title"/>
          </p:nvPr>
        </p:nvSpPr>
        <p:spPr>
          <a:xfrm>
            <a:off x="4965430" y="629268"/>
            <a:ext cx="6586491" cy="1286160"/>
          </a:xfrm>
        </p:spPr>
        <p:txBody>
          <a:bodyPr anchor="b">
            <a:normAutofit/>
          </a:bodyPr>
          <a:lstStyle/>
          <a:p>
            <a:r>
              <a:rPr lang="en-US" sz="5400">
                <a:latin typeface="Goudy Old Style"/>
                <a:ea typeface="+mj-lt"/>
                <a:cs typeface="+mj-lt"/>
              </a:rPr>
              <a:t>Causes of catches</a:t>
            </a:r>
            <a:endParaRPr lang="en-US" sz="5400">
              <a:latin typeface="Goudy Old Style"/>
            </a:endParaRPr>
          </a:p>
        </p:txBody>
      </p:sp>
      <p:sp>
        <p:nvSpPr>
          <p:cNvPr id="8" name="Content Placeholder 7">
            <a:extLst>
              <a:ext uri="{FF2B5EF4-FFF2-40B4-BE49-F238E27FC236}">
                <a16:creationId xmlns:a16="http://schemas.microsoft.com/office/drawing/2014/main" id="{680D721D-0675-4926-A2DE-43D17CAB8A1D}"/>
              </a:ext>
            </a:extLst>
          </p:cNvPr>
          <p:cNvSpPr>
            <a:spLocks noGrp="1"/>
          </p:cNvSpPr>
          <p:nvPr>
            <p:ph idx="1"/>
          </p:nvPr>
        </p:nvSpPr>
        <p:spPr>
          <a:xfrm>
            <a:off x="4965431" y="2438400"/>
            <a:ext cx="6586489" cy="3785419"/>
          </a:xfrm>
        </p:spPr>
        <p:txBody>
          <a:bodyPr vert="horz" lIns="91440" tIns="45720" rIns="91440" bIns="45720" rtlCol="0" anchor="t">
            <a:normAutofit/>
          </a:bodyPr>
          <a:lstStyle/>
          <a:p>
            <a:r>
              <a:rPr lang="en-US" sz="3200">
                <a:latin typeface="Goudy Old Style"/>
                <a:ea typeface="+mn-lt"/>
                <a:cs typeface="+mn-lt"/>
              </a:rPr>
              <a:t>Everything that closes the chakra’s</a:t>
            </a:r>
            <a:endParaRPr lang="en-US" sz="3200">
              <a:latin typeface="Goudy Old Style"/>
              <a:cs typeface="Calibri" panose="020F0502020204030204"/>
            </a:endParaRPr>
          </a:p>
          <a:p>
            <a:r>
              <a:rPr lang="en-US" sz="3200">
                <a:latin typeface="Goudy Old Style"/>
                <a:ea typeface="+mn-lt"/>
                <a:cs typeface="+mn-lt"/>
              </a:rPr>
              <a:t>Ego and/or Superego close the way up</a:t>
            </a:r>
            <a:endParaRPr lang="en-US" sz="3200">
              <a:latin typeface="Goudy Old Style"/>
              <a:cs typeface="Calibri"/>
            </a:endParaRPr>
          </a:p>
          <a:p>
            <a:r>
              <a:rPr lang="en-US" sz="3200">
                <a:latin typeface="Goudy Old Style"/>
                <a:ea typeface="+mn-lt"/>
                <a:cs typeface="+mn-lt"/>
              </a:rPr>
              <a:t>Materialism, the attention gets stuck</a:t>
            </a:r>
            <a:endParaRPr lang="en-US" sz="3200">
              <a:latin typeface="Goudy Old Style"/>
              <a:cs typeface="Calibri"/>
            </a:endParaRPr>
          </a:p>
          <a:p>
            <a:endParaRPr lang="en-US" sz="3200" dirty="0">
              <a:latin typeface="Goudy Old Style"/>
              <a:cs typeface="Calibri"/>
            </a:endParaRPr>
          </a:p>
        </p:txBody>
      </p:sp>
      <p:pic>
        <p:nvPicPr>
          <p:cNvPr id="4" name="Picture 4">
            <a:extLst>
              <a:ext uri="{FF2B5EF4-FFF2-40B4-BE49-F238E27FC236}">
                <a16:creationId xmlns:a16="http://schemas.microsoft.com/office/drawing/2014/main" id="{CEC05070-D6AF-443F-A740-6BD2C0A9A6F1}"/>
              </a:ext>
            </a:extLst>
          </p:cNvPr>
          <p:cNvPicPr>
            <a:picLocks noChangeAspect="1"/>
          </p:cNvPicPr>
          <p:nvPr/>
        </p:nvPicPr>
        <p:blipFill rotWithShape="1">
          <a:blip r:embed="rId3"/>
          <a:srcRect l="36921" r="17960" b="-1"/>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B5E8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5460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874F6-F1E9-4ADE-84DC-76C06D18E84A}"/>
              </a:ext>
            </a:extLst>
          </p:cNvPr>
          <p:cNvSpPr>
            <a:spLocks noGrp="1"/>
          </p:cNvSpPr>
          <p:nvPr>
            <p:ph type="title"/>
          </p:nvPr>
        </p:nvSpPr>
        <p:spPr>
          <a:xfrm>
            <a:off x="4965430" y="629268"/>
            <a:ext cx="6586491" cy="1286160"/>
          </a:xfrm>
        </p:spPr>
        <p:txBody>
          <a:bodyPr anchor="b">
            <a:normAutofit/>
          </a:bodyPr>
          <a:lstStyle/>
          <a:p>
            <a:r>
              <a:rPr lang="en-US" sz="5400">
                <a:latin typeface="Goudy Old Style"/>
                <a:ea typeface="+mj-lt"/>
                <a:cs typeface="+mj-lt"/>
              </a:rPr>
              <a:t>Clearing</a:t>
            </a:r>
            <a:endParaRPr lang="en-US" sz="5400">
              <a:latin typeface="Goudy Old Style"/>
              <a:cs typeface="Calibri Light"/>
            </a:endParaRPr>
          </a:p>
        </p:txBody>
      </p:sp>
      <p:sp>
        <p:nvSpPr>
          <p:cNvPr id="11" name="Content Placeholder 10">
            <a:extLst>
              <a:ext uri="{FF2B5EF4-FFF2-40B4-BE49-F238E27FC236}">
                <a16:creationId xmlns:a16="http://schemas.microsoft.com/office/drawing/2014/main" id="{2AF0BED4-BC9E-405F-9C5C-59FD71C290E3}"/>
              </a:ext>
            </a:extLst>
          </p:cNvPr>
          <p:cNvSpPr>
            <a:spLocks noGrp="1"/>
          </p:cNvSpPr>
          <p:nvPr>
            <p:ph idx="1"/>
          </p:nvPr>
        </p:nvSpPr>
        <p:spPr>
          <a:xfrm>
            <a:off x="4965431" y="2438400"/>
            <a:ext cx="6586489" cy="3785419"/>
          </a:xfrm>
        </p:spPr>
        <p:txBody>
          <a:bodyPr vert="horz" lIns="91440" tIns="45720" rIns="91440" bIns="45720" rtlCol="0" anchor="t">
            <a:normAutofit/>
          </a:bodyPr>
          <a:lstStyle/>
          <a:p>
            <a:r>
              <a:rPr lang="en-US" sz="3200" dirty="0">
                <a:latin typeface="Goudy Old Style"/>
                <a:ea typeface="+mn-lt"/>
                <a:cs typeface="+mn-lt"/>
              </a:rPr>
              <a:t>Clear your heart chakra</a:t>
            </a:r>
            <a:endParaRPr lang="en-US" sz="3200" dirty="0">
              <a:latin typeface="Goudy Old Style"/>
              <a:cs typeface="Calibri" panose="020F0502020204030204"/>
            </a:endParaRPr>
          </a:p>
          <a:p>
            <a:r>
              <a:rPr lang="en-US" sz="3200" dirty="0">
                <a:latin typeface="Goudy Old Style"/>
                <a:ea typeface="+mn-lt"/>
                <a:cs typeface="+mn-lt"/>
              </a:rPr>
              <a:t>Have faith in your Self, which is the essence of everything: pure Love</a:t>
            </a:r>
            <a:endParaRPr lang="en-US" sz="3200" dirty="0">
              <a:latin typeface="Goudy Old Style"/>
            </a:endParaRPr>
          </a:p>
          <a:p>
            <a:r>
              <a:rPr lang="en-US" sz="3200" dirty="0">
                <a:latin typeface="Goudy Old Style"/>
                <a:ea typeface="+mn-lt"/>
                <a:cs typeface="+mn-lt"/>
              </a:rPr>
              <a:t>Attention on the Spirit / the Self</a:t>
            </a:r>
          </a:p>
          <a:p>
            <a:endParaRPr lang="en-US" sz="3200" dirty="0">
              <a:latin typeface="Goudy Old Style"/>
              <a:cs typeface="Calibri" panose="020F0502020204030204"/>
            </a:endParaRPr>
          </a:p>
        </p:txBody>
      </p:sp>
      <p:pic>
        <p:nvPicPr>
          <p:cNvPr id="7" name="Picture 7">
            <a:extLst>
              <a:ext uri="{FF2B5EF4-FFF2-40B4-BE49-F238E27FC236}">
                <a16:creationId xmlns:a16="http://schemas.microsoft.com/office/drawing/2014/main" id="{A2B616D0-4928-45B9-937E-00C88991C84D}"/>
              </a:ext>
            </a:extLst>
          </p:cNvPr>
          <p:cNvPicPr>
            <a:picLocks noChangeAspect="1"/>
          </p:cNvPicPr>
          <p:nvPr/>
        </p:nvPicPr>
        <p:blipFill rotWithShape="1">
          <a:blip r:embed="rId3"/>
          <a:srcRect l="23017" r="28991" b="1"/>
          <a:stretch/>
        </p:blipFill>
        <p:spPr>
          <a:xfrm>
            <a:off x="20" y="10"/>
            <a:ext cx="4635571" cy="6857990"/>
          </a:xfrm>
          <a:prstGeom prst="rect">
            <a:avLst/>
          </a:prstGeom>
          <a:effectLst/>
        </p:spPr>
      </p:pic>
      <p:cxnSp>
        <p:nvCxnSpPr>
          <p:cNvPr id="14" name="Straight Connector 13">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CFF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82099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11</Slides>
  <Notes>9</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Sahasrara Chakra Silence &amp; Stillness</vt:lpstr>
      <vt:lpstr>Opening of the Sahasrara Chakra</vt:lpstr>
      <vt:lpstr>What happens when the Sahasrara Chakra is opened?</vt:lpstr>
      <vt:lpstr>Awareness is the Key</vt:lpstr>
      <vt:lpstr>Growth of Awareness</vt:lpstr>
      <vt:lpstr>Integration of the subtle system </vt:lpstr>
      <vt:lpstr>Powers of the Sahasrara</vt:lpstr>
      <vt:lpstr>Causes of catches</vt:lpstr>
      <vt:lpstr>Clearing</vt:lpstr>
      <vt:lpstr>From the Upanishads</vt:lpstr>
      <vt:lpstr>More Upanishads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346</cp:revision>
  <dcterms:created xsi:type="dcterms:W3CDTF">2021-02-06T12:39:19Z</dcterms:created>
  <dcterms:modified xsi:type="dcterms:W3CDTF">2021-02-22T10:14:23Z</dcterms:modified>
</cp:coreProperties>
</file>