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4" d="100"/>
          <a:sy n="44" d="100"/>
        </p:scale>
        <p:origin x="1524"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53F9C-42F0-4C86-BB08-064F1DFBBF0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F39DDE9-161C-44BD-9FC2-246F9FCD1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48629FD1-6BF5-4369-836A-7556D926C3EA}"/>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5" name="Tijdelijke aanduiding voor voettekst 4">
            <a:extLst>
              <a:ext uri="{FF2B5EF4-FFF2-40B4-BE49-F238E27FC236}">
                <a16:creationId xmlns:a16="http://schemas.microsoft.com/office/drawing/2014/main" id="{33FD3916-0935-4AD1-8A56-F4B14EC28FC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F2755BBC-A7CA-4675-BC85-F26ECB5E5894}"/>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282723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5DDB0-DA31-4137-A66D-98EEC86F7528}"/>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17425DB3-ECA9-4C7E-881E-938AAF473A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B089D721-BA2E-435C-ADA3-75FC1F98266E}"/>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5" name="Tijdelijke aanduiding voor voettekst 4">
            <a:extLst>
              <a:ext uri="{FF2B5EF4-FFF2-40B4-BE49-F238E27FC236}">
                <a16:creationId xmlns:a16="http://schemas.microsoft.com/office/drawing/2014/main" id="{B6C3608A-9143-4498-9240-DF96368AF6B6}"/>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9AE54B04-6466-492A-BF44-E2EFA4082C1A}"/>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227108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E0BDB22-BE26-4639-8D5D-BF721B6F4A70}"/>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998CB6B1-9DA5-4671-93F8-FD897A72DC6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EFD08E2A-5EE2-400F-BE6B-6DA2541F3FDA}"/>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5" name="Tijdelijke aanduiding voor voettekst 4">
            <a:extLst>
              <a:ext uri="{FF2B5EF4-FFF2-40B4-BE49-F238E27FC236}">
                <a16:creationId xmlns:a16="http://schemas.microsoft.com/office/drawing/2014/main" id="{0015BF2F-B7D2-4534-8CD1-012ED2FA2ECC}"/>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FBFA6E28-12F7-4C5D-97C8-E54F5C968F2F}"/>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11997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004CF-DE64-43C9-8C3E-5D23C8D8017C}"/>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CEA9A0F7-5F4E-437E-92DC-6E3A44A749D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17A871E7-B9B6-4D0A-B31F-0AED60E27EC9}"/>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5" name="Tijdelijke aanduiding voor voettekst 4">
            <a:extLst>
              <a:ext uri="{FF2B5EF4-FFF2-40B4-BE49-F238E27FC236}">
                <a16:creationId xmlns:a16="http://schemas.microsoft.com/office/drawing/2014/main" id="{77E19788-8748-4490-BE15-A0BFCF0A116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7F8FBB4-6AF7-44FD-A2D5-13705042CA1F}"/>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125828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51FC9-FBFB-4B2B-B4C3-798824493E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22E10E6-9D75-467C-A97B-6A2AAFC8B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1C49F6-2C0C-4984-A2B5-1D2A77E61CDF}"/>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5" name="Tijdelijke aanduiding voor voettekst 4">
            <a:extLst>
              <a:ext uri="{FF2B5EF4-FFF2-40B4-BE49-F238E27FC236}">
                <a16:creationId xmlns:a16="http://schemas.microsoft.com/office/drawing/2014/main" id="{CBBE94F7-AC5F-4528-BAC9-EBF8BB16BA1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6694F6A-6201-4D69-94E5-2B74074B71FE}"/>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109973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C876-DF10-4828-B067-4CC525F2F9FE}"/>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2739E7DA-FC79-4A12-ABD3-0974CDD564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0E059E82-B2F0-4AC7-8B44-BA51CD1DB7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388A64B-6C61-4641-AEC3-089CD506CA9E}"/>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6" name="Tijdelijke aanduiding voor voettekst 5">
            <a:extLst>
              <a:ext uri="{FF2B5EF4-FFF2-40B4-BE49-F238E27FC236}">
                <a16:creationId xmlns:a16="http://schemas.microsoft.com/office/drawing/2014/main" id="{698BC6DA-3865-4E01-B138-239B75C76D93}"/>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A8B32446-A493-4EC2-8D6E-8FF119E224F3}"/>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196953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0EA89-E08F-4194-ABA2-FA9D25F7A87E}"/>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A0CA655-E587-43AE-ACFE-3CAB49D16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EDB4731-1ED8-4368-91C0-6B4D8CB6DD9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83BA852E-DC64-47DB-9923-04A0687C4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9554B65-1891-4C00-BD38-6FB6751A4ED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91F29F5D-07AA-444E-A164-CE63E9354000}"/>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8" name="Tijdelijke aanduiding voor voettekst 7">
            <a:extLst>
              <a:ext uri="{FF2B5EF4-FFF2-40B4-BE49-F238E27FC236}">
                <a16:creationId xmlns:a16="http://schemas.microsoft.com/office/drawing/2014/main" id="{D93C50A5-7A50-4F28-AAE6-D367AE7BFA38}"/>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A37E9066-3A74-4BCB-948C-B29909BB0FB2}"/>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227821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41168-8D30-4543-A5FD-F5C207F8FCA7}"/>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93A14293-92DE-4A76-B21A-1631DC9387BF}"/>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4" name="Tijdelijke aanduiding voor voettekst 3">
            <a:extLst>
              <a:ext uri="{FF2B5EF4-FFF2-40B4-BE49-F238E27FC236}">
                <a16:creationId xmlns:a16="http://schemas.microsoft.com/office/drawing/2014/main" id="{1F3C8316-2BAE-4262-B32D-92C0EFC7802D}"/>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38957619-6D87-44B5-BAC0-55C47D2C678E}"/>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234196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5E239B-7289-43B4-8F33-186ECE82C454}"/>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3" name="Tijdelijke aanduiding voor voettekst 2">
            <a:extLst>
              <a:ext uri="{FF2B5EF4-FFF2-40B4-BE49-F238E27FC236}">
                <a16:creationId xmlns:a16="http://schemas.microsoft.com/office/drawing/2014/main" id="{61A42E6B-EC80-4EFE-A207-D4A3B05B4F44}"/>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07054377-C532-4E4E-ADF3-D74890407D6C}"/>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186947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5B4BD-9D56-4A50-953D-7068804D5D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A6779BE1-F105-49E6-96D3-FCD65C660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902CA6F7-0EAE-4A6C-9939-5535EE6D9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BFA60C-FA78-43A3-8F45-89C2CAF04C98}"/>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6" name="Tijdelijke aanduiding voor voettekst 5">
            <a:extLst>
              <a:ext uri="{FF2B5EF4-FFF2-40B4-BE49-F238E27FC236}">
                <a16:creationId xmlns:a16="http://schemas.microsoft.com/office/drawing/2014/main" id="{3BA08894-5FED-494F-8FE6-BDA54E1ABA65}"/>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248BF9BB-A9CF-44C0-AE86-CA933EDDEB69}"/>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404309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469CA-374A-4F50-8F2B-0E589A3C70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4FB78B94-463D-447A-8A06-F5DE52F14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6E82CE47-1E4E-427C-9E46-D856406BC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C1A65DD-1301-4C97-B892-9920C14E0D2F}"/>
              </a:ext>
            </a:extLst>
          </p:cNvPr>
          <p:cNvSpPr>
            <a:spLocks noGrp="1"/>
          </p:cNvSpPr>
          <p:nvPr>
            <p:ph type="dt" sz="half" idx="10"/>
          </p:nvPr>
        </p:nvSpPr>
        <p:spPr/>
        <p:txBody>
          <a:bodyPr/>
          <a:lstStyle/>
          <a:p>
            <a:fld id="{76BDB5FA-24B6-4110-A6EA-AE38BCCEABBF}" type="datetimeFigureOut">
              <a:rPr lang="en-GB" smtClean="0"/>
              <a:t>03/02/2020</a:t>
            </a:fld>
            <a:endParaRPr lang="en-GB"/>
          </a:p>
        </p:txBody>
      </p:sp>
      <p:sp>
        <p:nvSpPr>
          <p:cNvPr id="6" name="Tijdelijke aanduiding voor voettekst 5">
            <a:extLst>
              <a:ext uri="{FF2B5EF4-FFF2-40B4-BE49-F238E27FC236}">
                <a16:creationId xmlns:a16="http://schemas.microsoft.com/office/drawing/2014/main" id="{57D2F1C4-7288-44C4-AA22-FA5A64DC681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5E0F8A0-2D60-47FC-9E64-A57616D33082}"/>
              </a:ext>
            </a:extLst>
          </p:cNvPr>
          <p:cNvSpPr>
            <a:spLocks noGrp="1"/>
          </p:cNvSpPr>
          <p:nvPr>
            <p:ph type="sldNum" sz="quarter" idx="12"/>
          </p:nvPr>
        </p:nvSpPr>
        <p:spPr/>
        <p:txBody>
          <a:bodyPr/>
          <a:lstStyle/>
          <a:p>
            <a:fld id="{A98BDA64-CE89-49BA-98C0-AAA5F1353B8C}" type="slidenum">
              <a:rPr lang="en-GB" smtClean="0"/>
              <a:t>‹nr.›</a:t>
            </a:fld>
            <a:endParaRPr lang="en-GB"/>
          </a:p>
        </p:txBody>
      </p:sp>
    </p:spTree>
    <p:extLst>
      <p:ext uri="{BB962C8B-B14F-4D97-AF65-F5344CB8AC3E}">
        <p14:creationId xmlns:p14="http://schemas.microsoft.com/office/powerpoint/2010/main" val="419117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57B60F7-4517-45DC-8B25-70A5778E8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1149F810-621C-43B9-99D2-FE0D48CE9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8EEBE8B1-07A9-4EBD-9519-FC979AE695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DB5FA-24B6-4110-A6EA-AE38BCCEABBF}" type="datetimeFigureOut">
              <a:rPr lang="en-GB" smtClean="0"/>
              <a:t>03/02/2020</a:t>
            </a:fld>
            <a:endParaRPr lang="en-GB"/>
          </a:p>
        </p:txBody>
      </p:sp>
      <p:sp>
        <p:nvSpPr>
          <p:cNvPr id="5" name="Tijdelijke aanduiding voor voettekst 4">
            <a:extLst>
              <a:ext uri="{FF2B5EF4-FFF2-40B4-BE49-F238E27FC236}">
                <a16:creationId xmlns:a16="http://schemas.microsoft.com/office/drawing/2014/main" id="{65FB6610-CA16-4AE9-B844-78C561C0C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13C548CD-3BDE-423F-874B-6A0B4FBE3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BDA64-CE89-49BA-98C0-AAA5F1353B8C}" type="slidenum">
              <a:rPr lang="en-GB" smtClean="0"/>
              <a:t>‹nr.›</a:t>
            </a:fld>
            <a:endParaRPr lang="en-GB"/>
          </a:p>
        </p:txBody>
      </p:sp>
    </p:spTree>
    <p:extLst>
      <p:ext uri="{BB962C8B-B14F-4D97-AF65-F5344CB8AC3E}">
        <p14:creationId xmlns:p14="http://schemas.microsoft.com/office/powerpoint/2010/main" val="3141743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AC8B"/>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A4D2B4D-C3D4-4137-BCA4-DE2F97C06231}"/>
              </a:ext>
            </a:extLst>
          </p:cNvPr>
          <p:cNvSpPr>
            <a:spLocks noGrp="1"/>
          </p:cNvSpPr>
          <p:nvPr>
            <p:ph type="ctrTitle"/>
          </p:nvPr>
        </p:nvSpPr>
        <p:spPr>
          <a:xfrm>
            <a:off x="1109980" y="4592259"/>
            <a:ext cx="9966960" cy="1560320"/>
          </a:xfrm>
        </p:spPr>
        <p:txBody>
          <a:bodyPr>
            <a:normAutofit fontScale="90000"/>
          </a:bodyPr>
          <a:lstStyle/>
          <a:p>
            <a:r>
              <a:rPr lang="en-US" sz="5600" dirty="0">
                <a:solidFill>
                  <a:srgbClr val="3EAC8B"/>
                </a:solidFill>
              </a:rPr>
              <a:t>The Six Enemies </a:t>
            </a:r>
            <a:br>
              <a:rPr lang="en-US" sz="5600" dirty="0">
                <a:solidFill>
                  <a:srgbClr val="3EAC8B"/>
                </a:solidFill>
              </a:rPr>
            </a:br>
            <a:r>
              <a:rPr lang="en-US" sz="5600" dirty="0">
                <a:solidFill>
                  <a:srgbClr val="3EAC8B"/>
                </a:solidFill>
              </a:rPr>
              <a:t>of the Soul</a:t>
            </a:r>
            <a:br>
              <a:rPr lang="en-GB" sz="3200" dirty="0">
                <a:solidFill>
                  <a:srgbClr val="3EAC8B"/>
                </a:solidFill>
              </a:rPr>
            </a:br>
            <a:endParaRPr lang="en-GB" sz="3200" dirty="0">
              <a:solidFill>
                <a:srgbClr val="3EAC8B"/>
              </a:solidFill>
            </a:endParaRPr>
          </a:p>
        </p:txBody>
      </p:sp>
      <p:pic>
        <p:nvPicPr>
          <p:cNvPr id="1026" name="Picture 2" descr="Image result for enemies&quot;">
            <a:extLst>
              <a:ext uri="{FF2B5EF4-FFF2-40B4-BE49-F238E27FC236}">
                <a16:creationId xmlns:a16="http://schemas.microsoft.com/office/drawing/2014/main" id="{7B1EEAC5-E873-4015-86FE-F5CD1E4DB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854" r="1" b="34984"/>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5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666569B-321A-44BF-A3B9-814EC4E7C023}"/>
              </a:ext>
            </a:extLst>
          </p:cNvPr>
          <p:cNvSpPr>
            <a:spLocks noGrp="1"/>
          </p:cNvSpPr>
          <p:nvPr>
            <p:ph idx="1"/>
          </p:nvPr>
        </p:nvSpPr>
        <p:spPr>
          <a:xfrm>
            <a:off x="838200" y="1825625"/>
            <a:ext cx="10515600" cy="4667250"/>
          </a:xfrm>
        </p:spPr>
        <p:txBody>
          <a:bodyPr>
            <a:normAutofit/>
          </a:bodyPr>
          <a:lstStyle/>
          <a:p>
            <a:r>
              <a:rPr lang="en-GB" b="1" i="1" dirty="0"/>
              <a:t>When we try to use these enemies to harm others in return we are harmed. Also we harm others. We have to get rid of this humane flaw within us. But by telling people, “Don’t do, don’t do” it doesn’t work out. There has to be an ascent, there has to be a global transformation when one goes beyond all these enemies. These enemies work through our mind. And mind is a myth. We have created our mind by reactions. We have our mind created by conditionings or by our ego. But there’s nothing like mind which exists. We have become also slave of that mind. </a:t>
            </a:r>
            <a:r>
              <a:rPr lang="en-GB" b="1" dirty="0"/>
              <a:t>– Shri </a:t>
            </a:r>
            <a:r>
              <a:rPr lang="en-GB" b="1" dirty="0" err="1"/>
              <a:t>Mataji</a:t>
            </a:r>
            <a:r>
              <a:rPr lang="en-GB" b="1" dirty="0"/>
              <a:t>, 1996</a:t>
            </a:r>
          </a:p>
          <a:p>
            <a:endParaRPr lang="en-GB" dirty="0"/>
          </a:p>
          <a:p>
            <a:r>
              <a:rPr lang="en-GB" dirty="0"/>
              <a:t>DON’T IDENTIFY OR JUSTIFY!</a:t>
            </a:r>
          </a:p>
          <a:p>
            <a:endParaRPr lang="en-GB" dirty="0"/>
          </a:p>
        </p:txBody>
      </p:sp>
      <p:pic>
        <p:nvPicPr>
          <p:cNvPr id="4" name="Picture 2" descr="Image result for enemies&quot;">
            <a:extLst>
              <a:ext uri="{FF2B5EF4-FFF2-40B4-BE49-F238E27FC236}">
                <a16:creationId xmlns:a16="http://schemas.microsoft.com/office/drawing/2014/main" id="{447DA25E-2839-464E-815B-773BAF0D4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904240"/>
            <a:ext cx="13754463" cy="78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21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0C594F87-618D-4E55-9590-021380A44A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32854" r="-12634" b="62560"/>
          <a:stretch/>
        </p:blipFill>
        <p:spPr bwMode="auto">
          <a:xfrm>
            <a:off x="0" y="904240"/>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4796A28-EE30-4EF8-BBF1-0AA2C7B175A5}"/>
              </a:ext>
            </a:extLst>
          </p:cNvPr>
          <p:cNvSpPr>
            <a:spLocks noGrp="1"/>
          </p:cNvSpPr>
          <p:nvPr>
            <p:ph type="title"/>
          </p:nvPr>
        </p:nvSpPr>
        <p:spPr>
          <a:xfrm>
            <a:off x="838200" y="668260"/>
            <a:ext cx="10515600" cy="1325563"/>
          </a:xfrm>
        </p:spPr>
        <p:txBody>
          <a:bodyPr/>
          <a:lstStyle/>
          <a:p>
            <a:r>
              <a:rPr lang="en-AU" dirty="0"/>
              <a:t>Fighting your enemies</a:t>
            </a:r>
            <a:endParaRPr lang="en-GB" dirty="0"/>
          </a:p>
        </p:txBody>
      </p:sp>
      <p:pic>
        <p:nvPicPr>
          <p:cNvPr id="5" name="1981-0815 1 Shri Krishnas Birthday 1">
            <a:hlinkClick r:id="" action="ppaction://media"/>
            <a:extLst>
              <a:ext uri="{FF2B5EF4-FFF2-40B4-BE49-F238E27FC236}">
                <a16:creationId xmlns:a16="http://schemas.microsoft.com/office/drawing/2014/main" id="{03320A94-6F25-45AF-AC23-80CF9855E2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90045" y="1795541"/>
            <a:ext cx="7811910" cy="4394199"/>
          </a:xfrm>
          <a:prstGeom prst="rect">
            <a:avLst/>
          </a:prstGeom>
        </p:spPr>
      </p:pic>
    </p:spTree>
    <p:extLst>
      <p:ext uri="{BB962C8B-B14F-4D97-AF65-F5344CB8AC3E}">
        <p14:creationId xmlns:p14="http://schemas.microsoft.com/office/powerpoint/2010/main" val="1252000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enemies&quot;">
            <a:extLst>
              <a:ext uri="{FF2B5EF4-FFF2-40B4-BE49-F238E27FC236}">
                <a16:creationId xmlns:a16="http://schemas.microsoft.com/office/drawing/2014/main" id="{6D642B44-9A14-4580-BD7C-DA58ABD99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59925046-C062-4867-8FE1-3BEC85565A95}"/>
              </a:ext>
            </a:extLst>
          </p:cNvPr>
          <p:cNvSpPr>
            <a:spLocks noGrp="1"/>
          </p:cNvSpPr>
          <p:nvPr>
            <p:ph type="title"/>
          </p:nvPr>
        </p:nvSpPr>
        <p:spPr/>
        <p:txBody>
          <a:bodyPr>
            <a:normAutofit/>
          </a:bodyPr>
          <a:lstStyle/>
          <a:p>
            <a:r>
              <a:rPr lang="en-AU" sz="4000" dirty="0"/>
              <a:t>What could block the chakra’s and its qualities?</a:t>
            </a:r>
            <a:endParaRPr lang="en-GB" sz="4000" dirty="0"/>
          </a:p>
        </p:txBody>
      </p:sp>
      <p:pic>
        <p:nvPicPr>
          <p:cNvPr id="2056" name="Picture 8" descr="Image result for chakra qualities sahaja&quot;">
            <a:extLst>
              <a:ext uri="{FF2B5EF4-FFF2-40B4-BE49-F238E27FC236}">
                <a16:creationId xmlns:a16="http://schemas.microsoft.com/office/drawing/2014/main" id="{F0980271-4FED-4DD5-9D49-08CBBC03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67485"/>
            <a:ext cx="4962525" cy="5117604"/>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9FE85D34-DCC5-4C1C-8E31-EFE5FF330314}"/>
              </a:ext>
            </a:extLst>
          </p:cNvPr>
          <p:cNvSpPr>
            <a:spLocks noGrp="1"/>
          </p:cNvSpPr>
          <p:nvPr>
            <p:ph idx="1"/>
          </p:nvPr>
        </p:nvSpPr>
        <p:spPr>
          <a:xfrm>
            <a:off x="838200" y="2141537"/>
            <a:ext cx="10515600" cy="4351338"/>
          </a:xfrm>
        </p:spPr>
        <p:txBody>
          <a:bodyPr/>
          <a:lstStyle/>
          <a:p>
            <a:r>
              <a:rPr lang="en-GB" dirty="0">
                <a:ea typeface="Times New Roman" panose="02020603050405020304" pitchFamily="18" charset="0"/>
              </a:rPr>
              <a:t>Each chakra is </a:t>
            </a:r>
            <a:r>
              <a:rPr lang="en-GB" b="1" dirty="0">
                <a:ea typeface="Times New Roman" panose="02020603050405020304" pitchFamily="18" charset="0"/>
              </a:rPr>
              <a:t>under attack. </a:t>
            </a:r>
          </a:p>
          <a:p>
            <a:r>
              <a:rPr lang="en-GB" dirty="0">
                <a:ea typeface="Times New Roman" panose="02020603050405020304" pitchFamily="18" charset="0"/>
              </a:rPr>
              <a:t>The awakening of the chakras’ </a:t>
            </a:r>
            <a:br>
              <a:rPr lang="en-GB" dirty="0">
                <a:ea typeface="Times New Roman" panose="02020603050405020304" pitchFamily="18" charset="0"/>
              </a:rPr>
            </a:br>
            <a:r>
              <a:rPr lang="en-GB" dirty="0">
                <a:ea typeface="Times New Roman" panose="02020603050405020304" pitchFamily="18" charset="0"/>
              </a:rPr>
              <a:t>power by the </a:t>
            </a:r>
            <a:r>
              <a:rPr lang="en-GB" b="1" dirty="0">
                <a:ea typeface="Times New Roman" panose="02020603050405020304" pitchFamily="18" charset="0"/>
              </a:rPr>
              <a:t>Kundalini </a:t>
            </a:r>
            <a:br>
              <a:rPr lang="en-GB" dirty="0">
                <a:ea typeface="Times New Roman" panose="02020603050405020304" pitchFamily="18" charset="0"/>
              </a:rPr>
            </a:br>
            <a:r>
              <a:rPr lang="en-GB" dirty="0">
                <a:ea typeface="Times New Roman" panose="02020603050405020304" pitchFamily="18" charset="0"/>
              </a:rPr>
              <a:t>eliminates these defects</a:t>
            </a:r>
          </a:p>
          <a:p>
            <a:r>
              <a:rPr lang="en-GB" dirty="0"/>
              <a:t>The enemies acts through </a:t>
            </a:r>
            <a:br>
              <a:rPr lang="en-GB" dirty="0"/>
            </a:br>
            <a:r>
              <a:rPr lang="en-GB" dirty="0"/>
              <a:t>our ego &amp; superego </a:t>
            </a:r>
          </a:p>
          <a:p>
            <a:r>
              <a:rPr lang="en-GB" dirty="0"/>
              <a:t>Achieve </a:t>
            </a:r>
            <a:r>
              <a:rPr lang="en-GB" b="1" dirty="0"/>
              <a:t>self-mastery</a:t>
            </a:r>
          </a:p>
          <a:p>
            <a:endParaRPr lang="en-GB" dirty="0"/>
          </a:p>
        </p:txBody>
      </p:sp>
    </p:spTree>
    <p:extLst>
      <p:ext uri="{BB962C8B-B14F-4D97-AF65-F5344CB8AC3E}">
        <p14:creationId xmlns:p14="http://schemas.microsoft.com/office/powerpoint/2010/main" val="191080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2D8BCF4D-148C-40F3-8E57-405401C9BA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60283F-4D80-4ED5-BFC0-F523A06574A1}"/>
              </a:ext>
            </a:extLst>
          </p:cNvPr>
          <p:cNvSpPr>
            <a:spLocks noGrp="1"/>
          </p:cNvSpPr>
          <p:nvPr>
            <p:ph type="title"/>
          </p:nvPr>
        </p:nvSpPr>
        <p:spPr/>
        <p:txBody>
          <a:bodyPr/>
          <a:lstStyle/>
          <a:p>
            <a:r>
              <a:rPr lang="en-AU" dirty="0"/>
              <a:t>1. Kama - Lust</a:t>
            </a:r>
            <a:endParaRPr lang="en-GB" dirty="0"/>
          </a:p>
        </p:txBody>
      </p:sp>
      <p:sp>
        <p:nvSpPr>
          <p:cNvPr id="3" name="Tijdelijke aanduiding voor inhoud 2">
            <a:extLst>
              <a:ext uri="{FF2B5EF4-FFF2-40B4-BE49-F238E27FC236}">
                <a16:creationId xmlns:a16="http://schemas.microsoft.com/office/drawing/2014/main" id="{0E3C2AD0-9B93-41C5-BEB8-D91CEF222561}"/>
              </a:ext>
            </a:extLst>
          </p:cNvPr>
          <p:cNvSpPr>
            <a:spLocks noGrp="1"/>
          </p:cNvSpPr>
          <p:nvPr>
            <p:ph idx="1"/>
          </p:nvPr>
        </p:nvSpPr>
        <p:spPr/>
        <p:txBody>
          <a:bodyPr/>
          <a:lstStyle/>
          <a:p>
            <a:r>
              <a:rPr lang="en-US" dirty="0"/>
              <a:t>Affects: </a:t>
            </a:r>
            <a:r>
              <a:rPr lang="en-US" dirty="0" err="1"/>
              <a:t>Moolhadara</a:t>
            </a:r>
            <a:r>
              <a:rPr lang="en-US" dirty="0"/>
              <a:t>, whole left side, heart, superego, back </a:t>
            </a:r>
            <a:r>
              <a:rPr lang="en-US" dirty="0" err="1"/>
              <a:t>agnya</a:t>
            </a:r>
            <a:endParaRPr lang="en-US" dirty="0"/>
          </a:p>
          <a:p>
            <a:r>
              <a:rPr lang="en-US" dirty="0"/>
              <a:t>Perversions, too much attachment to sex, running away from sex, thinking about sex all the time</a:t>
            </a:r>
          </a:p>
          <a:p>
            <a:endParaRPr lang="en-US" dirty="0"/>
          </a:p>
          <a:p>
            <a:r>
              <a:rPr lang="en-US" dirty="0"/>
              <a:t>Strengthen the qualities of </a:t>
            </a:r>
            <a:br>
              <a:rPr lang="en-US" dirty="0"/>
            </a:br>
            <a:r>
              <a:rPr lang="en-US" b="1" dirty="0"/>
              <a:t>innocence and purity</a:t>
            </a:r>
          </a:p>
          <a:p>
            <a:endParaRPr lang="en-GB" dirty="0"/>
          </a:p>
        </p:txBody>
      </p:sp>
      <p:pic>
        <p:nvPicPr>
          <p:cNvPr id="5" name="Picture 3">
            <a:extLst>
              <a:ext uri="{FF2B5EF4-FFF2-40B4-BE49-F238E27FC236}">
                <a16:creationId xmlns:a16="http://schemas.microsoft.com/office/drawing/2014/main" id="{3CEC45C9-39E5-4779-B8D7-3B88CD7CD3EB}"/>
              </a:ext>
            </a:extLst>
          </p:cNvPr>
          <p:cNvPicPr>
            <a:picLocks noChangeAspect="1"/>
          </p:cNvPicPr>
          <p:nvPr/>
        </p:nvPicPr>
        <p:blipFill>
          <a:blip r:embed="rId3"/>
          <a:stretch>
            <a:fillRect/>
          </a:stretch>
        </p:blipFill>
        <p:spPr>
          <a:xfrm>
            <a:off x="6552540" y="3454400"/>
            <a:ext cx="4552950" cy="2857500"/>
          </a:xfrm>
          <a:prstGeom prst="rect">
            <a:avLst/>
          </a:prstGeom>
        </p:spPr>
      </p:pic>
    </p:spTree>
    <p:extLst>
      <p:ext uri="{BB962C8B-B14F-4D97-AF65-F5344CB8AC3E}">
        <p14:creationId xmlns:p14="http://schemas.microsoft.com/office/powerpoint/2010/main" val="130512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F28FC490-6461-4DB8-98D4-9F3355B85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1C3FA4D-A929-4CCB-B110-B16EA3B6F30D}"/>
              </a:ext>
            </a:extLst>
          </p:cNvPr>
          <p:cNvSpPr>
            <a:spLocks noGrp="1"/>
          </p:cNvSpPr>
          <p:nvPr>
            <p:ph type="title"/>
          </p:nvPr>
        </p:nvSpPr>
        <p:spPr/>
        <p:txBody>
          <a:bodyPr/>
          <a:lstStyle/>
          <a:p>
            <a:r>
              <a:rPr lang="en-AU" dirty="0"/>
              <a:t>2. </a:t>
            </a:r>
            <a:r>
              <a:rPr lang="en-AU" dirty="0" err="1"/>
              <a:t>Krodha</a:t>
            </a:r>
            <a:r>
              <a:rPr lang="en-AU" dirty="0"/>
              <a:t> – Anger/Temper</a:t>
            </a:r>
            <a:endParaRPr lang="en-GB" dirty="0"/>
          </a:p>
        </p:txBody>
      </p:sp>
      <p:sp>
        <p:nvSpPr>
          <p:cNvPr id="9" name="Tijdelijke aanduiding voor inhoud 8">
            <a:extLst>
              <a:ext uri="{FF2B5EF4-FFF2-40B4-BE49-F238E27FC236}">
                <a16:creationId xmlns:a16="http://schemas.microsoft.com/office/drawing/2014/main" id="{4CD83E5E-9C6A-446C-BA91-DCDE7A8A2AD1}"/>
              </a:ext>
            </a:extLst>
          </p:cNvPr>
          <p:cNvSpPr>
            <a:spLocks noGrp="1"/>
          </p:cNvSpPr>
          <p:nvPr>
            <p:ph idx="1"/>
          </p:nvPr>
        </p:nvSpPr>
        <p:spPr/>
        <p:txBody>
          <a:bodyPr/>
          <a:lstStyle/>
          <a:p>
            <a:r>
              <a:rPr lang="en-US" dirty="0"/>
              <a:t>Affects: </a:t>
            </a:r>
            <a:r>
              <a:rPr lang="en-US" dirty="0" err="1"/>
              <a:t>swadhistana</a:t>
            </a:r>
            <a:r>
              <a:rPr lang="en-US" dirty="0"/>
              <a:t>, whole right side, liver, ego, front </a:t>
            </a:r>
            <a:r>
              <a:rPr lang="en-US" dirty="0" err="1"/>
              <a:t>agnya</a:t>
            </a:r>
            <a:endParaRPr lang="en-US" dirty="0"/>
          </a:p>
          <a:p>
            <a:r>
              <a:rPr lang="en-US" dirty="0"/>
              <a:t>Remedy: </a:t>
            </a:r>
          </a:p>
          <a:p>
            <a:pPr lvl="1"/>
            <a:r>
              <a:rPr lang="en-US" dirty="0"/>
              <a:t>Be angry at yourself without feeling guilty</a:t>
            </a:r>
          </a:p>
          <a:p>
            <a:pPr lvl="1"/>
            <a:r>
              <a:rPr lang="en-US" dirty="0"/>
              <a:t>Laugh about your reactions</a:t>
            </a:r>
          </a:p>
          <a:p>
            <a:pPr lvl="1"/>
            <a:r>
              <a:rPr lang="en-US" dirty="0"/>
              <a:t>Be compassionate towards others</a:t>
            </a:r>
          </a:p>
          <a:p>
            <a:pPr lvl="1"/>
            <a:r>
              <a:rPr lang="en-US" dirty="0"/>
              <a:t>Listen to the other person and try to understand their perspective. </a:t>
            </a:r>
          </a:p>
          <a:p>
            <a:endParaRPr lang="en-GB" dirty="0"/>
          </a:p>
        </p:txBody>
      </p:sp>
      <p:pic>
        <p:nvPicPr>
          <p:cNvPr id="10" name="Picture 5">
            <a:extLst>
              <a:ext uri="{FF2B5EF4-FFF2-40B4-BE49-F238E27FC236}">
                <a16:creationId xmlns:a16="http://schemas.microsoft.com/office/drawing/2014/main" id="{7B1390F5-E996-4997-9ED1-F097014D3533}"/>
              </a:ext>
            </a:extLst>
          </p:cNvPr>
          <p:cNvPicPr>
            <a:picLocks noChangeAspect="1"/>
          </p:cNvPicPr>
          <p:nvPr/>
        </p:nvPicPr>
        <p:blipFill>
          <a:blip r:embed="rId3"/>
          <a:stretch>
            <a:fillRect/>
          </a:stretch>
        </p:blipFill>
        <p:spPr>
          <a:xfrm>
            <a:off x="9936217" y="3694530"/>
            <a:ext cx="2119067" cy="3054613"/>
          </a:xfrm>
          <a:prstGeom prst="rect">
            <a:avLst/>
          </a:prstGeom>
        </p:spPr>
      </p:pic>
      <p:sp>
        <p:nvSpPr>
          <p:cNvPr id="11" name="Content Placeholder 2">
            <a:extLst>
              <a:ext uri="{FF2B5EF4-FFF2-40B4-BE49-F238E27FC236}">
                <a16:creationId xmlns:a16="http://schemas.microsoft.com/office/drawing/2014/main" id="{1984155A-297E-45A8-A91F-4B95B44BCCC1}"/>
              </a:ext>
            </a:extLst>
          </p:cNvPr>
          <p:cNvSpPr txBox="1">
            <a:spLocks/>
          </p:cNvSpPr>
          <p:nvPr/>
        </p:nvSpPr>
        <p:spPr>
          <a:xfrm>
            <a:off x="5878286" y="5541098"/>
            <a:ext cx="4373417" cy="13169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 Holding on to anger is like grasping a hot coal with the intent on throwing it at someone else; You are the one who gets burned”  - Buddha</a:t>
            </a:r>
          </a:p>
          <a:p>
            <a:pPr marL="0" indent="0">
              <a:buFont typeface="Wingdings 3" charset="2"/>
              <a:buNone/>
            </a:pPr>
            <a:endParaRPr lang="en-US" dirty="0"/>
          </a:p>
        </p:txBody>
      </p:sp>
    </p:spTree>
    <p:extLst>
      <p:ext uri="{BB962C8B-B14F-4D97-AF65-F5344CB8AC3E}">
        <p14:creationId xmlns:p14="http://schemas.microsoft.com/office/powerpoint/2010/main" val="366005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CB8C954D-73F9-476A-B700-525B1D92D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C387552-C95D-472C-B235-2D69280FC089}"/>
              </a:ext>
            </a:extLst>
          </p:cNvPr>
          <p:cNvSpPr>
            <a:spLocks noGrp="1"/>
          </p:cNvSpPr>
          <p:nvPr>
            <p:ph type="title"/>
          </p:nvPr>
        </p:nvSpPr>
        <p:spPr/>
        <p:txBody>
          <a:bodyPr/>
          <a:lstStyle/>
          <a:p>
            <a:r>
              <a:rPr lang="en-AU" dirty="0"/>
              <a:t>3. </a:t>
            </a:r>
            <a:r>
              <a:rPr lang="en-AU" dirty="0" err="1"/>
              <a:t>Lobha</a:t>
            </a:r>
            <a:r>
              <a:rPr lang="en-AU" dirty="0"/>
              <a:t> - Greed</a:t>
            </a:r>
            <a:endParaRPr lang="en-GB" dirty="0"/>
          </a:p>
        </p:txBody>
      </p:sp>
      <p:sp>
        <p:nvSpPr>
          <p:cNvPr id="8" name="Tijdelijke aanduiding voor inhoud 7">
            <a:extLst>
              <a:ext uri="{FF2B5EF4-FFF2-40B4-BE49-F238E27FC236}">
                <a16:creationId xmlns:a16="http://schemas.microsoft.com/office/drawing/2014/main" id="{9AFC19D2-00BB-4247-828F-C8FFFC788BE4}"/>
              </a:ext>
            </a:extLst>
          </p:cNvPr>
          <p:cNvSpPr>
            <a:spLocks noGrp="1"/>
          </p:cNvSpPr>
          <p:nvPr>
            <p:ph idx="1"/>
          </p:nvPr>
        </p:nvSpPr>
        <p:spPr/>
        <p:txBody>
          <a:bodyPr/>
          <a:lstStyle/>
          <a:p>
            <a:r>
              <a:rPr lang="en-US" dirty="0"/>
              <a:t>Attachment to </a:t>
            </a:r>
            <a:r>
              <a:rPr lang="en-US" b="1" dirty="0"/>
              <a:t>possessions </a:t>
            </a:r>
            <a:r>
              <a:rPr lang="en-US" dirty="0"/>
              <a:t>and desire to own something</a:t>
            </a:r>
          </a:p>
          <a:p>
            <a:r>
              <a:rPr lang="en-US" dirty="0"/>
              <a:t>It </a:t>
            </a:r>
            <a:r>
              <a:rPr lang="en-US" b="1" dirty="0"/>
              <a:t>destroys others and is destroying Earth</a:t>
            </a:r>
          </a:p>
          <a:p>
            <a:r>
              <a:rPr lang="en-GB" dirty="0"/>
              <a:t>The energy of the being is diverted from </a:t>
            </a:r>
            <a:r>
              <a:rPr lang="en-GB" b="1" dirty="0"/>
              <a:t>inner growth </a:t>
            </a:r>
            <a:r>
              <a:rPr lang="en-GB" dirty="0"/>
              <a:t>into acquiring external possessions. </a:t>
            </a:r>
          </a:p>
          <a:p>
            <a:r>
              <a:rPr lang="en-GB" dirty="0"/>
              <a:t>The manifestation of the qualities of the </a:t>
            </a:r>
            <a:r>
              <a:rPr lang="en-GB" dirty="0" err="1"/>
              <a:t>nabhi</a:t>
            </a:r>
            <a:r>
              <a:rPr lang="en-GB" dirty="0"/>
              <a:t> chakra include an innate feeling of well being and </a:t>
            </a:r>
            <a:r>
              <a:rPr lang="en-GB" b="1" dirty="0"/>
              <a:t>satisfaction</a:t>
            </a:r>
            <a:r>
              <a:rPr lang="en-GB" dirty="0"/>
              <a:t>, a condition that makes greed irrelevant. </a:t>
            </a:r>
          </a:p>
          <a:p>
            <a:r>
              <a:rPr lang="en-GB" dirty="0"/>
              <a:t>Enjoy giving, </a:t>
            </a:r>
            <a:r>
              <a:rPr lang="en-GB" b="1" dirty="0"/>
              <a:t>generosity</a:t>
            </a:r>
            <a:r>
              <a:rPr lang="en-GB" dirty="0"/>
              <a:t>. </a:t>
            </a:r>
            <a:endParaRPr lang="en-US" dirty="0"/>
          </a:p>
          <a:p>
            <a:endParaRPr lang="en-GB" dirty="0"/>
          </a:p>
        </p:txBody>
      </p:sp>
      <p:pic>
        <p:nvPicPr>
          <p:cNvPr id="9" name="Picture 6">
            <a:extLst>
              <a:ext uri="{FF2B5EF4-FFF2-40B4-BE49-F238E27FC236}">
                <a16:creationId xmlns:a16="http://schemas.microsoft.com/office/drawing/2014/main" id="{F92D3511-C2DC-4198-A3C4-40382A6BE2F4}"/>
              </a:ext>
            </a:extLst>
          </p:cNvPr>
          <p:cNvPicPr>
            <a:picLocks noChangeAspect="1"/>
          </p:cNvPicPr>
          <p:nvPr/>
        </p:nvPicPr>
        <p:blipFill>
          <a:blip r:embed="rId3"/>
          <a:stretch>
            <a:fillRect/>
          </a:stretch>
        </p:blipFill>
        <p:spPr>
          <a:xfrm>
            <a:off x="8369247" y="4564688"/>
            <a:ext cx="2993458" cy="1481040"/>
          </a:xfrm>
          <a:prstGeom prst="rect">
            <a:avLst/>
          </a:prstGeom>
        </p:spPr>
      </p:pic>
      <p:sp>
        <p:nvSpPr>
          <p:cNvPr id="10" name="Content Placeholder 2">
            <a:extLst>
              <a:ext uri="{FF2B5EF4-FFF2-40B4-BE49-F238E27FC236}">
                <a16:creationId xmlns:a16="http://schemas.microsoft.com/office/drawing/2014/main" id="{A7A521EC-217F-4820-850D-20C07EEE54DA}"/>
              </a:ext>
            </a:extLst>
          </p:cNvPr>
          <p:cNvSpPr txBox="1">
            <a:spLocks/>
          </p:cNvSpPr>
          <p:nvPr/>
        </p:nvSpPr>
        <p:spPr>
          <a:xfrm>
            <a:off x="7699609" y="6045728"/>
            <a:ext cx="4652048" cy="11963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“Earth provides enough to satisfy every man’s needs, but not every man’s greed” – Mahatma Gandhi</a:t>
            </a:r>
          </a:p>
        </p:txBody>
      </p:sp>
    </p:spTree>
    <p:extLst>
      <p:ext uri="{BB962C8B-B14F-4D97-AF65-F5344CB8AC3E}">
        <p14:creationId xmlns:p14="http://schemas.microsoft.com/office/powerpoint/2010/main" val="138187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33298861-F9FF-479E-9C13-83F48AF638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35C76F4-2CA7-41D7-AAE0-3A3211D8F3FC}"/>
              </a:ext>
            </a:extLst>
          </p:cNvPr>
          <p:cNvSpPr>
            <a:spLocks noGrp="1"/>
          </p:cNvSpPr>
          <p:nvPr>
            <p:ph type="title"/>
          </p:nvPr>
        </p:nvSpPr>
        <p:spPr/>
        <p:txBody>
          <a:bodyPr/>
          <a:lstStyle/>
          <a:p>
            <a:r>
              <a:rPr lang="en-AU" dirty="0"/>
              <a:t>4. </a:t>
            </a:r>
            <a:r>
              <a:rPr lang="en-AU" dirty="0" err="1"/>
              <a:t>Moha</a:t>
            </a:r>
            <a:r>
              <a:rPr lang="en-AU" dirty="0"/>
              <a:t> – </a:t>
            </a:r>
            <a:r>
              <a:rPr lang="en-AU" dirty="0" err="1"/>
              <a:t>Attachement</a:t>
            </a:r>
            <a:r>
              <a:rPr lang="en-AU" dirty="0"/>
              <a:t> </a:t>
            </a:r>
            <a:endParaRPr lang="en-GB" dirty="0"/>
          </a:p>
        </p:txBody>
      </p:sp>
      <p:sp>
        <p:nvSpPr>
          <p:cNvPr id="3" name="Tijdelijke aanduiding voor inhoud 2">
            <a:extLst>
              <a:ext uri="{FF2B5EF4-FFF2-40B4-BE49-F238E27FC236}">
                <a16:creationId xmlns:a16="http://schemas.microsoft.com/office/drawing/2014/main" id="{3E3942A9-86DB-4AE6-9A40-E47142478D19}"/>
              </a:ext>
            </a:extLst>
          </p:cNvPr>
          <p:cNvSpPr>
            <a:spLocks noGrp="1"/>
          </p:cNvSpPr>
          <p:nvPr>
            <p:ph idx="1"/>
          </p:nvPr>
        </p:nvSpPr>
        <p:spPr/>
        <p:txBody>
          <a:bodyPr>
            <a:normAutofit/>
          </a:bodyPr>
          <a:lstStyle/>
          <a:p>
            <a:r>
              <a:rPr lang="en-GB" sz="2500" dirty="0"/>
              <a:t>It obstructs the power of the heart to love </a:t>
            </a:r>
            <a:br>
              <a:rPr lang="en-GB" sz="2500" dirty="0"/>
            </a:br>
            <a:r>
              <a:rPr lang="en-GB" sz="2500" dirty="0"/>
              <a:t>in a generous and giving way. Attachment </a:t>
            </a:r>
            <a:br>
              <a:rPr lang="en-GB" sz="2500" dirty="0"/>
            </a:br>
            <a:r>
              <a:rPr lang="en-GB" sz="2500" dirty="0"/>
              <a:t>is </a:t>
            </a:r>
            <a:r>
              <a:rPr lang="en-GB" sz="2500" b="1" dirty="0"/>
              <a:t>a lower and selfish form of love – </a:t>
            </a:r>
            <a:br>
              <a:rPr lang="en-GB" sz="2500" dirty="0"/>
            </a:br>
            <a:r>
              <a:rPr lang="en-GB" sz="2500" dirty="0"/>
              <a:t>it takes instead of giving.</a:t>
            </a:r>
          </a:p>
          <a:p>
            <a:r>
              <a:rPr lang="en-US" sz="2500" dirty="0"/>
              <a:t>Always put global needs before any </a:t>
            </a:r>
            <a:br>
              <a:rPr lang="en-US" sz="2500" dirty="0"/>
            </a:br>
            <a:r>
              <a:rPr lang="en-US" sz="2500" dirty="0"/>
              <a:t>personal need</a:t>
            </a:r>
          </a:p>
          <a:p>
            <a:r>
              <a:rPr lang="en-US" sz="2500" dirty="0"/>
              <a:t>Use “We” instead of “I” when talking, </a:t>
            </a:r>
            <a:br>
              <a:rPr lang="en-US" sz="2500" dirty="0"/>
            </a:br>
            <a:r>
              <a:rPr lang="en-US" sz="2500" dirty="0"/>
              <a:t>and “our”</a:t>
            </a:r>
          </a:p>
          <a:p>
            <a:r>
              <a:rPr lang="en-US" sz="2500" dirty="0"/>
              <a:t>Use the third person to detach from </a:t>
            </a:r>
            <a:br>
              <a:rPr lang="en-US" sz="2500" dirty="0"/>
            </a:br>
            <a:r>
              <a:rPr lang="en-US" sz="2500" dirty="0"/>
              <a:t>your attachments and expectations</a:t>
            </a:r>
          </a:p>
          <a:p>
            <a:endParaRPr lang="en-GB" dirty="0"/>
          </a:p>
        </p:txBody>
      </p:sp>
      <p:pic>
        <p:nvPicPr>
          <p:cNvPr id="5" name="Tijdelijke aanduiding voor inhoud 5" descr="Afbeelding met tekst, schermafbeelding&#10;&#10;Automatisch gegenereerde beschrijving">
            <a:extLst>
              <a:ext uri="{FF2B5EF4-FFF2-40B4-BE49-F238E27FC236}">
                <a16:creationId xmlns:a16="http://schemas.microsoft.com/office/drawing/2014/main" id="{21C1EC73-085A-4227-B6E2-F85C08F8D4C0}"/>
              </a:ext>
            </a:extLst>
          </p:cNvPr>
          <p:cNvPicPr>
            <a:picLocks noChangeAspect="1"/>
          </p:cNvPicPr>
          <p:nvPr/>
        </p:nvPicPr>
        <p:blipFill rotWithShape="1">
          <a:blip r:embed="rId3">
            <a:extLst>
              <a:ext uri="{28A0092B-C50C-407E-A947-70E740481C1C}">
                <a14:useLocalDpi xmlns:a14="http://schemas.microsoft.com/office/drawing/2010/main" val="0"/>
              </a:ext>
            </a:extLst>
          </a:blip>
          <a:srcRect t="29093" b="23875"/>
          <a:stretch/>
        </p:blipFill>
        <p:spPr>
          <a:xfrm>
            <a:off x="6877231" y="1763392"/>
            <a:ext cx="4889690" cy="4729483"/>
          </a:xfrm>
          <a:prstGeom prst="rect">
            <a:avLst/>
          </a:prstGeom>
        </p:spPr>
      </p:pic>
    </p:spTree>
    <p:extLst>
      <p:ext uri="{BB962C8B-B14F-4D97-AF65-F5344CB8AC3E}">
        <p14:creationId xmlns:p14="http://schemas.microsoft.com/office/powerpoint/2010/main" val="116133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4F4FB488-CAED-49F0-9C33-53D5483BF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D96CBFB-43F4-4E9A-95AB-D7E0B731B908}"/>
              </a:ext>
            </a:extLst>
          </p:cNvPr>
          <p:cNvSpPr>
            <a:spLocks noGrp="1"/>
          </p:cNvSpPr>
          <p:nvPr>
            <p:ph type="title"/>
          </p:nvPr>
        </p:nvSpPr>
        <p:spPr/>
        <p:txBody>
          <a:bodyPr/>
          <a:lstStyle/>
          <a:p>
            <a:r>
              <a:rPr lang="en-AU" dirty="0"/>
              <a:t>5. </a:t>
            </a:r>
            <a:r>
              <a:rPr lang="en-AU" dirty="0" err="1"/>
              <a:t>Matsara</a:t>
            </a:r>
            <a:r>
              <a:rPr lang="en-AU" dirty="0"/>
              <a:t> – Envy/Jealousy</a:t>
            </a:r>
            <a:endParaRPr lang="en-GB" dirty="0"/>
          </a:p>
        </p:txBody>
      </p:sp>
      <p:sp>
        <p:nvSpPr>
          <p:cNvPr id="3" name="Tijdelijke aanduiding voor inhoud 2">
            <a:extLst>
              <a:ext uri="{FF2B5EF4-FFF2-40B4-BE49-F238E27FC236}">
                <a16:creationId xmlns:a16="http://schemas.microsoft.com/office/drawing/2014/main" id="{D7229D30-91FC-4A8F-8EB7-1D4B2FE09AE1}"/>
              </a:ext>
            </a:extLst>
          </p:cNvPr>
          <p:cNvSpPr>
            <a:spLocks noGrp="1"/>
          </p:cNvSpPr>
          <p:nvPr>
            <p:ph idx="1"/>
          </p:nvPr>
        </p:nvSpPr>
        <p:spPr/>
        <p:txBody>
          <a:bodyPr/>
          <a:lstStyle/>
          <a:p>
            <a:r>
              <a:rPr lang="en-GB" dirty="0"/>
              <a:t>Jealously prevents the establishment of common purpose and </a:t>
            </a:r>
            <a:r>
              <a:rPr lang="en-GB" b="1" dirty="0"/>
              <a:t>teamwork</a:t>
            </a:r>
            <a:r>
              <a:rPr lang="en-GB" dirty="0"/>
              <a:t>. It is destructive to the smooth functioning of any human </a:t>
            </a:r>
            <a:r>
              <a:rPr lang="en-GB" dirty="0" err="1"/>
              <a:t>collectivity</a:t>
            </a:r>
            <a:r>
              <a:rPr lang="en-GB" dirty="0"/>
              <a:t>. A person with an operative </a:t>
            </a:r>
            <a:r>
              <a:rPr lang="en-GB" dirty="0" err="1"/>
              <a:t>vishuddhi</a:t>
            </a:r>
            <a:r>
              <a:rPr lang="en-GB" dirty="0"/>
              <a:t> chakra is sensitive to the needs of the whole, the interest of the </a:t>
            </a:r>
            <a:r>
              <a:rPr lang="en-GB" b="1" dirty="0" err="1"/>
              <a:t>collectivity</a:t>
            </a:r>
            <a:r>
              <a:rPr lang="en-GB" dirty="0"/>
              <a:t> or the organization of which he is a part.</a:t>
            </a:r>
          </a:p>
          <a:p>
            <a:r>
              <a:rPr lang="en-US" dirty="0"/>
              <a:t>Competition in </a:t>
            </a:r>
            <a:r>
              <a:rPr lang="en-US" b="1" dirty="0"/>
              <a:t>sweetness</a:t>
            </a:r>
            <a:r>
              <a:rPr lang="en-US" dirty="0"/>
              <a:t>, depth, kindness.</a:t>
            </a:r>
            <a:br>
              <a:rPr lang="en-US" dirty="0"/>
            </a:br>
            <a:r>
              <a:rPr lang="en-US" dirty="0"/>
              <a:t>Who can share the most?</a:t>
            </a:r>
          </a:p>
          <a:p>
            <a:r>
              <a:rPr lang="en-US" dirty="0"/>
              <a:t>Count your blessings</a:t>
            </a:r>
          </a:p>
          <a:p>
            <a:endParaRPr lang="en-GB" dirty="0"/>
          </a:p>
        </p:txBody>
      </p:sp>
      <p:pic>
        <p:nvPicPr>
          <p:cNvPr id="5" name="Picture 4">
            <a:extLst>
              <a:ext uri="{FF2B5EF4-FFF2-40B4-BE49-F238E27FC236}">
                <a16:creationId xmlns:a16="http://schemas.microsoft.com/office/drawing/2014/main" id="{385E2F62-D85E-4EA2-8394-56C0E5CBA277}"/>
              </a:ext>
            </a:extLst>
          </p:cNvPr>
          <p:cNvPicPr>
            <a:picLocks noChangeAspect="1"/>
          </p:cNvPicPr>
          <p:nvPr/>
        </p:nvPicPr>
        <p:blipFill>
          <a:blip r:embed="rId3"/>
          <a:stretch>
            <a:fillRect/>
          </a:stretch>
        </p:blipFill>
        <p:spPr>
          <a:xfrm>
            <a:off x="7545696" y="3667466"/>
            <a:ext cx="4381500" cy="3019425"/>
          </a:xfrm>
          <a:prstGeom prst="rect">
            <a:avLst/>
          </a:prstGeom>
        </p:spPr>
      </p:pic>
    </p:spTree>
    <p:extLst>
      <p:ext uri="{BB962C8B-B14F-4D97-AF65-F5344CB8AC3E}">
        <p14:creationId xmlns:p14="http://schemas.microsoft.com/office/powerpoint/2010/main" val="2189466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nemies&quot;">
            <a:extLst>
              <a:ext uri="{FF2B5EF4-FFF2-40B4-BE49-F238E27FC236}">
                <a16:creationId xmlns:a16="http://schemas.microsoft.com/office/drawing/2014/main" id="{E845C708-73DF-4A82-A7A5-64CEDD8B37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2854" r="-12634" b="62560"/>
          <a:stretch/>
        </p:blipFill>
        <p:spPr bwMode="auto">
          <a:xfrm>
            <a:off x="0" y="681037"/>
            <a:ext cx="13754463" cy="786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D90A88F-E6D8-4238-9501-420C83232A9F}"/>
              </a:ext>
            </a:extLst>
          </p:cNvPr>
          <p:cNvSpPr>
            <a:spLocks noGrp="1"/>
          </p:cNvSpPr>
          <p:nvPr>
            <p:ph type="title"/>
          </p:nvPr>
        </p:nvSpPr>
        <p:spPr/>
        <p:txBody>
          <a:bodyPr/>
          <a:lstStyle/>
          <a:p>
            <a:r>
              <a:rPr lang="en-AU" dirty="0"/>
              <a:t>6. </a:t>
            </a:r>
            <a:r>
              <a:rPr lang="en-AU" dirty="0" err="1"/>
              <a:t>Mada</a:t>
            </a:r>
            <a:r>
              <a:rPr lang="en-AU" dirty="0"/>
              <a:t> – Vanity/False pride</a:t>
            </a:r>
            <a:endParaRPr lang="en-GB" dirty="0"/>
          </a:p>
        </p:txBody>
      </p:sp>
      <p:sp>
        <p:nvSpPr>
          <p:cNvPr id="3" name="Tijdelijke aanduiding voor inhoud 2">
            <a:extLst>
              <a:ext uri="{FF2B5EF4-FFF2-40B4-BE49-F238E27FC236}">
                <a16:creationId xmlns:a16="http://schemas.microsoft.com/office/drawing/2014/main" id="{BE147CE1-A544-419A-B625-A86E915EF765}"/>
              </a:ext>
            </a:extLst>
          </p:cNvPr>
          <p:cNvSpPr>
            <a:spLocks noGrp="1"/>
          </p:cNvSpPr>
          <p:nvPr>
            <p:ph idx="1"/>
          </p:nvPr>
        </p:nvSpPr>
        <p:spPr/>
        <p:txBody>
          <a:bodyPr>
            <a:normAutofit lnSpcReduction="10000"/>
          </a:bodyPr>
          <a:lstStyle/>
          <a:p>
            <a:r>
              <a:rPr lang="en-US" dirty="0"/>
              <a:t>Affects: </a:t>
            </a:r>
            <a:r>
              <a:rPr lang="en-US" dirty="0" err="1"/>
              <a:t>agnya</a:t>
            </a:r>
            <a:r>
              <a:rPr lang="en-US" dirty="0"/>
              <a:t>, ego</a:t>
            </a:r>
          </a:p>
          <a:p>
            <a:r>
              <a:rPr lang="en-US" dirty="0"/>
              <a:t>Vanity comes from ego – artificiality (looks, </a:t>
            </a:r>
            <a:r>
              <a:rPr lang="en-US" dirty="0" err="1"/>
              <a:t>posessions</a:t>
            </a:r>
            <a:r>
              <a:rPr lang="en-US" dirty="0"/>
              <a:t>, positions)</a:t>
            </a:r>
          </a:p>
          <a:p>
            <a:r>
              <a:rPr lang="en-US" dirty="0"/>
              <a:t>Beauty with measurements – not spontaneous</a:t>
            </a:r>
            <a:endParaRPr lang="en-GB" i="1" dirty="0"/>
          </a:p>
          <a:p>
            <a:endParaRPr lang="en-GB" i="1" dirty="0"/>
          </a:p>
          <a:p>
            <a:endParaRPr lang="en-GB" i="1" dirty="0"/>
          </a:p>
          <a:p>
            <a:r>
              <a:rPr lang="en-GB" i="1" dirty="0"/>
              <a:t>Actually pride is nothing but the expression of </a:t>
            </a:r>
            <a:r>
              <a:rPr lang="en-GB" b="1" i="1" dirty="0"/>
              <a:t>self-esteem</a:t>
            </a:r>
            <a:r>
              <a:rPr lang="en-GB" i="1" dirty="0"/>
              <a:t>. Begging, borrowing, mimicry, all these things come from the less understanding of yourself. So vanity should be the pride, and the pride should be the expression of self-esteem. Self esteem is very different from ego. One is </a:t>
            </a:r>
            <a:r>
              <a:rPr lang="en-GB" b="1" i="1" dirty="0"/>
              <a:t>reality</a:t>
            </a:r>
            <a:r>
              <a:rPr lang="en-GB" i="1" dirty="0"/>
              <a:t>, another is complete artificiality. </a:t>
            </a:r>
            <a:r>
              <a:rPr lang="en-GB" dirty="0"/>
              <a:t>– 1983</a:t>
            </a:r>
          </a:p>
        </p:txBody>
      </p:sp>
    </p:spTree>
    <p:extLst>
      <p:ext uri="{BB962C8B-B14F-4D97-AF65-F5344CB8AC3E}">
        <p14:creationId xmlns:p14="http://schemas.microsoft.com/office/powerpoint/2010/main" val="25443011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647</Words>
  <Application>Microsoft Office PowerPoint</Application>
  <PresentationFormat>Breedbeeld</PresentationFormat>
  <Paragraphs>46</Paragraphs>
  <Slides>10</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10</vt:i4>
      </vt:variant>
    </vt:vector>
  </HeadingPairs>
  <TitlesOfParts>
    <vt:vector size="15" baseType="lpstr">
      <vt:lpstr>Arial</vt:lpstr>
      <vt:lpstr>Calibri</vt:lpstr>
      <vt:lpstr>Calibri Light</vt:lpstr>
      <vt:lpstr>Wingdings 3</vt:lpstr>
      <vt:lpstr>Kantoorthema</vt:lpstr>
      <vt:lpstr>The Six Enemies  of the Soul </vt:lpstr>
      <vt:lpstr>Fighting your enemies</vt:lpstr>
      <vt:lpstr>What could block the chakra’s and its qualities?</vt:lpstr>
      <vt:lpstr>1. Kama - Lust</vt:lpstr>
      <vt:lpstr>2. Krodha – Anger/Temper</vt:lpstr>
      <vt:lpstr>3. Lobha - Greed</vt:lpstr>
      <vt:lpstr>4. Moha – Attachement </vt:lpstr>
      <vt:lpstr>5. Matsara – Envy/Jealousy</vt:lpstr>
      <vt:lpstr>6. Mada – Vanity/False pride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Six Enemies  of the Soul </dc:title>
  <dc:creator>Neelam Kumar</dc:creator>
  <cp:lastModifiedBy>Neelam Kumar</cp:lastModifiedBy>
  <cp:revision>19</cp:revision>
  <dcterms:created xsi:type="dcterms:W3CDTF">2020-02-02T16:55:20Z</dcterms:created>
  <dcterms:modified xsi:type="dcterms:W3CDTF">2020-02-03T17:21:16Z</dcterms:modified>
</cp:coreProperties>
</file>