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sldIdLst>
    <p:sldId id="256" r:id="rId2"/>
    <p:sldId id="264" r:id="rId3"/>
    <p:sldId id="257" r:id="rId4"/>
    <p:sldId id="258" r:id="rId5"/>
    <p:sldId id="265" r:id="rId6"/>
    <p:sldId id="262" r:id="rId7"/>
    <p:sldId id="259" r:id="rId8"/>
    <p:sldId id="266" r:id="rId9"/>
    <p:sldId id="263" r:id="rId10"/>
    <p:sldId id="267" r:id="rId11"/>
    <p:sldId id="268" r:id="rId12"/>
    <p:sldId id="272" r:id="rId13"/>
    <p:sldId id="261" r:id="rId14"/>
    <p:sldId id="269" r:id="rId15"/>
    <p:sldId id="260"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a="http://schemas.openxmlformats.org/drawingml/2006/main" xmlns:r="http://schemas.openxmlformats.org/officeDocument/2006/relationships" xmlns:p="http://schemas.openxmlformats.org/presentationml/2006/main" xmlns:p15="http://schemas.microsoft.com/office/powerpoint/2012/main" xmlns="" xmlns:mv="urn:schemas-microsoft-com:mac:vml" xmlns:mc="http://schemas.openxmlformats.org/markup-compatibility/2006"/>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FF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767"/>
    </p:ext>
    <p:ext uri="{FD5EFAAD-0ECE-453E-9831-46B23BE46B34}">
      <p15:chartTrackingRefBased xmlns:a="http://schemas.openxmlformats.org/drawingml/2006/main" xmlns:r="http://schemas.openxmlformats.org/officeDocument/2006/relationships" xmlns:p="http://schemas.openxmlformats.org/presentationml/2006/main" xmlns:p15="http://schemas.microsoft.com/office/powerpoint/2012/main" xmlns="" xmlns:mv="urn:schemas-microsoft-com:mac:vml" xmlns:mc="http://schemas.openxmlformats.org/markup-compatibility/2006"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4995" autoAdjust="0"/>
    <p:restoredTop sz="94660"/>
  </p:normalViewPr>
  <p:slideViewPr>
    <p:cSldViewPr snapToGrid="0">
      <p:cViewPr>
        <p:scale>
          <a:sx n="123" d="100"/>
          <a:sy n="123" d="100"/>
        </p:scale>
        <p:origin x="-896" y="-72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6116F3AF-B90D-4C19-8326-12E79973B0D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GB"/>
          </a:p>
        </p:txBody>
      </p:sp>
      <p:sp>
        <p:nvSpPr>
          <p:cNvPr id="3" name="Ondertitel 2">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A15ED3D0-BBE9-4F6E-8D74-0268758788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GB"/>
          </a:p>
        </p:txBody>
      </p:sp>
      <p:sp>
        <p:nvSpPr>
          <p:cNvPr id="4" name="Tijdelijke aanduiding voor datum 3">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E975ABC1-2984-4E84-AE26-FDB6E61E1289}"/>
              </a:ext>
            </a:extLst>
          </p:cNvPr>
          <p:cNvSpPr>
            <a:spLocks noGrp="1"/>
          </p:cNvSpPr>
          <p:nvPr>
            <p:ph type="dt" sz="half" idx="10"/>
          </p:nvPr>
        </p:nvSpPr>
        <p:spPr/>
        <p:txBody>
          <a:bodyPr/>
          <a:lstStyle/>
          <a:p>
            <a:fld id="{7BCC5F96-A74C-46CF-9E46-36B383D07C47}" type="datetimeFigureOut">
              <a:rPr lang="en-GB" smtClean="0"/>
              <a:pPr/>
              <a:t>04-03-2021</a:t>
            </a:fld>
            <a:endParaRPr lang="en-GB"/>
          </a:p>
        </p:txBody>
      </p:sp>
      <p:sp>
        <p:nvSpPr>
          <p:cNvPr id="5" name="Tijdelijke aanduiding voor voettekst 4">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05A313B2-3A28-4C71-AFE2-A1621F4CCDCC}"/>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691EA9F3-F42D-4266-BE52-483640D83FFD}"/>
              </a:ext>
            </a:extLst>
          </p:cNvPr>
          <p:cNvSpPr>
            <a:spLocks noGrp="1"/>
          </p:cNvSpPr>
          <p:nvPr>
            <p:ph type="sldNum" sz="quarter" idx="12"/>
          </p:nvPr>
        </p:nvSpPr>
        <p:spPr/>
        <p:txBody>
          <a:bodyPr/>
          <a:lstStyle/>
          <a:p>
            <a:fld id="{3371A46C-7B7B-40C3-9E95-B1AF073BA668}" type="slidenum">
              <a:rPr lang="en-GB" smtClean="0"/>
              <a:pPr/>
              <a:t>‹nr.›</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75661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3526625D-BCC1-4E56-9519-9FFAF76E3380}"/>
              </a:ext>
            </a:extLst>
          </p:cNvPr>
          <p:cNvSpPr>
            <a:spLocks noGrp="1"/>
          </p:cNvSpPr>
          <p:nvPr>
            <p:ph type="title"/>
          </p:nvPr>
        </p:nvSpPr>
        <p:spPr/>
        <p:txBody>
          <a:bodyPr/>
          <a:lstStyle/>
          <a:p>
            <a:r>
              <a:rPr lang="nl-NL"/>
              <a:t>Klik om stijl te bewerken</a:t>
            </a:r>
            <a:endParaRPr lang="en-GB"/>
          </a:p>
        </p:txBody>
      </p:sp>
      <p:sp>
        <p:nvSpPr>
          <p:cNvPr id="3" name="Tijdelijke aanduiding voor verticale tekst 2">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9BE61535-E8E1-41E8-899C-BA8F2D7762C3}"/>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021D3BD6-D603-4E3A-B278-851F8C268F8F}"/>
              </a:ext>
            </a:extLst>
          </p:cNvPr>
          <p:cNvSpPr>
            <a:spLocks noGrp="1"/>
          </p:cNvSpPr>
          <p:nvPr>
            <p:ph type="dt" sz="half" idx="10"/>
          </p:nvPr>
        </p:nvSpPr>
        <p:spPr/>
        <p:txBody>
          <a:bodyPr/>
          <a:lstStyle/>
          <a:p>
            <a:fld id="{7BCC5F96-A74C-46CF-9E46-36B383D07C47}" type="datetimeFigureOut">
              <a:rPr lang="en-GB" smtClean="0"/>
              <a:pPr/>
              <a:t>04-03-2021</a:t>
            </a:fld>
            <a:endParaRPr lang="en-GB"/>
          </a:p>
        </p:txBody>
      </p:sp>
      <p:sp>
        <p:nvSpPr>
          <p:cNvPr id="5" name="Tijdelijke aanduiding voor voettekst 4">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0653EAF1-5227-4B8E-8223-DF01B392A362}"/>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3CEE51DD-1FB1-4F3C-B953-E0D264E49771}"/>
              </a:ext>
            </a:extLst>
          </p:cNvPr>
          <p:cNvSpPr>
            <a:spLocks noGrp="1"/>
          </p:cNvSpPr>
          <p:nvPr>
            <p:ph type="sldNum" sz="quarter" idx="12"/>
          </p:nvPr>
        </p:nvSpPr>
        <p:spPr/>
        <p:txBody>
          <a:bodyPr/>
          <a:lstStyle/>
          <a:p>
            <a:fld id="{3371A46C-7B7B-40C3-9E95-B1AF073BA668}" type="slidenum">
              <a:rPr lang="en-GB" smtClean="0"/>
              <a:pPr/>
              <a:t>‹nr.›</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52917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8FEC4D56-7E62-49F6-AA52-DA521B9DF0F7}"/>
              </a:ext>
            </a:extLst>
          </p:cNvPr>
          <p:cNvSpPr>
            <a:spLocks noGrp="1"/>
          </p:cNvSpPr>
          <p:nvPr>
            <p:ph type="title" orient="vert"/>
          </p:nvPr>
        </p:nvSpPr>
        <p:spPr>
          <a:xfrm>
            <a:off x="8724900" y="365125"/>
            <a:ext cx="2628900" cy="5811838"/>
          </a:xfrm>
        </p:spPr>
        <p:txBody>
          <a:bodyPr vert="eaVert"/>
          <a:lstStyle/>
          <a:p>
            <a:r>
              <a:rPr lang="nl-NL"/>
              <a:t>Klik om stijl te bewerken</a:t>
            </a:r>
            <a:endParaRPr lang="en-GB"/>
          </a:p>
        </p:txBody>
      </p:sp>
      <p:sp>
        <p:nvSpPr>
          <p:cNvPr id="3" name="Tijdelijke aanduiding voor verticale tekst 2">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971B40D3-D1C5-4C64-AB86-283D8351457C}"/>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E49743DB-D083-4AD0-9037-B17E0CDDDCB2}"/>
              </a:ext>
            </a:extLst>
          </p:cNvPr>
          <p:cNvSpPr>
            <a:spLocks noGrp="1"/>
          </p:cNvSpPr>
          <p:nvPr>
            <p:ph type="dt" sz="half" idx="10"/>
          </p:nvPr>
        </p:nvSpPr>
        <p:spPr/>
        <p:txBody>
          <a:bodyPr/>
          <a:lstStyle/>
          <a:p>
            <a:fld id="{7BCC5F96-A74C-46CF-9E46-36B383D07C47}" type="datetimeFigureOut">
              <a:rPr lang="en-GB" smtClean="0"/>
              <a:pPr/>
              <a:t>04-03-2021</a:t>
            </a:fld>
            <a:endParaRPr lang="en-GB"/>
          </a:p>
        </p:txBody>
      </p:sp>
      <p:sp>
        <p:nvSpPr>
          <p:cNvPr id="5" name="Tijdelijke aanduiding voor voettekst 4">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5872E2F8-32DC-4D68-80CE-437AC39B8EE2}"/>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36EDF480-55B6-4129-B9B1-32572E92E4C8}"/>
              </a:ext>
            </a:extLst>
          </p:cNvPr>
          <p:cNvSpPr>
            <a:spLocks noGrp="1"/>
          </p:cNvSpPr>
          <p:nvPr>
            <p:ph type="sldNum" sz="quarter" idx="12"/>
          </p:nvPr>
        </p:nvSpPr>
        <p:spPr/>
        <p:txBody>
          <a:bodyPr/>
          <a:lstStyle/>
          <a:p>
            <a:fld id="{3371A46C-7B7B-40C3-9E95-B1AF073BA668}" type="slidenum">
              <a:rPr lang="en-GB" smtClean="0"/>
              <a:pPr/>
              <a:t>‹nr.›</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5459078"/>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760DF68F-2AD4-462E-A358-B81BA90CDFCA}"/>
              </a:ext>
            </a:extLst>
          </p:cNvPr>
          <p:cNvSpPr>
            <a:spLocks noGrp="1"/>
          </p:cNvSpPr>
          <p:nvPr>
            <p:ph type="title"/>
          </p:nvPr>
        </p:nvSpPr>
        <p:spPr/>
        <p:txBody>
          <a:bodyPr/>
          <a:lstStyle/>
          <a:p>
            <a:r>
              <a:rPr lang="nl-NL"/>
              <a:t>Klik om stijl te bewerken</a:t>
            </a:r>
            <a:endParaRPr lang="en-GB"/>
          </a:p>
        </p:txBody>
      </p:sp>
      <p:sp>
        <p:nvSpPr>
          <p:cNvPr id="3" name="Tijdelijke aanduiding voor inhoud 2">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D84CAA40-C652-4FC4-9460-5DAD75DFE4CA}"/>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734C6C55-DC8D-41E5-80A8-F38C481F1F5C}"/>
              </a:ext>
            </a:extLst>
          </p:cNvPr>
          <p:cNvSpPr>
            <a:spLocks noGrp="1"/>
          </p:cNvSpPr>
          <p:nvPr>
            <p:ph type="dt" sz="half" idx="10"/>
          </p:nvPr>
        </p:nvSpPr>
        <p:spPr/>
        <p:txBody>
          <a:bodyPr/>
          <a:lstStyle/>
          <a:p>
            <a:fld id="{7BCC5F96-A74C-46CF-9E46-36B383D07C47}" type="datetimeFigureOut">
              <a:rPr lang="en-GB" smtClean="0"/>
              <a:pPr/>
              <a:t>04-03-2021</a:t>
            </a:fld>
            <a:endParaRPr lang="en-GB"/>
          </a:p>
        </p:txBody>
      </p:sp>
      <p:sp>
        <p:nvSpPr>
          <p:cNvPr id="5" name="Tijdelijke aanduiding voor voettekst 4">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C838394C-9A54-4414-9832-054CC710221C}"/>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A0785E23-8254-4472-B20A-AD0D6A948B66}"/>
              </a:ext>
            </a:extLst>
          </p:cNvPr>
          <p:cNvSpPr>
            <a:spLocks noGrp="1"/>
          </p:cNvSpPr>
          <p:nvPr>
            <p:ph type="sldNum" sz="quarter" idx="12"/>
          </p:nvPr>
        </p:nvSpPr>
        <p:spPr/>
        <p:txBody>
          <a:bodyPr/>
          <a:lstStyle/>
          <a:p>
            <a:fld id="{3371A46C-7B7B-40C3-9E95-B1AF073BA668}" type="slidenum">
              <a:rPr lang="en-GB" smtClean="0"/>
              <a:pPr/>
              <a:t>‹nr.›</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36105796"/>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D111249F-E48F-403A-A4AF-A8BBC3F081F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GB"/>
          </a:p>
        </p:txBody>
      </p:sp>
      <p:sp>
        <p:nvSpPr>
          <p:cNvPr id="3" name="Tijdelijke aanduiding voor tekst 2">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AFF32427-E735-4653-9AAE-A038682C27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8BA52FDF-04BC-4C5A-90F4-D37B8EAD0F1E}"/>
              </a:ext>
            </a:extLst>
          </p:cNvPr>
          <p:cNvSpPr>
            <a:spLocks noGrp="1"/>
          </p:cNvSpPr>
          <p:nvPr>
            <p:ph type="dt" sz="half" idx="10"/>
          </p:nvPr>
        </p:nvSpPr>
        <p:spPr/>
        <p:txBody>
          <a:bodyPr/>
          <a:lstStyle/>
          <a:p>
            <a:fld id="{7BCC5F96-A74C-46CF-9E46-36B383D07C47}" type="datetimeFigureOut">
              <a:rPr lang="en-GB" smtClean="0"/>
              <a:pPr/>
              <a:t>04-03-2021</a:t>
            </a:fld>
            <a:endParaRPr lang="en-GB"/>
          </a:p>
        </p:txBody>
      </p:sp>
      <p:sp>
        <p:nvSpPr>
          <p:cNvPr id="5" name="Tijdelijke aanduiding voor voettekst 4">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781CB1A7-A98C-48E9-908D-66BFF1247D70}"/>
              </a:ext>
            </a:extLst>
          </p:cNvPr>
          <p:cNvSpPr>
            <a:spLocks noGrp="1"/>
          </p:cNvSpPr>
          <p:nvPr>
            <p:ph type="ftr" sz="quarter" idx="11"/>
          </p:nvPr>
        </p:nvSpPr>
        <p:spPr/>
        <p:txBody>
          <a:bodyPr/>
          <a:lstStyle/>
          <a:p>
            <a:endParaRPr lang="en-GB"/>
          </a:p>
        </p:txBody>
      </p:sp>
      <p:sp>
        <p:nvSpPr>
          <p:cNvPr id="6" name="Tijdelijke aanduiding voor dianummer 5">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EFE03244-01A5-4BAD-9704-7F2C3292EA81}"/>
              </a:ext>
            </a:extLst>
          </p:cNvPr>
          <p:cNvSpPr>
            <a:spLocks noGrp="1"/>
          </p:cNvSpPr>
          <p:nvPr>
            <p:ph type="sldNum" sz="quarter" idx="12"/>
          </p:nvPr>
        </p:nvSpPr>
        <p:spPr/>
        <p:txBody>
          <a:bodyPr/>
          <a:lstStyle/>
          <a:p>
            <a:fld id="{3371A46C-7B7B-40C3-9E95-B1AF073BA668}" type="slidenum">
              <a:rPr lang="en-GB" smtClean="0"/>
              <a:pPr/>
              <a:t>‹nr.›</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00377016"/>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73923B9B-92B9-4BA1-BE02-0E597555B7FA}"/>
              </a:ext>
            </a:extLst>
          </p:cNvPr>
          <p:cNvSpPr>
            <a:spLocks noGrp="1"/>
          </p:cNvSpPr>
          <p:nvPr>
            <p:ph type="title"/>
          </p:nvPr>
        </p:nvSpPr>
        <p:spPr/>
        <p:txBody>
          <a:bodyPr/>
          <a:lstStyle/>
          <a:p>
            <a:r>
              <a:rPr lang="nl-NL"/>
              <a:t>Klik om stijl te bewerken</a:t>
            </a:r>
            <a:endParaRPr lang="en-GB"/>
          </a:p>
        </p:txBody>
      </p:sp>
      <p:sp>
        <p:nvSpPr>
          <p:cNvPr id="3" name="Tijdelijke aanduiding voor inhoud 2">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2B8552E0-B459-458E-9503-153C24AC061E}"/>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inhoud 3">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8CBA5A54-DBEC-410C-B7C7-2BC2A8EF0439}"/>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datum 4">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F7395A44-DF2C-46DE-A5D6-4F2B9AFEC9BF}"/>
              </a:ext>
            </a:extLst>
          </p:cNvPr>
          <p:cNvSpPr>
            <a:spLocks noGrp="1"/>
          </p:cNvSpPr>
          <p:nvPr>
            <p:ph type="dt" sz="half" idx="10"/>
          </p:nvPr>
        </p:nvSpPr>
        <p:spPr/>
        <p:txBody>
          <a:bodyPr/>
          <a:lstStyle/>
          <a:p>
            <a:fld id="{7BCC5F96-A74C-46CF-9E46-36B383D07C47}" type="datetimeFigureOut">
              <a:rPr lang="en-GB" smtClean="0"/>
              <a:pPr/>
              <a:t>04-03-2021</a:t>
            </a:fld>
            <a:endParaRPr lang="en-GB"/>
          </a:p>
        </p:txBody>
      </p:sp>
      <p:sp>
        <p:nvSpPr>
          <p:cNvPr id="6" name="Tijdelijke aanduiding voor voettekst 5">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8B3B68D0-4275-4DD5-9FC0-31DD2E8F4050}"/>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3B0AA0B8-2E21-43E7-81F6-6D6E15D50F66}"/>
              </a:ext>
            </a:extLst>
          </p:cNvPr>
          <p:cNvSpPr>
            <a:spLocks noGrp="1"/>
          </p:cNvSpPr>
          <p:nvPr>
            <p:ph type="sldNum" sz="quarter" idx="12"/>
          </p:nvPr>
        </p:nvSpPr>
        <p:spPr/>
        <p:txBody>
          <a:bodyPr/>
          <a:lstStyle/>
          <a:p>
            <a:fld id="{3371A46C-7B7B-40C3-9E95-B1AF073BA668}" type="slidenum">
              <a:rPr lang="en-GB" smtClean="0"/>
              <a:pPr/>
              <a:t>‹nr.›</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62052160"/>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EA199D94-D666-4263-BCE9-9AD56BD55604}"/>
              </a:ext>
            </a:extLst>
          </p:cNvPr>
          <p:cNvSpPr>
            <a:spLocks noGrp="1"/>
          </p:cNvSpPr>
          <p:nvPr>
            <p:ph type="title"/>
          </p:nvPr>
        </p:nvSpPr>
        <p:spPr>
          <a:xfrm>
            <a:off x="839788" y="365125"/>
            <a:ext cx="10515600" cy="1325563"/>
          </a:xfrm>
        </p:spPr>
        <p:txBody>
          <a:bodyPr/>
          <a:lstStyle/>
          <a:p>
            <a:r>
              <a:rPr lang="nl-NL"/>
              <a:t>Klik om stijl te bewerken</a:t>
            </a:r>
            <a:endParaRPr lang="en-GB"/>
          </a:p>
        </p:txBody>
      </p:sp>
      <p:sp>
        <p:nvSpPr>
          <p:cNvPr id="3" name="Tijdelijke aanduiding voor tekst 2">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0ACBFD1B-17B4-42EE-8F12-DE85E73212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D4269301-8369-4A73-9E75-D790BDFBFF10}"/>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5" name="Tijdelijke aanduiding voor tekst 4">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F8B1BC68-F43F-4A28-996B-F4479DCA9F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E6342D3D-2AE7-4806-BD18-26515262776A}"/>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7" name="Tijdelijke aanduiding voor datum 6">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9EE610ED-25DF-4148-99B8-836D9586FDF0}"/>
              </a:ext>
            </a:extLst>
          </p:cNvPr>
          <p:cNvSpPr>
            <a:spLocks noGrp="1"/>
          </p:cNvSpPr>
          <p:nvPr>
            <p:ph type="dt" sz="half" idx="10"/>
          </p:nvPr>
        </p:nvSpPr>
        <p:spPr/>
        <p:txBody>
          <a:bodyPr/>
          <a:lstStyle/>
          <a:p>
            <a:fld id="{7BCC5F96-A74C-46CF-9E46-36B383D07C47}" type="datetimeFigureOut">
              <a:rPr lang="en-GB" smtClean="0"/>
              <a:pPr/>
              <a:t>04-03-2021</a:t>
            </a:fld>
            <a:endParaRPr lang="en-GB"/>
          </a:p>
        </p:txBody>
      </p:sp>
      <p:sp>
        <p:nvSpPr>
          <p:cNvPr id="8" name="Tijdelijke aanduiding voor voettekst 7">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C89DEE47-EBAD-41E4-ABBB-EABA8D03F7C0}"/>
              </a:ext>
            </a:extLst>
          </p:cNvPr>
          <p:cNvSpPr>
            <a:spLocks noGrp="1"/>
          </p:cNvSpPr>
          <p:nvPr>
            <p:ph type="ftr" sz="quarter" idx="11"/>
          </p:nvPr>
        </p:nvSpPr>
        <p:spPr/>
        <p:txBody>
          <a:bodyPr/>
          <a:lstStyle/>
          <a:p>
            <a:endParaRPr lang="en-GB"/>
          </a:p>
        </p:txBody>
      </p:sp>
      <p:sp>
        <p:nvSpPr>
          <p:cNvPr id="9" name="Tijdelijke aanduiding voor dianummer 8">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10659C91-03C6-4ED4-A263-DDE26AC8CD78}"/>
              </a:ext>
            </a:extLst>
          </p:cNvPr>
          <p:cNvSpPr>
            <a:spLocks noGrp="1"/>
          </p:cNvSpPr>
          <p:nvPr>
            <p:ph type="sldNum" sz="quarter" idx="12"/>
          </p:nvPr>
        </p:nvSpPr>
        <p:spPr/>
        <p:txBody>
          <a:bodyPr/>
          <a:lstStyle/>
          <a:p>
            <a:fld id="{3371A46C-7B7B-40C3-9E95-B1AF073BA668}" type="slidenum">
              <a:rPr lang="en-GB" smtClean="0"/>
              <a:pPr/>
              <a:t>‹nr.›</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76491889"/>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4089AE1C-36C6-4403-8773-8ECF0E5152CB}"/>
              </a:ext>
            </a:extLst>
          </p:cNvPr>
          <p:cNvSpPr>
            <a:spLocks noGrp="1"/>
          </p:cNvSpPr>
          <p:nvPr>
            <p:ph type="title"/>
          </p:nvPr>
        </p:nvSpPr>
        <p:spPr/>
        <p:txBody>
          <a:bodyPr/>
          <a:lstStyle/>
          <a:p>
            <a:r>
              <a:rPr lang="nl-NL"/>
              <a:t>Klik om stijl te bewerken</a:t>
            </a:r>
            <a:endParaRPr lang="en-GB"/>
          </a:p>
        </p:txBody>
      </p:sp>
      <p:sp>
        <p:nvSpPr>
          <p:cNvPr id="3" name="Tijdelijke aanduiding voor datum 2">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602C97B4-6645-4E6E-9E9D-1F2325B6B853}"/>
              </a:ext>
            </a:extLst>
          </p:cNvPr>
          <p:cNvSpPr>
            <a:spLocks noGrp="1"/>
          </p:cNvSpPr>
          <p:nvPr>
            <p:ph type="dt" sz="half" idx="10"/>
          </p:nvPr>
        </p:nvSpPr>
        <p:spPr/>
        <p:txBody>
          <a:bodyPr/>
          <a:lstStyle/>
          <a:p>
            <a:fld id="{7BCC5F96-A74C-46CF-9E46-36B383D07C47}" type="datetimeFigureOut">
              <a:rPr lang="en-GB" smtClean="0"/>
              <a:pPr/>
              <a:t>04-03-2021</a:t>
            </a:fld>
            <a:endParaRPr lang="en-GB"/>
          </a:p>
        </p:txBody>
      </p:sp>
      <p:sp>
        <p:nvSpPr>
          <p:cNvPr id="4" name="Tijdelijke aanduiding voor voettekst 3">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7637F436-DB0D-41B3-9D94-468368DB2FBB}"/>
              </a:ext>
            </a:extLst>
          </p:cNvPr>
          <p:cNvSpPr>
            <a:spLocks noGrp="1"/>
          </p:cNvSpPr>
          <p:nvPr>
            <p:ph type="ftr" sz="quarter" idx="11"/>
          </p:nvPr>
        </p:nvSpPr>
        <p:spPr/>
        <p:txBody>
          <a:bodyPr/>
          <a:lstStyle/>
          <a:p>
            <a:endParaRPr lang="en-GB"/>
          </a:p>
        </p:txBody>
      </p:sp>
      <p:sp>
        <p:nvSpPr>
          <p:cNvPr id="5" name="Tijdelijke aanduiding voor dianummer 4">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917A5C4C-BD98-4821-B069-A0CFB8D67056}"/>
              </a:ext>
            </a:extLst>
          </p:cNvPr>
          <p:cNvSpPr>
            <a:spLocks noGrp="1"/>
          </p:cNvSpPr>
          <p:nvPr>
            <p:ph type="sldNum" sz="quarter" idx="12"/>
          </p:nvPr>
        </p:nvSpPr>
        <p:spPr/>
        <p:txBody>
          <a:bodyPr/>
          <a:lstStyle/>
          <a:p>
            <a:fld id="{3371A46C-7B7B-40C3-9E95-B1AF073BA668}" type="slidenum">
              <a:rPr lang="en-GB" smtClean="0"/>
              <a:pPr/>
              <a:t>‹nr.›</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30888688"/>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8CE10166-A4DB-4C5E-B4DD-807FB3CEBC19}"/>
              </a:ext>
            </a:extLst>
          </p:cNvPr>
          <p:cNvSpPr>
            <a:spLocks noGrp="1"/>
          </p:cNvSpPr>
          <p:nvPr>
            <p:ph type="dt" sz="half" idx="10"/>
          </p:nvPr>
        </p:nvSpPr>
        <p:spPr/>
        <p:txBody>
          <a:bodyPr/>
          <a:lstStyle/>
          <a:p>
            <a:fld id="{7BCC5F96-A74C-46CF-9E46-36B383D07C47}" type="datetimeFigureOut">
              <a:rPr lang="en-GB" smtClean="0"/>
              <a:pPr/>
              <a:t>04-03-2021</a:t>
            </a:fld>
            <a:endParaRPr lang="en-GB"/>
          </a:p>
        </p:txBody>
      </p:sp>
      <p:sp>
        <p:nvSpPr>
          <p:cNvPr id="3" name="Tijdelijke aanduiding voor voettekst 2">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B873BCC8-8E36-46A9-A15E-D6DBF574498A}"/>
              </a:ext>
            </a:extLst>
          </p:cNvPr>
          <p:cNvSpPr>
            <a:spLocks noGrp="1"/>
          </p:cNvSpPr>
          <p:nvPr>
            <p:ph type="ftr" sz="quarter" idx="11"/>
          </p:nvPr>
        </p:nvSpPr>
        <p:spPr/>
        <p:txBody>
          <a:bodyPr/>
          <a:lstStyle/>
          <a:p>
            <a:endParaRPr lang="en-GB"/>
          </a:p>
        </p:txBody>
      </p:sp>
      <p:sp>
        <p:nvSpPr>
          <p:cNvPr id="4" name="Tijdelijke aanduiding voor dianummer 3">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B1DD46AD-8761-45E7-8CD7-895AF389E982}"/>
              </a:ext>
            </a:extLst>
          </p:cNvPr>
          <p:cNvSpPr>
            <a:spLocks noGrp="1"/>
          </p:cNvSpPr>
          <p:nvPr>
            <p:ph type="sldNum" sz="quarter" idx="12"/>
          </p:nvPr>
        </p:nvSpPr>
        <p:spPr/>
        <p:txBody>
          <a:bodyPr/>
          <a:lstStyle/>
          <a:p>
            <a:fld id="{3371A46C-7B7B-40C3-9E95-B1AF073BA668}" type="slidenum">
              <a:rPr lang="en-GB" smtClean="0"/>
              <a:pPr/>
              <a:t>‹nr.›</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18429960"/>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3EE6A82A-6112-4F05-B138-49069428F5F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inhoud 2">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6672A92E-EC0B-43C1-91F8-29A490F2EB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0E946116-D981-4352-9614-AB32EB4314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0C4C2B14-A691-4027-85A2-90E549A63FAC}"/>
              </a:ext>
            </a:extLst>
          </p:cNvPr>
          <p:cNvSpPr>
            <a:spLocks noGrp="1"/>
          </p:cNvSpPr>
          <p:nvPr>
            <p:ph type="dt" sz="half" idx="10"/>
          </p:nvPr>
        </p:nvSpPr>
        <p:spPr/>
        <p:txBody>
          <a:bodyPr/>
          <a:lstStyle/>
          <a:p>
            <a:fld id="{7BCC5F96-A74C-46CF-9E46-36B383D07C47}" type="datetimeFigureOut">
              <a:rPr lang="en-GB" smtClean="0"/>
              <a:pPr/>
              <a:t>04-03-2021</a:t>
            </a:fld>
            <a:endParaRPr lang="en-GB"/>
          </a:p>
        </p:txBody>
      </p:sp>
      <p:sp>
        <p:nvSpPr>
          <p:cNvPr id="6" name="Tijdelijke aanduiding voor voettekst 5">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EBF5862C-8D4D-4E79-A018-B999931BB2B1}"/>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AA9D08BD-C745-4591-9865-C88FE4252581}"/>
              </a:ext>
            </a:extLst>
          </p:cNvPr>
          <p:cNvSpPr>
            <a:spLocks noGrp="1"/>
          </p:cNvSpPr>
          <p:nvPr>
            <p:ph type="sldNum" sz="quarter" idx="12"/>
          </p:nvPr>
        </p:nvSpPr>
        <p:spPr/>
        <p:txBody>
          <a:bodyPr/>
          <a:lstStyle/>
          <a:p>
            <a:fld id="{3371A46C-7B7B-40C3-9E95-B1AF073BA668}" type="slidenum">
              <a:rPr lang="en-GB" smtClean="0"/>
              <a:pPr/>
              <a:t>‹nr.›</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09075097"/>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AE4992F4-0961-4C72-B601-AD037A8CA4A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afbeelding 2">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4ABE5199-59FD-4B2E-8BC9-1258F70FE2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ijdelijke aanduiding voor tekst 3">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FA1C1C53-A166-4FE3-8C64-A2217476D9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27AA557A-F684-4597-B490-AB045938E9AC}"/>
              </a:ext>
            </a:extLst>
          </p:cNvPr>
          <p:cNvSpPr>
            <a:spLocks noGrp="1"/>
          </p:cNvSpPr>
          <p:nvPr>
            <p:ph type="dt" sz="half" idx="10"/>
          </p:nvPr>
        </p:nvSpPr>
        <p:spPr/>
        <p:txBody>
          <a:bodyPr/>
          <a:lstStyle/>
          <a:p>
            <a:fld id="{7BCC5F96-A74C-46CF-9E46-36B383D07C47}" type="datetimeFigureOut">
              <a:rPr lang="en-GB" smtClean="0"/>
              <a:pPr/>
              <a:t>04-03-2021</a:t>
            </a:fld>
            <a:endParaRPr lang="en-GB"/>
          </a:p>
        </p:txBody>
      </p:sp>
      <p:sp>
        <p:nvSpPr>
          <p:cNvPr id="6" name="Tijdelijke aanduiding voor voettekst 5">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CF364A43-CE6D-4B5F-94AA-534323896B42}"/>
              </a:ext>
            </a:extLst>
          </p:cNvPr>
          <p:cNvSpPr>
            <a:spLocks noGrp="1"/>
          </p:cNvSpPr>
          <p:nvPr>
            <p:ph type="ftr" sz="quarter" idx="11"/>
          </p:nvPr>
        </p:nvSpPr>
        <p:spPr/>
        <p:txBody>
          <a:bodyPr/>
          <a:lstStyle/>
          <a:p>
            <a:endParaRPr lang="en-GB"/>
          </a:p>
        </p:txBody>
      </p:sp>
      <p:sp>
        <p:nvSpPr>
          <p:cNvPr id="7" name="Tijdelijke aanduiding voor dianummer 6">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3B7A459E-CD76-4773-A131-BE82CAAC44D2}"/>
              </a:ext>
            </a:extLst>
          </p:cNvPr>
          <p:cNvSpPr>
            <a:spLocks noGrp="1"/>
          </p:cNvSpPr>
          <p:nvPr>
            <p:ph type="sldNum" sz="quarter" idx="12"/>
          </p:nvPr>
        </p:nvSpPr>
        <p:spPr/>
        <p:txBody>
          <a:bodyPr/>
          <a:lstStyle/>
          <a:p>
            <a:fld id="{3371A46C-7B7B-40C3-9E95-B1AF073BA668}" type="slidenum">
              <a:rPr lang="en-GB" smtClean="0"/>
              <a:pPr/>
              <a:t>‹nr.›</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105874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C56684A2-B496-4409-B492-65C3C36C54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GB"/>
          </a:p>
        </p:txBody>
      </p:sp>
      <p:sp>
        <p:nvSpPr>
          <p:cNvPr id="3" name="Tijdelijke aanduiding voor tekst 2">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7EC2A7F7-2100-4E82-9239-D48243B19F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datum 3">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C988B9F2-EAC7-41C5-9D90-982B2F85FF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CC5F96-A74C-46CF-9E46-36B383D07C47}" type="datetimeFigureOut">
              <a:rPr lang="en-GB" smtClean="0"/>
              <a:pPr/>
              <a:t>04-03-2021</a:t>
            </a:fld>
            <a:endParaRPr lang="en-GB"/>
          </a:p>
        </p:txBody>
      </p:sp>
      <p:sp>
        <p:nvSpPr>
          <p:cNvPr id="5" name="Tijdelijke aanduiding voor voettekst 4">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C9AA606F-74FC-4B4E-9599-15DD7B5FA4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Tijdelijke aanduiding voor dianummer 5">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22B260D9-3E04-47B3-A066-772023D8F7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71A46C-7B7B-40C3-9E95-B1AF073BA668}" type="slidenum">
              <a:rPr lang="en-GB" smtClean="0"/>
              <a:pPr/>
              <a:t>‹nr.›</a:t>
            </a:fld>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69910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amruta.org/1983/10/12/public-program-boston-1983/?highlight=1983%20creativity" TargetMode="External"/><Relationship Id="rId3" Type="http://schemas.openxmlformats.org/officeDocument/2006/relationships/hyperlink" Target="https://www.youtube.com/watch?v=gNtfBj52MPo"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0000"/>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71B2258F-86CA-4D4D-8270-BC05FCDEBFB3}"/>
              </a:ext>
              <a:ext uri="{C183D7F6-B498-43B3-948B-1728B52AA6E4}">
                <adec:decorative xmlns:a="http://schemas.openxmlformats.org/drawingml/2006/main" xmlns:r="http://schemas.openxmlformats.org/officeDocument/2006/relationships" xmlns:p="http://schemas.openxmlformats.org/presentationml/2006/main" xmlns:adec="http://schemas.microsoft.com/office/drawing/2017/decorative" xmlns="" xmlns:mv="urn:schemas-microsoft-com:mac:vml" xmlns:mc="http://schemas.openxmlformats.org/markup-compatibility/2006" val="1"/>
              </a:ext>
            </a:extLst>
          </p:cNvPr>
          <p:cNvSpPr>
            <a:spLocks noGrp="1" noRot="1" noChangeAspect="1" noMove="1" noResize="1" noEditPoints="1" noAdjustHandles="1" noChangeArrowheads="1" noChangeShapeType="1" noTextEdit="1"/>
          </p:cNvSpPr>
          <p:nvPr>
            <p:extLst>
              <p:ext uri="{386F3935-93C4-4BCD-93E2-E3B085C9AB24}">
                <p16:designElem xmlns:a="http://schemas.openxmlformats.org/drawingml/2006/main" xmlns:r="http://schemas.openxmlformats.org/officeDocument/2006/relationships" xmlns:p="http://schemas.openxmlformats.org/presentationml/2006/main" xmlns:p16="http://schemas.microsoft.com/office/powerpoint/2015/main" xmlns="" xmlns:mv="urn:schemas-microsoft-com:mac:vml" xmlns:mc="http://schemas.openxmlformats.org/markup-compatibility/2006"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2" name="Picture 4" descr="Image may contain: one or more people">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5C9EDE5B-17C8-47ED-9D1F-A7F118591A11}"/>
              </a:ext>
            </a:extLst>
          </p:cNvPr>
          <p:cNvPicPr>
            <a:picLocks noChangeAspect="1" noChangeArrowheads="1"/>
          </p:cNvPicPr>
          <p:nvPr/>
        </p:nvPicPr>
        <p:blipFill rotWithShape="1">
          <a:blip r:embed="rId2">
            <a:alphaModFix amt="50000"/>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b="15730"/>
          <a:stretch/>
        </p:blipFill>
        <p:spPr bwMode="auto">
          <a:xfrm>
            <a:off x="20" y="10"/>
            <a:ext cx="12191980" cy="685799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2" name="Titel 1">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866CF5A1-FCE9-40C1-B6EC-C68F0E46C711}"/>
              </a:ext>
            </a:extLst>
          </p:cNvPr>
          <p:cNvSpPr>
            <a:spLocks noGrp="1"/>
          </p:cNvSpPr>
          <p:nvPr>
            <p:ph type="ctrTitle"/>
          </p:nvPr>
        </p:nvSpPr>
        <p:spPr>
          <a:xfrm>
            <a:off x="1524000" y="1122362"/>
            <a:ext cx="9144000" cy="2900518"/>
          </a:xfrm>
        </p:spPr>
        <p:txBody>
          <a:bodyPr>
            <a:normAutofit/>
          </a:bodyPr>
          <a:lstStyle/>
          <a:p>
            <a:r>
              <a:rPr lang="nl-NL" b="1" dirty="0" err="1">
                <a:solidFill>
                  <a:srgbClr val="FFFFFF"/>
                </a:solidFill>
                <a:latin typeface="Abadi Extra Light" panose="020B0204020104020204" pitchFamily="34" charset="0"/>
              </a:rPr>
              <a:t>Swadistan</a:t>
            </a:r>
            <a:r>
              <a:rPr lang="nl-NL" b="1">
                <a:solidFill>
                  <a:srgbClr val="FFFFFF"/>
                </a:solidFill>
                <a:latin typeface="Abadi Extra Light" panose="020B0204020104020204" pitchFamily="34" charset="0"/>
              </a:rPr>
              <a:t> Chakra</a:t>
            </a:r>
            <a:endParaRPr lang="en-GB" b="1">
              <a:solidFill>
                <a:srgbClr val="FFFFFF"/>
              </a:solidFill>
              <a:latin typeface="Abadi Extra Light" panose="020B0204020104020204" pitchFamily="34" charset="0"/>
            </a:endParaRPr>
          </a:p>
        </p:txBody>
      </p:sp>
      <p:sp>
        <p:nvSpPr>
          <p:cNvPr id="3" name="Ondertitel 2">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D0F3E48C-B6DE-45BD-9F21-6976130CBF1B}"/>
              </a:ext>
            </a:extLst>
          </p:cNvPr>
          <p:cNvSpPr>
            <a:spLocks noGrp="1"/>
          </p:cNvSpPr>
          <p:nvPr>
            <p:ph type="subTitle" idx="1"/>
          </p:nvPr>
        </p:nvSpPr>
        <p:spPr>
          <a:xfrm>
            <a:off x="1524000" y="4159404"/>
            <a:ext cx="9144000" cy="1098395"/>
          </a:xfrm>
        </p:spPr>
        <p:txBody>
          <a:bodyPr>
            <a:normAutofit/>
          </a:bodyPr>
          <a:lstStyle/>
          <a:p>
            <a:r>
              <a:rPr lang="nl-NL" dirty="0" err="1" smtClean="0">
                <a:solidFill>
                  <a:srgbClr val="FFFFFF"/>
                </a:solidFill>
              </a:rPr>
              <a:t>Creativity</a:t>
            </a:r>
            <a:r>
              <a:rPr lang="nl-NL" dirty="0" smtClean="0">
                <a:solidFill>
                  <a:srgbClr val="FFFFFF"/>
                </a:solidFill>
              </a:rPr>
              <a:t>, Attention </a:t>
            </a:r>
            <a:r>
              <a:rPr lang="nl-NL" dirty="0" err="1" smtClean="0">
                <a:solidFill>
                  <a:srgbClr val="FFFFFF"/>
                </a:solidFill>
              </a:rPr>
              <a:t>and</a:t>
            </a:r>
            <a:r>
              <a:rPr lang="nl-NL" dirty="0" smtClean="0">
                <a:solidFill>
                  <a:srgbClr val="FFFFFF"/>
                </a:solidFill>
              </a:rPr>
              <a:t> Knowledge</a:t>
            </a:r>
            <a:endParaRPr lang="en-GB" dirty="0">
              <a:solidFill>
                <a:srgbClr val="FFFFFF"/>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7520798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2E816AF2-3412-438C-A3DD-02D3C10DCB9B}"/>
              </a:ext>
            </a:extLst>
          </p:cNvPr>
          <p:cNvSpPr>
            <a:spLocks noGrp="1"/>
          </p:cNvSpPr>
          <p:nvPr>
            <p:ph type="title"/>
          </p:nvPr>
        </p:nvSpPr>
        <p:spPr>
          <a:xfrm>
            <a:off x="4965430" y="629268"/>
            <a:ext cx="6586491" cy="1286160"/>
          </a:xfrm>
        </p:spPr>
        <p:txBody>
          <a:bodyPr anchor="b">
            <a:normAutofit fontScale="90000"/>
          </a:bodyPr>
          <a:lstStyle/>
          <a:p>
            <a:r>
              <a:rPr lang="nl-NL" dirty="0" err="1"/>
              <a:t>Balanced</a:t>
            </a:r>
            <a:r>
              <a:rPr lang="nl-NL" dirty="0"/>
              <a:t> </a:t>
            </a:r>
            <a:r>
              <a:rPr lang="nl-NL" dirty="0" err="1" smtClean="0"/>
              <a:t>Liver</a:t>
            </a:r>
            <a:r>
              <a:rPr lang="nl-NL" dirty="0" smtClean="0"/>
              <a:t> </a:t>
            </a:r>
            <a:r>
              <a:rPr lang="nl-NL" dirty="0" err="1" smtClean="0"/>
              <a:t>and</a:t>
            </a:r>
            <a:r>
              <a:rPr lang="nl-NL" dirty="0" smtClean="0"/>
              <a:t> Attention</a:t>
            </a:r>
            <a:endParaRPr lang="en-GB" dirty="0"/>
          </a:p>
        </p:txBody>
      </p:sp>
      <p:pic>
        <p:nvPicPr>
          <p:cNvPr id="10242" name="Picture 2" descr="No photo description available.">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557401B0-CC1E-4DC4-A4A6-D133D73E3D75}"/>
              </a:ext>
            </a:extLst>
          </p:cNvPr>
          <p:cNvPicPr>
            <a:picLocks noChangeAspect="1" noChangeArrowheads="1"/>
          </p:cNvPicPr>
          <p:nvPr/>
        </p:nvPicPr>
        <p:blipFill rotWithShape="1">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15452" r="14684"/>
          <a:stretch/>
        </p:blipFill>
        <p:spPr bwMode="auto">
          <a:xfrm>
            <a:off x="20" y="10"/>
            <a:ext cx="4635571" cy="6857990"/>
          </a:xfrm>
          <a:prstGeom prst="rect">
            <a:avLst/>
          </a:prstGeom>
          <a:noFill/>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cxnSp>
        <p:nvCxnSpPr>
          <p:cNvPr id="135" name="Straight Connector 134">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A7F400EE-A8A5-48AF-B4D6-291B52C6F0B0}"/>
              </a:ext>
              <a:ext uri="{C183D7F6-B498-43B3-948B-1728B52AA6E4}">
                <adec:decorative xmlns:a="http://schemas.openxmlformats.org/drawingml/2006/main" xmlns:r="http://schemas.openxmlformats.org/officeDocument/2006/relationships" xmlns:p="http://schemas.openxmlformats.org/presentationml/2006/main" xmlns:adec="http://schemas.microsoft.com/office/drawing/2017/decorative" xmlns="" xmlns:mv="urn:schemas-microsoft-com:mac:vml" xmlns:mc="http://schemas.openxmlformats.org/markup-compatibility/2006" val="1"/>
              </a:ext>
            </a:extLst>
          </p:cNvPr>
          <p:cNvCxnSpPr>
            <a:cxnSpLocks noGrp="1" noRot="1" noChangeAspect="1" noMove="1" noResize="1" noEditPoints="1" noAdjustHandles="1" noChangeArrowheads="1" noChangeShapeType="1"/>
          </p:cNvCxnSpPr>
          <p:nvPr>
            <p:extLst>
              <p:ext uri="{386F3935-93C4-4BCD-93E2-E3B085C9AB24}">
                <p16:designElem xmlns:a="http://schemas.openxmlformats.org/drawingml/2006/main" xmlns:r="http://schemas.openxmlformats.org/officeDocument/2006/relationships" xmlns:p="http://schemas.openxmlformats.org/presentationml/2006/main" xmlns:p16="http://schemas.microsoft.com/office/powerpoint/2015/main" xmlns="" xmlns:mv="urn:schemas-microsoft-com:mac:vml" xmlns:mc="http://schemas.openxmlformats.org/markup-compatibility/2006" val="1"/>
              </p:ext>
            </p:extLst>
          </p:nvPr>
        </p:nvCxnSpPr>
        <p:spPr>
          <a:xfrm>
            <a:off x="5080934" y="2115117"/>
            <a:ext cx="6309360" cy="0"/>
          </a:xfrm>
          <a:prstGeom prst="line">
            <a:avLst/>
          </a:prstGeom>
          <a:ln w="19050">
            <a:solidFill>
              <a:srgbClr val="E39F32"/>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413BCA2E-BF14-4FEC-BB94-210C35506570}"/>
              </a:ext>
            </a:extLst>
          </p:cNvPr>
          <p:cNvSpPr>
            <a:spLocks noGrp="1"/>
          </p:cNvSpPr>
          <p:nvPr>
            <p:ph idx="1"/>
          </p:nvPr>
        </p:nvSpPr>
        <p:spPr>
          <a:xfrm>
            <a:off x="4965431" y="2438400"/>
            <a:ext cx="6978919" cy="4305297"/>
          </a:xfrm>
        </p:spPr>
        <p:txBody>
          <a:bodyPr>
            <a:normAutofit/>
          </a:bodyPr>
          <a:lstStyle/>
          <a:p>
            <a:r>
              <a:rPr lang="en-GB" sz="2500" dirty="0"/>
              <a:t>A balanced liver </a:t>
            </a:r>
            <a:r>
              <a:rPr lang="en-GB" sz="2500" b="1" dirty="0"/>
              <a:t>sustains and nourishes </a:t>
            </a:r>
            <a:r>
              <a:rPr lang="en-GB" sz="2500" dirty="0"/>
              <a:t>your ability to be attentive by filtering out </a:t>
            </a:r>
            <a:r>
              <a:rPr lang="en-GB" sz="2500" dirty="0" smtClean="0"/>
              <a:t>toxins, impurities and external distractions. This purified attention gives </a:t>
            </a:r>
            <a:r>
              <a:rPr lang="en-GB" sz="2500" dirty="0"/>
              <a:t>peace and </a:t>
            </a:r>
            <a:r>
              <a:rPr lang="en-GB" sz="2500" dirty="0" smtClean="0"/>
              <a:t>stillness, </a:t>
            </a:r>
            <a:r>
              <a:rPr lang="en-GB" sz="2500" dirty="0"/>
              <a:t>that </a:t>
            </a:r>
            <a:r>
              <a:rPr lang="en-GB" sz="2500" dirty="0" smtClean="0"/>
              <a:t>is needed </a:t>
            </a:r>
            <a:r>
              <a:rPr lang="en-GB" sz="2500" dirty="0"/>
              <a:t>to meditate </a:t>
            </a:r>
            <a:r>
              <a:rPr lang="en-GB" sz="2500" dirty="0" smtClean="0"/>
              <a:t>effectively.</a:t>
            </a:r>
            <a:endParaRPr lang="en-GB" sz="2500" dirty="0"/>
          </a:p>
          <a:p>
            <a:r>
              <a:rPr lang="en-GB" sz="2500" dirty="0"/>
              <a:t>When your Swadisthan chakra is </a:t>
            </a:r>
            <a:r>
              <a:rPr lang="en-GB" sz="2500" dirty="0" smtClean="0"/>
              <a:t>balanced </a:t>
            </a:r>
            <a:r>
              <a:rPr lang="en-GB" sz="2500" dirty="0"/>
              <a:t>y</a:t>
            </a:r>
            <a:r>
              <a:rPr lang="en-GB" sz="2500" dirty="0" smtClean="0"/>
              <a:t>ou </a:t>
            </a:r>
            <a:r>
              <a:rPr lang="en-GB" sz="2500" dirty="0"/>
              <a:t>will be able to maintain a </a:t>
            </a:r>
            <a:r>
              <a:rPr lang="en-GB" sz="2500" b="1" dirty="0"/>
              <a:t>peaceful mind </a:t>
            </a:r>
            <a:r>
              <a:rPr lang="en-GB" sz="2500" dirty="0"/>
              <a:t>free from worries, doubts, confusion and distraction. The creative work you do while in this balanced state will be spiritually enhanced. It </a:t>
            </a:r>
            <a:r>
              <a:rPr lang="en-GB" sz="2500" dirty="0" smtClean="0"/>
              <a:t>comes from the heart and has pure love. It emits vibrations.</a:t>
            </a:r>
            <a:endParaRPr lang="en-GB" sz="2500" dirty="0"/>
          </a:p>
          <a:p>
            <a:endParaRPr lang="en-GB" sz="20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626388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CBBC8DF5-BD4F-4151-A203-5C24C37DCFC7}"/>
              </a:ext>
            </a:extLst>
          </p:cNvPr>
          <p:cNvSpPr>
            <a:spLocks noGrp="1"/>
          </p:cNvSpPr>
          <p:nvPr>
            <p:ph type="title"/>
          </p:nvPr>
        </p:nvSpPr>
        <p:spPr>
          <a:xfrm>
            <a:off x="655320" y="365125"/>
            <a:ext cx="5120114" cy="1692794"/>
          </a:xfrm>
        </p:spPr>
        <p:txBody>
          <a:bodyPr>
            <a:normAutofit/>
          </a:bodyPr>
          <a:lstStyle/>
          <a:p>
            <a:r>
              <a:rPr lang="nl-NL" dirty="0"/>
              <a:t>More blockages of Swadisthan </a:t>
            </a:r>
            <a:endParaRPr lang="en-GB" dirty="0"/>
          </a:p>
        </p:txBody>
      </p:sp>
      <p:cxnSp>
        <p:nvCxnSpPr>
          <p:cNvPr id="137" name="Straight Arrow Connector 136">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E4A809D5-3600-46D4-A466-67F2349A54FB}"/>
              </a:ext>
              <a:ext uri="{C183D7F6-B498-43B3-948B-1728B52AA6E4}">
                <adec:decorative xmlns:a="http://schemas.openxmlformats.org/drawingml/2006/main" xmlns:r="http://schemas.openxmlformats.org/officeDocument/2006/relationships" xmlns:p="http://schemas.openxmlformats.org/presentationml/2006/main" xmlns:adec="http://schemas.microsoft.com/office/drawing/2017/decorative" xmlns="" xmlns:mv="urn:schemas-microsoft-com:mac:vml" xmlns:mc="http://schemas.openxmlformats.org/markup-compatibility/2006" val="1"/>
              </a:ext>
            </a:extLst>
          </p:cNvPr>
          <p:cNvCxnSpPr>
            <a:cxnSpLocks noGrp="1" noRot="1" noChangeAspect="1" noMove="1" noResize="1" noEditPoints="1" noAdjustHandles="1" noChangeArrowheads="1" noChangeShapeType="1"/>
          </p:cNvCxnSpPr>
          <p:nvPr>
            <p:extLst>
              <p:ext uri="{386F3935-93C4-4BCD-93E2-E3B085C9AB24}">
                <p16:designElem xmlns:a="http://schemas.openxmlformats.org/drawingml/2006/main" xmlns:r="http://schemas.openxmlformats.org/officeDocument/2006/relationships" xmlns:p="http://schemas.openxmlformats.org/presentationml/2006/main" xmlns:p16="http://schemas.microsoft.com/office/powerpoint/2015/main" xmlns="" xmlns:mv="urn:schemas-microsoft-com:mac:vml" xmlns:mc="http://schemas.openxmlformats.org/markup-compatibility/2006"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31A8643B-D2C4-4158-B7B2-C7BAB7BA3403}"/>
              </a:ext>
            </a:extLst>
          </p:cNvPr>
          <p:cNvSpPr>
            <a:spLocks noGrp="1"/>
          </p:cNvSpPr>
          <p:nvPr>
            <p:ph idx="1"/>
          </p:nvPr>
        </p:nvSpPr>
        <p:spPr>
          <a:xfrm>
            <a:off x="442913" y="2575033"/>
            <a:ext cx="5435936" cy="4125797"/>
          </a:xfrm>
        </p:spPr>
        <p:txBody>
          <a:bodyPr>
            <a:normAutofit fontScale="92500" lnSpcReduction="10000"/>
          </a:bodyPr>
          <a:lstStyle/>
          <a:p>
            <a:r>
              <a:rPr lang="nl-NL" sz="2500" dirty="0"/>
              <a:t>Right side:</a:t>
            </a:r>
          </a:p>
          <a:p>
            <a:pPr>
              <a:buFontTx/>
              <a:buChar char="-"/>
            </a:pPr>
            <a:r>
              <a:rPr lang="nl-NL" sz="2500" dirty="0" err="1"/>
              <a:t>Excess</a:t>
            </a:r>
            <a:r>
              <a:rPr lang="nl-NL" sz="2500" dirty="0"/>
              <a:t> of </a:t>
            </a:r>
            <a:r>
              <a:rPr lang="nl-NL" sz="2500" dirty="0" err="1"/>
              <a:t>mental</a:t>
            </a:r>
            <a:r>
              <a:rPr lang="nl-NL" sz="2500" dirty="0"/>
              <a:t> </a:t>
            </a:r>
            <a:r>
              <a:rPr lang="nl-NL" sz="2500" dirty="0" err="1"/>
              <a:t>and</a:t>
            </a:r>
            <a:r>
              <a:rPr lang="nl-NL" sz="2500" dirty="0"/>
              <a:t> </a:t>
            </a:r>
            <a:r>
              <a:rPr lang="nl-NL" sz="2500" dirty="0" err="1"/>
              <a:t>physical</a:t>
            </a:r>
            <a:r>
              <a:rPr lang="nl-NL" sz="2500" dirty="0"/>
              <a:t> </a:t>
            </a:r>
            <a:r>
              <a:rPr lang="nl-NL" sz="2500" dirty="0" err="1"/>
              <a:t>activity</a:t>
            </a:r>
            <a:endParaRPr lang="nl-NL" sz="2500" dirty="0"/>
          </a:p>
          <a:p>
            <a:pPr>
              <a:buFontTx/>
              <a:buChar char="-"/>
            </a:pPr>
            <a:r>
              <a:rPr lang="nl-NL" sz="2500" dirty="0"/>
              <a:t>Planning </a:t>
            </a:r>
            <a:r>
              <a:rPr lang="nl-NL" sz="2500" dirty="0" err="1"/>
              <a:t>too</a:t>
            </a:r>
            <a:r>
              <a:rPr lang="nl-NL" sz="2500" dirty="0"/>
              <a:t> </a:t>
            </a:r>
            <a:r>
              <a:rPr lang="nl-NL" sz="2500" dirty="0" err="1"/>
              <a:t>much</a:t>
            </a:r>
            <a:r>
              <a:rPr lang="nl-NL" sz="2500" dirty="0"/>
              <a:t> – </a:t>
            </a:r>
            <a:r>
              <a:rPr lang="nl-NL" sz="2500" dirty="0" err="1"/>
              <a:t>futuristic</a:t>
            </a:r>
            <a:r>
              <a:rPr lang="nl-NL" sz="2500" dirty="0"/>
              <a:t> </a:t>
            </a:r>
            <a:r>
              <a:rPr lang="nl-NL" sz="2500" dirty="0" err="1"/>
              <a:t>behavior</a:t>
            </a:r>
            <a:endParaRPr lang="nl-NL" sz="2500" dirty="0"/>
          </a:p>
          <a:p>
            <a:pPr>
              <a:buFontTx/>
              <a:buChar char="-"/>
            </a:pPr>
            <a:r>
              <a:rPr lang="nl-NL" sz="2500" dirty="0" err="1"/>
              <a:t>Egocentrism</a:t>
            </a:r>
            <a:endParaRPr lang="nl-NL" sz="2500" dirty="0"/>
          </a:p>
          <a:p>
            <a:pPr marL="0" indent="0">
              <a:buNone/>
            </a:pPr>
            <a:r>
              <a:rPr lang="nl-NL" sz="2500" dirty="0" err="1"/>
              <a:t>Left</a:t>
            </a:r>
            <a:r>
              <a:rPr lang="nl-NL" sz="2500" dirty="0"/>
              <a:t> Side:</a:t>
            </a:r>
          </a:p>
          <a:p>
            <a:pPr>
              <a:buFontTx/>
              <a:buChar char="-"/>
            </a:pPr>
            <a:r>
              <a:rPr lang="nl-NL" sz="2500" dirty="0" err="1"/>
              <a:t>Misguided</a:t>
            </a:r>
            <a:r>
              <a:rPr lang="nl-NL" sz="2500" dirty="0"/>
              <a:t> spiritual </a:t>
            </a:r>
            <a:r>
              <a:rPr lang="nl-NL" sz="2500" dirty="0" err="1"/>
              <a:t>methods</a:t>
            </a:r>
            <a:r>
              <a:rPr lang="nl-NL" sz="2500" dirty="0"/>
              <a:t>, black </a:t>
            </a:r>
            <a:r>
              <a:rPr lang="nl-NL" sz="2500" dirty="0" err="1"/>
              <a:t>magic</a:t>
            </a:r>
            <a:r>
              <a:rPr lang="nl-NL" sz="2500" dirty="0"/>
              <a:t>, drugs</a:t>
            </a:r>
          </a:p>
          <a:p>
            <a:pPr marL="0" indent="0">
              <a:buNone/>
            </a:pPr>
            <a:r>
              <a:rPr lang="nl-NL" sz="2500" dirty="0"/>
              <a:t>Center: </a:t>
            </a:r>
          </a:p>
          <a:p>
            <a:pPr>
              <a:buFontTx/>
              <a:buChar char="-"/>
            </a:pPr>
            <a:r>
              <a:rPr lang="nl-NL" sz="2500" dirty="0" err="1"/>
              <a:t>Anger</a:t>
            </a:r>
            <a:r>
              <a:rPr lang="nl-NL" sz="2500" dirty="0"/>
              <a:t>, </a:t>
            </a:r>
            <a:r>
              <a:rPr lang="nl-NL" sz="2500" dirty="0" err="1" smtClean="0"/>
              <a:t>fanatism</a:t>
            </a:r>
            <a:r>
              <a:rPr lang="nl-NL" sz="2500" dirty="0" smtClean="0"/>
              <a:t>, </a:t>
            </a:r>
            <a:r>
              <a:rPr lang="nl-NL" sz="2500" dirty="0" err="1"/>
              <a:t>artificial</a:t>
            </a:r>
            <a:r>
              <a:rPr lang="nl-NL" sz="2500" dirty="0"/>
              <a:t> </a:t>
            </a:r>
            <a:r>
              <a:rPr lang="nl-NL" sz="2500" dirty="0" err="1"/>
              <a:t>behavior</a:t>
            </a:r>
            <a:r>
              <a:rPr lang="nl-NL" sz="2500" dirty="0"/>
              <a:t>, </a:t>
            </a:r>
            <a:r>
              <a:rPr lang="nl-NL" sz="2500" dirty="0" err="1"/>
              <a:t>unbalanced</a:t>
            </a:r>
            <a:r>
              <a:rPr lang="nl-NL" sz="2500" dirty="0"/>
              <a:t>, </a:t>
            </a:r>
            <a:r>
              <a:rPr lang="nl-NL" sz="2500" dirty="0" err="1"/>
              <a:t>too</a:t>
            </a:r>
            <a:r>
              <a:rPr lang="nl-NL" sz="2500" dirty="0"/>
              <a:t> heavy food, alcohol </a:t>
            </a:r>
          </a:p>
          <a:p>
            <a:pPr marL="0" indent="0">
              <a:buNone/>
            </a:pPr>
            <a:endParaRPr lang="en-GB" sz="1800" dirty="0"/>
          </a:p>
        </p:txBody>
      </p:sp>
      <p:pic>
        <p:nvPicPr>
          <p:cNvPr id="11268" name="Picture 4" descr="Image may contain: 1 person">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0DE390C9-5D93-4F9E-8D45-043D6813D1B3}"/>
              </a:ext>
            </a:extLst>
          </p:cNvPr>
          <p:cNvPicPr>
            <a:picLocks noChangeAspect="1" noChangeArrowheads="1"/>
          </p:cNvPicPr>
          <p:nvPr/>
        </p:nvPicPr>
        <p:blipFill rotWithShape="1">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15548" r="23004" b="-1"/>
          <a:stretch/>
        </p:blipFill>
        <p:spPr bwMode="auto">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33875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1026" name="Picture 2" descr="No photo description available.">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065A35EE-B340-4154-92DF-5BC499A4B774}"/>
              </a:ext>
            </a:extLst>
          </p:cNvPr>
          <p:cNvPicPr>
            <a:picLocks noChangeAspect="1" noChangeArrowheads="1"/>
          </p:cNvPicPr>
          <p:nvPr/>
        </p:nvPicPr>
        <p:blipFill rotWithShape="1">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9091" r="9091"/>
          <a:stretch/>
        </p:blipFill>
        <p:spPr bwMode="auto">
          <a:xfrm>
            <a:off x="20" y="-2008"/>
            <a:ext cx="12191980" cy="685799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135" name="Freeform: Shape 134">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E862BE82-D00D-42C1-BF16-93AA37870C32}"/>
              </a:ext>
              <a:ext uri="{C183D7F6-B498-43B3-948B-1728B52AA6E4}">
                <adec:decorative xmlns:a="http://schemas.openxmlformats.org/drawingml/2006/main" xmlns:r="http://schemas.openxmlformats.org/officeDocument/2006/relationships" xmlns:p="http://schemas.openxmlformats.org/presentationml/2006/main" xmlns:adec="http://schemas.microsoft.com/office/drawing/2017/decorative" xmlns="" xmlns:mv="urn:schemas-microsoft-com:mac:vml" xmlns:mc="http://schemas.openxmlformats.org/markup-compatibility/2006" val="1"/>
              </a:ext>
            </a:extLst>
          </p:cNvPr>
          <p:cNvSpPr>
            <a:spLocks noGrp="1" noRot="1" noChangeAspect="1" noMove="1" noResize="1" noEditPoints="1" noAdjustHandles="1" noChangeArrowheads="1" noChangeShapeType="1" noTextEdit="1"/>
          </p:cNvSpPr>
          <p:nvPr>
            <p:extLst>
              <p:ext uri="{386F3935-93C4-4BCD-93E2-E3B085C9AB24}">
                <p16:designElem xmlns:a="http://schemas.openxmlformats.org/drawingml/2006/main" xmlns:r="http://schemas.openxmlformats.org/officeDocument/2006/relationships" xmlns:p="http://schemas.openxmlformats.org/presentationml/2006/main" xmlns:p16="http://schemas.microsoft.com/office/powerpoint/2015/main" xmlns="" xmlns:mv="urn:schemas-microsoft-com:mac:vml" xmlns:mc="http://schemas.openxmlformats.org/markup-compatibility/2006"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7" name="Freeform: Shape 136">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F6D92C2D-1D3D-4974-918C-06579FB354A9}"/>
              </a:ext>
              <a:ext uri="{C183D7F6-B498-43B3-948B-1728B52AA6E4}">
                <adec:decorative xmlns:a="http://schemas.openxmlformats.org/drawingml/2006/main" xmlns:r="http://schemas.openxmlformats.org/officeDocument/2006/relationships" xmlns:p="http://schemas.openxmlformats.org/presentationml/2006/main" xmlns:adec="http://schemas.microsoft.com/office/drawing/2017/decorative" xmlns="" xmlns:mv="urn:schemas-microsoft-com:mac:vml" xmlns:mc="http://schemas.openxmlformats.org/markup-compatibility/2006" val="1"/>
              </a:ext>
            </a:extLst>
          </p:cNvPr>
          <p:cNvSpPr>
            <a:spLocks noGrp="1" noRot="1" noChangeAspect="1" noMove="1" noResize="1" noEditPoints="1" noAdjustHandles="1" noChangeArrowheads="1" noChangeShapeType="1" noTextEdit="1"/>
          </p:cNvSpPr>
          <p:nvPr>
            <p:extLst>
              <p:ext uri="{386F3935-93C4-4BCD-93E2-E3B085C9AB24}">
                <p16:designElem xmlns:a="http://schemas.openxmlformats.org/drawingml/2006/main" xmlns:r="http://schemas.openxmlformats.org/officeDocument/2006/relationships" xmlns:p="http://schemas.openxmlformats.org/presentationml/2006/main" xmlns:p16="http://schemas.microsoft.com/office/powerpoint/2015/main" xmlns="" xmlns:mv="urn:schemas-microsoft-com:mac:vml" xmlns:mc="http://schemas.openxmlformats.org/markup-compatibility/2006"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CB06E45B-A1CC-4BF6-A5EE-9B73C685387E}"/>
              </a:ext>
            </a:extLst>
          </p:cNvPr>
          <p:cNvSpPr>
            <a:spLocks noGrp="1"/>
          </p:cNvSpPr>
          <p:nvPr>
            <p:ph type="title"/>
          </p:nvPr>
        </p:nvSpPr>
        <p:spPr>
          <a:xfrm>
            <a:off x="394642" y="-2008"/>
            <a:ext cx="4062643" cy="1043409"/>
          </a:xfrm>
        </p:spPr>
        <p:txBody>
          <a:bodyPr>
            <a:normAutofit/>
          </a:bodyPr>
          <a:lstStyle/>
          <a:p>
            <a:r>
              <a:rPr lang="nl-NL" sz="3300" dirty="0"/>
              <a:t>Clearing </a:t>
            </a:r>
            <a:r>
              <a:rPr lang="nl-NL" sz="3300" dirty="0" err="1"/>
              <a:t>the</a:t>
            </a:r>
            <a:r>
              <a:rPr lang="nl-NL" sz="3300" dirty="0"/>
              <a:t> </a:t>
            </a:r>
            <a:r>
              <a:rPr lang="nl-NL" sz="3300" dirty="0" err="1"/>
              <a:t>Swadisthan</a:t>
            </a:r>
            <a:r>
              <a:rPr lang="nl-NL" sz="3300" dirty="0"/>
              <a:t> Chakra</a:t>
            </a:r>
            <a:endParaRPr lang="en-GB" sz="3300" dirty="0"/>
          </a:p>
        </p:txBody>
      </p:sp>
      <p:sp>
        <p:nvSpPr>
          <p:cNvPr id="3" name="Tijdelijke aanduiding voor inhoud 2">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A4D82EDC-C5BC-4EB4-A3AF-E8168AAFF8FC}"/>
              </a:ext>
            </a:extLst>
          </p:cNvPr>
          <p:cNvSpPr>
            <a:spLocks noGrp="1"/>
          </p:cNvSpPr>
          <p:nvPr>
            <p:ph idx="1"/>
          </p:nvPr>
        </p:nvSpPr>
        <p:spPr>
          <a:xfrm>
            <a:off x="-2334" y="1019730"/>
            <a:ext cx="5441859" cy="3647440"/>
          </a:xfrm>
        </p:spPr>
        <p:txBody>
          <a:bodyPr anchor="t">
            <a:noAutofit/>
          </a:bodyPr>
          <a:lstStyle/>
          <a:p>
            <a:r>
              <a:rPr lang="nl-NL" sz="2000" dirty="0" err="1"/>
              <a:t>Bring</a:t>
            </a:r>
            <a:r>
              <a:rPr lang="nl-NL" sz="2000" dirty="0"/>
              <a:t> attention </a:t>
            </a:r>
            <a:r>
              <a:rPr lang="nl-NL" sz="2000" dirty="0" err="1"/>
              <a:t>to</a:t>
            </a:r>
            <a:r>
              <a:rPr lang="nl-NL" sz="2000" dirty="0"/>
              <a:t> </a:t>
            </a:r>
            <a:r>
              <a:rPr lang="nl-NL" sz="2000" dirty="0" err="1"/>
              <a:t>the</a:t>
            </a:r>
            <a:r>
              <a:rPr lang="nl-NL" sz="2000" dirty="0"/>
              <a:t> chakra </a:t>
            </a:r>
            <a:r>
              <a:rPr lang="nl-NL" sz="2000" dirty="0" err="1"/>
              <a:t>and</a:t>
            </a:r>
            <a:r>
              <a:rPr lang="nl-NL" sz="2000" dirty="0"/>
              <a:t> trust </a:t>
            </a:r>
            <a:r>
              <a:rPr lang="nl-NL" sz="2000" dirty="0" err="1"/>
              <a:t>Mother</a:t>
            </a:r>
            <a:r>
              <a:rPr lang="nl-NL" sz="2000" dirty="0"/>
              <a:t> </a:t>
            </a:r>
            <a:r>
              <a:rPr lang="nl-NL" sz="2000" dirty="0" err="1"/>
              <a:t>Kundalini</a:t>
            </a:r>
            <a:r>
              <a:rPr lang="nl-NL" sz="2000" dirty="0"/>
              <a:t> </a:t>
            </a:r>
            <a:r>
              <a:rPr lang="nl-NL" sz="2000" dirty="0" err="1"/>
              <a:t>to</a:t>
            </a:r>
            <a:r>
              <a:rPr lang="nl-NL" sz="2000" dirty="0"/>
              <a:t> </a:t>
            </a:r>
            <a:r>
              <a:rPr lang="nl-NL" sz="2000" dirty="0" err="1"/>
              <a:t>work</a:t>
            </a:r>
            <a:r>
              <a:rPr lang="nl-NL" sz="2000" dirty="0"/>
              <a:t> </a:t>
            </a:r>
            <a:r>
              <a:rPr lang="nl-NL" sz="2000" dirty="0" err="1"/>
              <a:t>it</a:t>
            </a:r>
            <a:r>
              <a:rPr lang="nl-NL" sz="2000" dirty="0"/>
              <a:t> out</a:t>
            </a:r>
          </a:p>
          <a:p>
            <a:r>
              <a:rPr lang="nl-NL" sz="2000" dirty="0" err="1"/>
              <a:t>Affirmations</a:t>
            </a:r>
            <a:r>
              <a:rPr lang="nl-NL" sz="2000" dirty="0"/>
              <a:t>:</a:t>
            </a:r>
          </a:p>
          <a:p>
            <a:r>
              <a:rPr lang="nl-NL" sz="2000" i="1" dirty="0" err="1"/>
              <a:t>Mother</a:t>
            </a:r>
            <a:r>
              <a:rPr lang="nl-NL" sz="2000" i="1" dirty="0"/>
              <a:t> </a:t>
            </a:r>
            <a:r>
              <a:rPr lang="nl-NL" sz="2000" i="1" dirty="0" err="1"/>
              <a:t>Kundalini</a:t>
            </a:r>
            <a:r>
              <a:rPr lang="nl-NL" sz="2000" i="1" dirty="0"/>
              <a:t>, I </a:t>
            </a:r>
            <a:r>
              <a:rPr lang="nl-NL" sz="2000" i="1" dirty="0" err="1"/>
              <a:t>am</a:t>
            </a:r>
            <a:r>
              <a:rPr lang="nl-NL" sz="2000" i="1" dirty="0"/>
              <a:t> </a:t>
            </a:r>
            <a:r>
              <a:rPr lang="nl-NL" sz="2000" i="1" dirty="0" err="1"/>
              <a:t>creative</a:t>
            </a:r>
            <a:endParaRPr lang="nl-NL" sz="2000" i="1" dirty="0"/>
          </a:p>
          <a:p>
            <a:r>
              <a:rPr lang="nl-NL" sz="2000" i="1" dirty="0" err="1"/>
              <a:t>Mother</a:t>
            </a:r>
            <a:r>
              <a:rPr lang="nl-NL" sz="2000" i="1" dirty="0"/>
              <a:t> </a:t>
            </a:r>
            <a:r>
              <a:rPr lang="nl-NL" sz="2000" i="1" dirty="0" err="1"/>
              <a:t>Kundalini</a:t>
            </a:r>
            <a:r>
              <a:rPr lang="nl-NL" sz="2000" i="1" dirty="0"/>
              <a:t>, </a:t>
            </a:r>
            <a:r>
              <a:rPr lang="nl-NL" sz="2000" i="1" dirty="0" err="1"/>
              <a:t>please</a:t>
            </a:r>
            <a:r>
              <a:rPr lang="nl-NL" sz="2000" i="1" dirty="0"/>
              <a:t> </a:t>
            </a:r>
            <a:r>
              <a:rPr lang="nl-NL" sz="2000" i="1" dirty="0" err="1"/>
              <a:t>give</a:t>
            </a:r>
            <a:r>
              <a:rPr lang="nl-NL" sz="2000" i="1" dirty="0"/>
              <a:t> </a:t>
            </a:r>
            <a:r>
              <a:rPr lang="nl-NL" sz="2000" i="1" dirty="0" smtClean="0"/>
              <a:t>me </a:t>
            </a:r>
            <a:r>
              <a:rPr lang="nl-NL" sz="2000" i="1" dirty="0"/>
              <a:t>pure </a:t>
            </a:r>
            <a:r>
              <a:rPr lang="nl-NL" sz="2000" i="1" dirty="0" err="1"/>
              <a:t>knowledge</a:t>
            </a:r>
            <a:endParaRPr lang="nl-NL" sz="2000" i="1" dirty="0"/>
          </a:p>
          <a:p>
            <a:r>
              <a:rPr lang="nl-NL" sz="2000" i="1" dirty="0" err="1"/>
              <a:t>Mother</a:t>
            </a:r>
            <a:r>
              <a:rPr lang="nl-NL" sz="2000" i="1" dirty="0"/>
              <a:t> </a:t>
            </a:r>
            <a:r>
              <a:rPr lang="nl-NL" sz="2000" i="1" dirty="0" err="1"/>
              <a:t>Kundalini</a:t>
            </a:r>
            <a:r>
              <a:rPr lang="nl-NL" sz="2000" i="1" dirty="0"/>
              <a:t>, </a:t>
            </a:r>
            <a:r>
              <a:rPr lang="nl-NL" sz="2000" i="1" dirty="0" err="1"/>
              <a:t>please</a:t>
            </a:r>
            <a:r>
              <a:rPr lang="nl-NL" sz="2000" i="1" dirty="0"/>
              <a:t> </a:t>
            </a:r>
            <a:r>
              <a:rPr lang="nl-NL" sz="2000" i="1" dirty="0" err="1"/>
              <a:t>give</a:t>
            </a:r>
            <a:r>
              <a:rPr lang="nl-NL" sz="2000" i="1" dirty="0"/>
              <a:t> me pure attention</a:t>
            </a:r>
          </a:p>
          <a:p>
            <a:r>
              <a:rPr lang="nl-NL" sz="2000" dirty="0" err="1" smtClean="0"/>
              <a:t>Footsoak</a:t>
            </a:r>
            <a:r>
              <a:rPr lang="nl-NL" sz="2000" dirty="0" smtClean="0"/>
              <a:t> </a:t>
            </a:r>
            <a:r>
              <a:rPr lang="nl-NL" sz="2000" dirty="0" err="1" smtClean="0"/>
              <a:t>every</a:t>
            </a:r>
            <a:r>
              <a:rPr lang="nl-NL" sz="2000" dirty="0" smtClean="0"/>
              <a:t> </a:t>
            </a:r>
            <a:r>
              <a:rPr lang="nl-NL" sz="2000" dirty="0" err="1" smtClean="0"/>
              <a:t>day</a:t>
            </a:r>
            <a:r>
              <a:rPr lang="nl-NL" sz="2000" dirty="0" smtClean="0"/>
              <a:t>! </a:t>
            </a:r>
            <a:r>
              <a:rPr lang="nl-NL" sz="2000" dirty="0" err="1" smtClean="0"/>
              <a:t>Mostly</a:t>
            </a:r>
            <a:r>
              <a:rPr lang="nl-NL" sz="2000" dirty="0" smtClean="0"/>
              <a:t> </a:t>
            </a:r>
            <a:r>
              <a:rPr lang="nl-NL" sz="2000" dirty="0" err="1" smtClean="0"/>
              <a:t>cold</a:t>
            </a:r>
            <a:r>
              <a:rPr lang="nl-NL" sz="2000" dirty="0" smtClean="0"/>
              <a:t> (</a:t>
            </a:r>
            <a:r>
              <a:rPr lang="nl-NL" sz="2000" dirty="0" err="1" smtClean="0"/>
              <a:t>to</a:t>
            </a:r>
            <a:r>
              <a:rPr lang="nl-NL" sz="2000" dirty="0" smtClean="0"/>
              <a:t> cool down </a:t>
            </a:r>
            <a:r>
              <a:rPr lang="nl-NL" sz="2000" dirty="0" err="1" smtClean="0"/>
              <a:t>our</a:t>
            </a:r>
            <a:r>
              <a:rPr lang="nl-NL" sz="2000" dirty="0" smtClean="0"/>
              <a:t> right side)</a:t>
            </a:r>
            <a:endParaRPr lang="nl-NL" sz="2000" dirty="0"/>
          </a:p>
          <a:p>
            <a:r>
              <a:rPr lang="nl-NL" sz="2000" dirty="0" err="1"/>
              <a:t>Icepack</a:t>
            </a:r>
            <a:r>
              <a:rPr lang="nl-NL" sz="2000" dirty="0"/>
              <a:t> </a:t>
            </a:r>
            <a:r>
              <a:rPr lang="nl-NL" sz="2000" dirty="0" err="1"/>
              <a:t>for</a:t>
            </a:r>
            <a:r>
              <a:rPr lang="nl-NL" sz="2000" dirty="0"/>
              <a:t> </a:t>
            </a:r>
            <a:r>
              <a:rPr lang="nl-NL" sz="2000" dirty="0" err="1"/>
              <a:t>liver</a:t>
            </a:r>
            <a:endParaRPr lang="nl-NL" sz="2000" dirty="0"/>
          </a:p>
          <a:p>
            <a:r>
              <a:rPr lang="nl-NL" sz="2000" dirty="0"/>
              <a:t>Go </a:t>
            </a:r>
            <a:r>
              <a:rPr lang="nl-NL" sz="2000" dirty="0" err="1"/>
              <a:t>for</a:t>
            </a:r>
            <a:r>
              <a:rPr lang="nl-NL" sz="2000" dirty="0"/>
              <a:t> a walk in </a:t>
            </a:r>
            <a:r>
              <a:rPr lang="nl-NL" sz="2000" dirty="0" smtClean="0"/>
              <a:t>nature, </a:t>
            </a:r>
            <a:r>
              <a:rPr lang="nl-NL" sz="2000" dirty="0" err="1" smtClean="0"/>
              <a:t>for</a:t>
            </a:r>
            <a:r>
              <a:rPr lang="nl-NL" sz="2000" dirty="0" smtClean="0"/>
              <a:t> </a:t>
            </a:r>
            <a:r>
              <a:rPr lang="nl-NL" sz="2000" dirty="0" err="1" smtClean="0"/>
              <a:t>left</a:t>
            </a:r>
            <a:r>
              <a:rPr lang="nl-NL" sz="2000" dirty="0" smtClean="0"/>
              <a:t> </a:t>
            </a:r>
            <a:r>
              <a:rPr lang="nl-NL" sz="2000" dirty="0" err="1" smtClean="0"/>
              <a:t>and</a:t>
            </a:r>
            <a:r>
              <a:rPr lang="nl-NL" sz="2000" dirty="0" smtClean="0"/>
              <a:t> right side</a:t>
            </a:r>
            <a:endParaRPr lang="nl-NL" sz="2000" dirty="0" smtClean="0">
              <a:sym typeface="Wingdings" panose="05000000000000000000" pitchFamily="2" charset="2"/>
            </a:endParaRPr>
          </a:p>
          <a:p>
            <a:r>
              <a:rPr lang="nl-NL" sz="2000" dirty="0" err="1" smtClean="0">
                <a:sym typeface="Wingdings" panose="05000000000000000000" pitchFamily="2" charset="2"/>
              </a:rPr>
              <a:t>Liver</a:t>
            </a:r>
            <a:r>
              <a:rPr lang="nl-NL" sz="2000" dirty="0" smtClean="0">
                <a:sym typeface="Wingdings" panose="05000000000000000000" pitchFamily="2" charset="2"/>
              </a:rPr>
              <a:t> </a:t>
            </a:r>
            <a:r>
              <a:rPr lang="nl-NL" sz="2000" dirty="0" err="1" smtClean="0">
                <a:sym typeface="Wingdings" panose="05000000000000000000" pitchFamily="2" charset="2"/>
              </a:rPr>
              <a:t>diet</a:t>
            </a:r>
            <a:r>
              <a:rPr lang="nl-NL" sz="2000" dirty="0" smtClean="0">
                <a:sym typeface="Wingdings" panose="05000000000000000000" pitchFamily="2" charset="2"/>
              </a:rPr>
              <a:t>: yoghurt, </a:t>
            </a:r>
            <a:r>
              <a:rPr lang="nl-NL" sz="2000" dirty="0" err="1" smtClean="0">
                <a:sym typeface="Wingdings" panose="05000000000000000000" pitchFamily="2" charset="2"/>
              </a:rPr>
              <a:t>cooked</a:t>
            </a:r>
            <a:r>
              <a:rPr lang="nl-NL" sz="2000" dirty="0" smtClean="0">
                <a:sym typeface="Wingdings" panose="05000000000000000000" pitchFamily="2" charset="2"/>
              </a:rPr>
              <a:t> </a:t>
            </a:r>
            <a:r>
              <a:rPr lang="nl-NL" sz="2000" dirty="0" err="1" smtClean="0">
                <a:sym typeface="Wingdings" panose="05000000000000000000" pitchFamily="2" charset="2"/>
              </a:rPr>
              <a:t>vegetables</a:t>
            </a:r>
            <a:r>
              <a:rPr lang="nl-NL" sz="2000" dirty="0" smtClean="0">
                <a:sym typeface="Wingdings" panose="05000000000000000000" pitchFamily="2" charset="2"/>
              </a:rPr>
              <a:t> , </a:t>
            </a:r>
            <a:r>
              <a:rPr lang="nl-NL" sz="2000" dirty="0" err="1" smtClean="0">
                <a:sym typeface="Wingdings" panose="05000000000000000000" pitchFamily="2" charset="2"/>
              </a:rPr>
              <a:t>fruits</a:t>
            </a:r>
            <a:endParaRPr lang="nl-NL" sz="2000" dirty="0"/>
          </a:p>
        </p:txBody>
      </p:sp>
      <p:cxnSp>
        <p:nvCxnSpPr>
          <p:cNvPr id="5" name="Rechte verbindingslijn 4">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A4319DE7-6259-4FA3-87C7-A28411A705B5}"/>
              </a:ext>
            </a:extLst>
          </p:cNvPr>
          <p:cNvCxnSpPr/>
          <p:nvPr/>
        </p:nvCxnSpPr>
        <p:spPr>
          <a:xfrm>
            <a:off x="497840" y="1019730"/>
            <a:ext cx="30988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370549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EB54439F-7891-4683-83B3-07BF11E1F58B}"/>
              </a:ext>
            </a:extLst>
          </p:cNvPr>
          <p:cNvSpPr>
            <a:spLocks noGrp="1"/>
          </p:cNvSpPr>
          <p:nvPr>
            <p:ph type="title"/>
          </p:nvPr>
        </p:nvSpPr>
        <p:spPr>
          <a:xfrm>
            <a:off x="648929" y="629266"/>
            <a:ext cx="5127031" cy="1676603"/>
          </a:xfrm>
        </p:spPr>
        <p:txBody>
          <a:bodyPr>
            <a:normAutofit/>
          </a:bodyPr>
          <a:lstStyle/>
          <a:p>
            <a:r>
              <a:rPr lang="nl-NL" dirty="0"/>
              <a:t>Are </a:t>
            </a:r>
            <a:r>
              <a:rPr lang="nl-NL" dirty="0" err="1"/>
              <a:t>you</a:t>
            </a:r>
            <a:r>
              <a:rPr lang="nl-NL" dirty="0"/>
              <a:t> ready </a:t>
            </a:r>
            <a:r>
              <a:rPr lang="nl-NL" dirty="0" err="1"/>
              <a:t>to</a:t>
            </a:r>
            <a:r>
              <a:rPr lang="nl-NL" dirty="0"/>
              <a:t> </a:t>
            </a:r>
            <a:r>
              <a:rPr lang="nl-NL" dirty="0" err="1"/>
              <a:t>be</a:t>
            </a:r>
            <a:r>
              <a:rPr lang="nl-NL" dirty="0"/>
              <a:t> </a:t>
            </a:r>
            <a:r>
              <a:rPr lang="nl-NL" dirty="0" err="1"/>
              <a:t>creative</a:t>
            </a:r>
            <a:r>
              <a:rPr lang="nl-NL" dirty="0"/>
              <a:t>?</a:t>
            </a:r>
            <a:endParaRPr lang="en-GB" dirty="0"/>
          </a:p>
        </p:txBody>
      </p:sp>
      <p:sp>
        <p:nvSpPr>
          <p:cNvPr id="3" name="Tijdelijke aanduiding voor inhoud 2">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B3B6C1F8-8AEB-4C4B-880D-567598E9544F}"/>
              </a:ext>
            </a:extLst>
          </p:cNvPr>
          <p:cNvSpPr>
            <a:spLocks noGrp="1"/>
          </p:cNvSpPr>
          <p:nvPr>
            <p:ph idx="1"/>
          </p:nvPr>
        </p:nvSpPr>
        <p:spPr>
          <a:xfrm>
            <a:off x="648930" y="2438400"/>
            <a:ext cx="5127029" cy="3785419"/>
          </a:xfrm>
        </p:spPr>
        <p:txBody>
          <a:bodyPr>
            <a:normAutofit/>
          </a:bodyPr>
          <a:lstStyle/>
          <a:p>
            <a:r>
              <a:rPr lang="nl-NL"/>
              <a:t>Give yourself a creativity challenge</a:t>
            </a:r>
          </a:p>
          <a:p>
            <a:r>
              <a:rPr lang="nl-NL"/>
              <a:t>Expand your horizons</a:t>
            </a:r>
          </a:p>
          <a:p>
            <a:r>
              <a:rPr lang="nl-NL"/>
              <a:t>Try a new instrument</a:t>
            </a:r>
          </a:p>
          <a:p>
            <a:r>
              <a:rPr lang="nl-NL"/>
              <a:t>Learn new moves</a:t>
            </a:r>
          </a:p>
          <a:p>
            <a:r>
              <a:rPr lang="nl-NL"/>
              <a:t>Sing with gusto under the shower</a:t>
            </a:r>
          </a:p>
          <a:p>
            <a:endParaRPr lang="en-GB" dirty="0"/>
          </a:p>
        </p:txBody>
      </p:sp>
      <p:pic>
        <p:nvPicPr>
          <p:cNvPr id="4098" name="Picture 2" descr="Image may contain: one or more people and food">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14EC7873-F56B-45FE-9550-9E65A2CE6919}"/>
              </a:ext>
            </a:extLst>
          </p:cNvPr>
          <p:cNvPicPr>
            <a:picLocks noChangeAspect="1" noChangeArrowheads="1"/>
          </p:cNvPicPr>
          <p:nvPr/>
        </p:nvPicPr>
        <p:blipFill rotWithShape="1">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10273" r="24367" b="1"/>
          <a:stretch/>
        </p:blipFill>
        <p:spPr bwMode="auto">
          <a:xfrm>
            <a:off x="6090613" y="640082"/>
            <a:ext cx="5461724" cy="5577837"/>
          </a:xfrm>
          <a:prstGeom prst="rect">
            <a:avLst/>
          </a:prstGeom>
          <a:noFill/>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066805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7176" name="Picture 8" descr="Image may contain: 3 people, people smiling">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CDB7B329-E73C-4587-9D44-C4358BC2D92E}"/>
              </a:ext>
            </a:extLst>
          </p:cNvPr>
          <p:cNvPicPr>
            <a:picLocks noChangeAspect="1" noChangeArrowheads="1"/>
          </p:cNvPicPr>
          <p:nvPr/>
        </p:nvPicPr>
        <p:blipFill rotWithShape="1">
          <a:blip r:embed="rId2"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r="-3" b="19471"/>
          <a:stretch/>
        </p:blipFill>
        <p:spPr bwMode="auto">
          <a:xfrm>
            <a:off x="321731" y="321731"/>
            <a:ext cx="5728548" cy="3079194"/>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7174" name="Picture 6" descr="Image may contain: 2 people">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A7E2C9E3-D68F-4054-A590-6A91B76BA5F8}"/>
              </a:ext>
            </a:extLst>
          </p:cNvPr>
          <p:cNvPicPr>
            <a:picLocks noChangeAspect="1" noChangeArrowheads="1"/>
          </p:cNvPicPr>
          <p:nvPr/>
        </p:nvPicPr>
        <p:blipFill rotWithShape="1">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r="-3" b="19471"/>
          <a:stretch/>
        </p:blipFill>
        <p:spPr bwMode="auto">
          <a:xfrm>
            <a:off x="6141719" y="321731"/>
            <a:ext cx="5728547" cy="3079194"/>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7172" name="Picture 4" descr="Image may contain: one or more people and food">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CFEF8354-BA26-4F45-8551-B4CD0D420ED9}"/>
              </a:ext>
            </a:extLst>
          </p:cNvPr>
          <p:cNvPicPr>
            <a:picLocks noChangeAspect="1" noChangeArrowheads="1"/>
          </p:cNvPicPr>
          <p:nvPr/>
        </p:nvPicPr>
        <p:blipFill rotWithShape="1">
          <a:blip r:embed="rId4"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9015" r="-3" b="11295"/>
          <a:stretch/>
        </p:blipFill>
        <p:spPr bwMode="auto">
          <a:xfrm>
            <a:off x="321730" y="3489159"/>
            <a:ext cx="5728548" cy="3047107"/>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7170" name="Picture 2" descr="Image may contain: 4 people, people on stage and people dancing">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EAB65997-3F99-4A00-B934-99A6AFABEC1B}"/>
              </a:ext>
            </a:extLst>
          </p:cNvPr>
          <p:cNvPicPr>
            <a:picLocks noChangeAspect="1" noChangeArrowheads="1"/>
          </p:cNvPicPr>
          <p:nvPr/>
        </p:nvPicPr>
        <p:blipFill rotWithShape="1">
          <a:blip r:embed="rId5"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5437" r="-3" b="-3"/>
          <a:stretch/>
        </p:blipFill>
        <p:spPr bwMode="auto">
          <a:xfrm>
            <a:off x="6141718" y="3489159"/>
            <a:ext cx="5728547" cy="3047107"/>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921582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8197" name="Picture 2" descr="Image may contain: one or more people">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5CBEF247-F650-45C8-B10E-4411DCF31F4C}"/>
              </a:ext>
            </a:extLst>
          </p:cNvPr>
          <p:cNvPicPr>
            <a:picLocks noGrp="1" noChangeAspect="1" noChangeArrowheads="1"/>
          </p:cNvPicPr>
          <p:nvPr>
            <p:ph idx="1"/>
          </p:nvPr>
        </p:nvPicPr>
        <p:blipFill rotWithShape="1">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12014" b="3716"/>
          <a:stretch/>
        </p:blipFill>
        <p:spPr bwMode="auto">
          <a:xfrm>
            <a:off x="20" y="10"/>
            <a:ext cx="12191980" cy="685799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72" name="Rectangle 71">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37C89E4B-3C9F-44B9-8B86-D9E3D112D8EC}"/>
              </a:ext>
              <a:ext uri="{C183D7F6-B498-43B3-948B-1728B52AA6E4}">
                <adec:decorative xmlns:a="http://schemas.openxmlformats.org/drawingml/2006/main" xmlns:r="http://schemas.openxmlformats.org/officeDocument/2006/relationships" xmlns:p="http://schemas.openxmlformats.org/presentationml/2006/main" xmlns:adec="http://schemas.microsoft.com/office/drawing/2017/decorative" xmlns="" xmlns:mv="urn:schemas-microsoft-com:mac:vml" xmlns:mc="http://schemas.openxmlformats.org/markup-compatibility/2006" val="1"/>
              </a:ext>
            </a:extLst>
          </p:cNvPr>
          <p:cNvSpPr>
            <a:spLocks noGrp="1" noRot="1" noChangeAspect="1" noMove="1" noResize="1" noEditPoints="1" noAdjustHandles="1" noChangeArrowheads="1" noChangeShapeType="1" noTextEdit="1"/>
          </p:cNvSpPr>
          <p:nvPr>
            <p:extLst>
              <p:ext uri="{386F3935-93C4-4BCD-93E2-E3B085C9AB24}">
                <p16:designElem xmlns:a="http://schemas.openxmlformats.org/drawingml/2006/main" xmlns:r="http://schemas.openxmlformats.org/officeDocument/2006/relationships" xmlns:p="http://schemas.openxmlformats.org/presentationml/2006/main" xmlns:p16="http://schemas.microsoft.com/office/powerpoint/2015/main" xmlns="" xmlns:mv="urn:schemas-microsoft-com:mac:vml" xmlns:mc="http://schemas.openxmlformats.org/markup-compatibility/2006"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E959957B-9536-4EA4-BA4F-8F74BD0168C8}"/>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Speech </a:t>
            </a:r>
          </a:p>
        </p:txBody>
      </p:sp>
      <p:cxnSp>
        <p:nvCxnSpPr>
          <p:cNvPr id="74" name="Straight Connector 73">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AA2EAA10-076F-46BD-8F0F-B9A2FB77A85C}"/>
              </a:ext>
              <a:ext uri="{C183D7F6-B498-43B3-948B-1728B52AA6E4}">
                <adec:decorative xmlns:a="http://schemas.openxmlformats.org/drawingml/2006/main" xmlns:r="http://schemas.openxmlformats.org/officeDocument/2006/relationships" xmlns:p="http://schemas.openxmlformats.org/presentationml/2006/main" xmlns:adec="http://schemas.microsoft.com/office/drawing/2017/decorative" xmlns="" xmlns:mv="urn:schemas-microsoft-com:mac:vml" xmlns:mc="http://schemas.openxmlformats.org/markup-compatibility/2006" val="1"/>
              </a:ext>
            </a:extLst>
          </p:cNvPr>
          <p:cNvCxnSpPr>
            <a:cxnSpLocks noGrp="1" noRot="1" noChangeAspect="1" noMove="1" noResize="1" noEditPoints="1" noAdjustHandles="1" noChangeArrowheads="1" noChangeShapeType="1"/>
          </p:cNvCxnSpPr>
          <p:nvPr>
            <p:extLst>
              <p:ext uri="{386F3935-93C4-4BCD-93E2-E3B085C9AB24}">
                <p16:designElem xmlns:a="http://schemas.openxmlformats.org/drawingml/2006/main" xmlns:r="http://schemas.openxmlformats.org/officeDocument/2006/relationships" xmlns:p="http://schemas.openxmlformats.org/presentationml/2006/main" xmlns:p16="http://schemas.microsoft.com/office/powerpoint/2015/main" xmlns="" xmlns:mv="urn:schemas-microsoft-com:mac:vml" xmlns:mc="http://schemas.openxmlformats.org/markup-compatibility/2006"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D891E407-403B-4764-86C9-33A56D3BCAA3}"/>
              </a:ext>
              <a:ext uri="{C183D7F6-B498-43B3-948B-1728B52AA6E4}">
                <adec:decorative xmlns:a="http://schemas.openxmlformats.org/drawingml/2006/main" xmlns:r="http://schemas.openxmlformats.org/officeDocument/2006/relationships" xmlns:p="http://schemas.openxmlformats.org/presentationml/2006/main" xmlns:adec="http://schemas.microsoft.com/office/drawing/2017/decorative" xmlns="" xmlns:mv="urn:schemas-microsoft-com:mac:vml" xmlns:mc="http://schemas.openxmlformats.org/markup-compatibility/2006" val="1"/>
              </a:ext>
            </a:extLst>
          </p:cNvPr>
          <p:cNvCxnSpPr>
            <a:cxnSpLocks noGrp="1" noRot="1" noChangeAspect="1" noMove="1" noResize="1" noEditPoints="1" noAdjustHandles="1" noChangeArrowheads="1" noChangeShapeType="1"/>
          </p:cNvCxnSpPr>
          <p:nvPr>
            <p:extLst>
              <p:ext uri="{386F3935-93C4-4BCD-93E2-E3B085C9AB24}">
                <p16:designElem xmlns:a="http://schemas.openxmlformats.org/drawingml/2006/main" xmlns:r="http://schemas.openxmlformats.org/officeDocument/2006/relationships" xmlns:p="http://schemas.openxmlformats.org/presentationml/2006/main" xmlns:p16="http://schemas.microsoft.com/office/powerpoint/2015/main" xmlns="" xmlns:mv="urn:schemas-microsoft-com:mac:vml" xmlns:mc="http://schemas.openxmlformats.org/markup-compatibility/2006"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989869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22E87D7D-E092-4B41-A9DD-6E0FF8CE7556}"/>
              </a:ext>
            </a:extLst>
          </p:cNvPr>
          <p:cNvSpPr>
            <a:spLocks noGrp="1"/>
          </p:cNvSpPr>
          <p:nvPr>
            <p:ph idx="1"/>
          </p:nvPr>
        </p:nvSpPr>
        <p:spPr/>
        <p:txBody>
          <a:bodyPr/>
          <a:lstStyle/>
          <a:p>
            <a:r>
              <a:rPr lang="en-GB" dirty="0">
                <a:hlinkClick r:id="rId2"/>
              </a:rPr>
              <a:t>https://www.amruta.org/1983/10/12/public-program-boston-1983/?highlight=1983%20creativity</a:t>
            </a:r>
            <a:endParaRPr lang="en-GB" dirty="0"/>
          </a:p>
          <a:p>
            <a:endParaRPr lang="en-GB" dirty="0"/>
          </a:p>
          <a:p>
            <a:r>
              <a:rPr lang="en-GB" dirty="0"/>
              <a:t>Boston, 1983, on creativity and thinking</a:t>
            </a:r>
          </a:p>
          <a:p>
            <a:r>
              <a:rPr lang="en-GB" dirty="0"/>
              <a:t>19:10 – 27:35 </a:t>
            </a:r>
          </a:p>
          <a:p>
            <a:endParaRPr lang="en-GB" dirty="0"/>
          </a:p>
          <a:p>
            <a:r>
              <a:rPr lang="en-GB" dirty="0"/>
              <a:t>Meditation:</a:t>
            </a:r>
          </a:p>
          <a:p>
            <a:r>
              <a:rPr lang="en-GB" dirty="0">
                <a:hlinkClick r:id="rId3"/>
              </a:rPr>
              <a:t>https://www.youtube.com/watch?v=gNtfBj52MPo</a:t>
            </a:r>
            <a:r>
              <a:rPr lang="en-GB" dirty="0"/>
              <a:t>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890117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8D70B121-56F4-4848-B38B-182089D909FA}"/>
              </a:ext>
              <a:ext uri="{C183D7F6-B498-43B3-948B-1728B52AA6E4}">
                <adec:decorative xmlns:a="http://schemas.openxmlformats.org/drawingml/2006/main" xmlns:r="http://schemas.openxmlformats.org/officeDocument/2006/relationships" xmlns:p="http://schemas.openxmlformats.org/presentationml/2006/main" xmlns:adec="http://schemas.microsoft.com/office/drawing/2017/decorative" xmlns="" xmlns:mv="urn:schemas-microsoft-com:mac:vml" xmlns:mc="http://schemas.openxmlformats.org/markup-compatibility/2006" val="1"/>
              </a:ext>
            </a:extLst>
          </p:cNvPr>
          <p:cNvSpPr>
            <a:spLocks noGrp="1" noRot="1" noChangeAspect="1" noMove="1" noResize="1" noEditPoints="1" noAdjustHandles="1" noChangeArrowheads="1" noChangeShapeType="1" noTextEdit="1"/>
          </p:cNvSpPr>
          <p:nvPr>
            <p:extLst>
              <p:ext uri="{386F3935-93C4-4BCD-93E2-E3B085C9AB24}">
                <p16:designElem xmlns:a="http://schemas.openxmlformats.org/drawingml/2006/main" xmlns:r="http://schemas.openxmlformats.org/officeDocument/2006/relationships" xmlns:p="http://schemas.openxmlformats.org/presentationml/2006/main" xmlns:p16="http://schemas.microsoft.com/office/powerpoint/2015/main" xmlns="" xmlns:mv="urn:schemas-microsoft-com:mac:vml" xmlns:mc="http://schemas.openxmlformats.org/markup-compatibility/2006"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BB58D1E7-0CE5-4D64-9794-E27341FBE98E}"/>
              </a:ext>
            </a:extLst>
          </p:cNvPr>
          <p:cNvSpPr>
            <a:spLocks noGrp="1"/>
          </p:cNvSpPr>
          <p:nvPr>
            <p:ph type="title"/>
          </p:nvPr>
        </p:nvSpPr>
        <p:spPr>
          <a:xfrm>
            <a:off x="838200" y="963877"/>
            <a:ext cx="3494362" cy="4930246"/>
          </a:xfrm>
        </p:spPr>
        <p:txBody>
          <a:bodyPr>
            <a:normAutofit/>
          </a:bodyPr>
          <a:lstStyle/>
          <a:p>
            <a:pPr algn="r"/>
            <a:r>
              <a:rPr lang="nl-NL">
                <a:solidFill>
                  <a:schemeClr val="accent1"/>
                </a:solidFill>
              </a:rPr>
              <a:t>Swadisthan Chakra</a:t>
            </a:r>
            <a:endParaRPr lang="en-GB">
              <a:solidFill>
                <a:schemeClr val="accent1"/>
              </a:solidFill>
            </a:endParaRPr>
          </a:p>
        </p:txBody>
      </p:sp>
      <p:cxnSp>
        <p:nvCxnSpPr>
          <p:cNvPr id="12" name="Straight Connector 11">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2D72A2C9-F3CA-4216-8BAD-FA4C970C3C4E}"/>
              </a:ext>
              <a:ext uri="{C183D7F6-B498-43B3-948B-1728B52AA6E4}">
                <adec:decorative xmlns:a="http://schemas.openxmlformats.org/drawingml/2006/main" xmlns:r="http://schemas.openxmlformats.org/officeDocument/2006/relationships" xmlns:p="http://schemas.openxmlformats.org/presentationml/2006/main" xmlns:adec="http://schemas.microsoft.com/office/drawing/2017/decorative" xmlns="" xmlns:mv="urn:schemas-microsoft-com:mac:vml" xmlns:mc="http://schemas.openxmlformats.org/markup-compatibility/2006" val="1"/>
              </a:ext>
            </a:extLst>
          </p:cNvPr>
          <p:cNvCxnSpPr>
            <a:cxnSpLocks noGrp="1" noRot="1" noChangeAspect="1" noMove="1" noResize="1" noEditPoints="1" noAdjustHandles="1" noChangeArrowheads="1" noChangeShapeType="1"/>
          </p:cNvCxnSpPr>
          <p:nvPr>
            <p:extLst>
              <p:ext uri="{386F3935-93C4-4BCD-93E2-E3B085C9AB24}">
                <p16:designElem xmlns:a="http://schemas.openxmlformats.org/drawingml/2006/main" xmlns:r="http://schemas.openxmlformats.org/officeDocument/2006/relationships" xmlns:p="http://schemas.openxmlformats.org/presentationml/2006/main" xmlns:p16="http://schemas.microsoft.com/office/powerpoint/2015/main" xmlns="" xmlns:mv="urn:schemas-microsoft-com:mac:vml" xmlns:mc="http://schemas.openxmlformats.org/markup-compatibility/2006"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Tijdelijke aanduiding voor inhoud 2">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6781B2E7-FD0F-49A9-8E46-A4DCCF85917A}"/>
              </a:ext>
            </a:extLst>
          </p:cNvPr>
          <p:cNvSpPr>
            <a:spLocks noGrp="1"/>
          </p:cNvSpPr>
          <p:nvPr>
            <p:ph idx="1"/>
          </p:nvPr>
        </p:nvSpPr>
        <p:spPr>
          <a:xfrm>
            <a:off x="4976031" y="963877"/>
            <a:ext cx="6377769" cy="4930246"/>
          </a:xfrm>
        </p:spPr>
        <p:txBody>
          <a:bodyPr anchor="ctr">
            <a:normAutofit/>
          </a:bodyPr>
          <a:lstStyle/>
          <a:p>
            <a:r>
              <a:rPr lang="en-GB" sz="2400" dirty="0"/>
              <a:t>The </a:t>
            </a:r>
            <a:r>
              <a:rPr lang="en-GB" sz="2400" dirty="0" err="1"/>
              <a:t>center</a:t>
            </a:r>
            <a:r>
              <a:rPr lang="en-GB" sz="2400" dirty="0"/>
              <a:t> where the energy for our </a:t>
            </a:r>
            <a:r>
              <a:rPr lang="en-GB" sz="2400" b="1" dirty="0"/>
              <a:t>creativity</a:t>
            </a:r>
            <a:r>
              <a:rPr lang="en-GB" sz="2400" dirty="0"/>
              <a:t> and </a:t>
            </a:r>
            <a:r>
              <a:rPr lang="en-GB" sz="2400" b="1" dirty="0"/>
              <a:t>thinking</a:t>
            </a:r>
            <a:r>
              <a:rPr lang="en-GB" sz="2400" dirty="0"/>
              <a:t> is generated. </a:t>
            </a:r>
          </a:p>
          <a:p>
            <a:endParaRPr lang="en-GB" sz="2400" dirty="0"/>
          </a:p>
          <a:p>
            <a:r>
              <a:rPr lang="en-GB" sz="2400" dirty="0"/>
              <a:t>After Self-Realization, we discover that the </a:t>
            </a:r>
            <a:r>
              <a:rPr lang="en-GB" sz="2400" b="1" dirty="0"/>
              <a:t>true key to creativity</a:t>
            </a:r>
            <a:r>
              <a:rPr lang="en-GB" sz="2400" dirty="0"/>
              <a:t> is </a:t>
            </a:r>
            <a:r>
              <a:rPr lang="en-GB" sz="2400" dirty="0" smtClean="0"/>
              <a:t>to create (dance, sing, paint, work) in </a:t>
            </a:r>
            <a:r>
              <a:rPr lang="en-GB" sz="2400" b="1" dirty="0"/>
              <a:t>thoughtless awareness</a:t>
            </a:r>
            <a:r>
              <a:rPr lang="en-GB" sz="2400" dirty="0"/>
              <a:t>.</a:t>
            </a:r>
          </a:p>
          <a:p>
            <a:endParaRPr lang="en-GB" sz="2400" dirty="0"/>
          </a:p>
          <a:p>
            <a:r>
              <a:rPr lang="en-GB" sz="2400" dirty="0" smtClean="0"/>
              <a:t>The </a:t>
            </a:r>
            <a:r>
              <a:rPr lang="en-GB" sz="2400" dirty="0" err="1" smtClean="0"/>
              <a:t>center</a:t>
            </a:r>
            <a:r>
              <a:rPr lang="en-GB" sz="2400" dirty="0" smtClean="0"/>
              <a:t> that nourishes our pure attention, pure knowledge and pure desire. </a:t>
            </a:r>
          </a:p>
          <a:p>
            <a:r>
              <a:rPr lang="en-GB" sz="2400" dirty="0" smtClean="0"/>
              <a:t>What is pure attention/desire </a:t>
            </a:r>
            <a:r>
              <a:rPr lang="en-GB" sz="2400" dirty="0" err="1" smtClean="0"/>
              <a:t>etc</a:t>
            </a:r>
            <a:r>
              <a:rPr lang="en-GB" sz="2400" dirty="0" smtClean="0"/>
              <a:t>… ?</a:t>
            </a:r>
            <a:endParaRPr lang="en-GB" sz="2400" dirty="0"/>
          </a:p>
          <a:p>
            <a:endParaRPr lang="en-GB" sz="24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992890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7B855645-6E62-48A2-BB38-6EA069DBE91A}"/>
              </a:ext>
            </a:extLst>
          </p:cNvPr>
          <p:cNvSpPr>
            <a:spLocks noGrp="1"/>
          </p:cNvSpPr>
          <p:nvPr>
            <p:ph type="title"/>
          </p:nvPr>
        </p:nvSpPr>
        <p:spPr>
          <a:xfrm>
            <a:off x="838200" y="365125"/>
            <a:ext cx="10515600" cy="1325563"/>
          </a:xfrm>
        </p:spPr>
        <p:txBody>
          <a:bodyPr>
            <a:normAutofit/>
          </a:bodyPr>
          <a:lstStyle/>
          <a:p>
            <a:r>
              <a:rPr lang="nl-NL" err="1">
                <a:latin typeface="Abadi Extra Light" panose="020B0204020104020204" pitchFamily="34" charset="0"/>
              </a:rPr>
              <a:t>Swadisthan</a:t>
            </a:r>
            <a:r>
              <a:rPr lang="nl-NL">
                <a:latin typeface="Abadi Extra Light" panose="020B0204020104020204" pitchFamily="34" charset="0"/>
              </a:rPr>
              <a:t> Chakra in </a:t>
            </a:r>
            <a:r>
              <a:rPr lang="nl-NL" err="1">
                <a:latin typeface="Abadi Extra Light" panose="020B0204020104020204" pitchFamily="34" charset="0"/>
              </a:rPr>
              <a:t>the</a:t>
            </a:r>
            <a:r>
              <a:rPr lang="nl-NL">
                <a:latin typeface="Abadi Extra Light" panose="020B0204020104020204" pitchFamily="34" charset="0"/>
              </a:rPr>
              <a:t> </a:t>
            </a:r>
            <a:r>
              <a:rPr lang="nl-NL" err="1">
                <a:latin typeface="Abadi Extra Light" panose="020B0204020104020204" pitchFamily="34" charset="0"/>
              </a:rPr>
              <a:t>subtle</a:t>
            </a:r>
            <a:r>
              <a:rPr lang="nl-NL">
                <a:latin typeface="Abadi Extra Light" panose="020B0204020104020204" pitchFamily="34" charset="0"/>
              </a:rPr>
              <a:t> system</a:t>
            </a:r>
            <a:endParaRPr lang="en-GB">
              <a:latin typeface="Abadi Extra Light" panose="020B0204020104020204" pitchFamily="34" charset="0"/>
            </a:endParaRPr>
          </a:p>
        </p:txBody>
      </p:sp>
      <p:sp>
        <p:nvSpPr>
          <p:cNvPr id="3" name="Tijdelijke aanduiding voor inhoud 2">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AFE4608B-FB7C-4A2C-A2F9-CE19AD611C08}"/>
              </a:ext>
            </a:extLst>
          </p:cNvPr>
          <p:cNvSpPr>
            <a:spLocks noGrp="1"/>
          </p:cNvSpPr>
          <p:nvPr>
            <p:ph idx="1"/>
          </p:nvPr>
        </p:nvSpPr>
        <p:spPr>
          <a:xfrm>
            <a:off x="600075" y="2162896"/>
            <a:ext cx="4121657" cy="5032375"/>
          </a:xfrm>
        </p:spPr>
        <p:txBody>
          <a:bodyPr>
            <a:normAutofit/>
          </a:bodyPr>
          <a:lstStyle/>
          <a:p>
            <a:r>
              <a:rPr lang="nl-NL" sz="2500" dirty="0" err="1"/>
              <a:t>Aortic</a:t>
            </a:r>
            <a:r>
              <a:rPr lang="nl-NL" sz="2500" dirty="0"/>
              <a:t> plexus</a:t>
            </a:r>
          </a:p>
          <a:p>
            <a:r>
              <a:rPr lang="nl-NL" sz="2500" dirty="0" err="1"/>
              <a:t>Governs</a:t>
            </a:r>
            <a:r>
              <a:rPr lang="nl-NL" sz="2500" dirty="0"/>
              <a:t>: Spleen, pancreas, </a:t>
            </a:r>
            <a:r>
              <a:rPr lang="nl-NL" sz="2500" dirty="0" err="1"/>
              <a:t>liver</a:t>
            </a:r>
            <a:r>
              <a:rPr lang="nl-NL" sz="2500" dirty="0"/>
              <a:t> </a:t>
            </a:r>
            <a:r>
              <a:rPr lang="nl-NL" sz="2500" dirty="0" err="1"/>
              <a:t>and</a:t>
            </a:r>
            <a:r>
              <a:rPr lang="nl-NL" sz="2500" dirty="0"/>
              <a:t> </a:t>
            </a:r>
            <a:r>
              <a:rPr lang="nl-NL" sz="2500" dirty="0" err="1"/>
              <a:t>kidneys</a:t>
            </a:r>
            <a:endParaRPr lang="nl-NL" sz="2500" dirty="0"/>
          </a:p>
          <a:p>
            <a:r>
              <a:rPr lang="nl-NL" sz="2500" b="1" dirty="0" smtClean="0"/>
              <a:t>Center</a:t>
            </a:r>
            <a:r>
              <a:rPr lang="nl-NL" sz="2500" dirty="0" smtClean="0"/>
              <a:t>: </a:t>
            </a:r>
            <a:r>
              <a:rPr lang="nl-NL" sz="2500" dirty="0" err="1" smtClean="0"/>
              <a:t>Creativity</a:t>
            </a:r>
            <a:r>
              <a:rPr lang="nl-NL" sz="2500" dirty="0"/>
              <a:t>, </a:t>
            </a:r>
            <a:r>
              <a:rPr lang="nl-NL" sz="2500" dirty="0" err="1"/>
              <a:t>appreciation</a:t>
            </a:r>
            <a:r>
              <a:rPr lang="nl-NL" sz="2500" dirty="0"/>
              <a:t> of beauty</a:t>
            </a:r>
          </a:p>
          <a:p>
            <a:r>
              <a:rPr lang="nl-NL" sz="2500" b="1" dirty="0"/>
              <a:t>Right side</a:t>
            </a:r>
            <a:r>
              <a:rPr lang="nl-NL" sz="2500" dirty="0"/>
              <a:t>: </a:t>
            </a:r>
            <a:br>
              <a:rPr lang="nl-NL" sz="2500" dirty="0"/>
            </a:br>
            <a:r>
              <a:rPr lang="nl-NL" sz="2500" dirty="0" err="1"/>
              <a:t>Undistracted</a:t>
            </a:r>
            <a:r>
              <a:rPr lang="nl-NL" sz="2500" dirty="0"/>
              <a:t> Pure </a:t>
            </a:r>
            <a:r>
              <a:rPr lang="nl-NL" sz="2500" dirty="0" smtClean="0"/>
              <a:t>attention; </a:t>
            </a:r>
            <a:r>
              <a:rPr lang="nl-NL" sz="2500" dirty="0" err="1"/>
              <a:t>inspired</a:t>
            </a:r>
            <a:r>
              <a:rPr lang="nl-NL" sz="2500" dirty="0"/>
              <a:t> </a:t>
            </a:r>
            <a:r>
              <a:rPr lang="nl-NL" sz="2500" dirty="0" err="1"/>
              <a:t>thoughts</a:t>
            </a:r>
            <a:r>
              <a:rPr lang="nl-NL" sz="2500" dirty="0"/>
              <a:t>, </a:t>
            </a:r>
            <a:r>
              <a:rPr lang="nl-NL" sz="2500" dirty="0" err="1" smtClean="0"/>
              <a:t>ideas</a:t>
            </a:r>
            <a:r>
              <a:rPr lang="nl-NL" sz="2500" dirty="0" smtClean="0"/>
              <a:t> </a:t>
            </a:r>
            <a:r>
              <a:rPr lang="nl-NL" sz="2500" dirty="0" err="1" smtClean="0"/>
              <a:t>and</a:t>
            </a:r>
            <a:r>
              <a:rPr lang="nl-NL" sz="2500" dirty="0" smtClean="0"/>
              <a:t> </a:t>
            </a:r>
            <a:r>
              <a:rPr lang="nl-NL" sz="2500" dirty="0"/>
              <a:t>actions</a:t>
            </a:r>
          </a:p>
          <a:p>
            <a:r>
              <a:rPr lang="nl-NL" sz="2500" b="1" dirty="0" err="1"/>
              <a:t>Left</a:t>
            </a:r>
            <a:r>
              <a:rPr lang="nl-NL" sz="2500" b="1" dirty="0"/>
              <a:t> side</a:t>
            </a:r>
            <a:r>
              <a:rPr lang="nl-NL" sz="2500" dirty="0"/>
              <a:t>: Pure </a:t>
            </a:r>
            <a:r>
              <a:rPr lang="nl-NL" sz="2500" dirty="0" err="1" smtClean="0"/>
              <a:t>desire</a:t>
            </a:r>
            <a:r>
              <a:rPr lang="nl-NL" sz="2500" dirty="0" smtClean="0"/>
              <a:t> </a:t>
            </a:r>
            <a:r>
              <a:rPr lang="nl-NL" sz="2500" dirty="0" err="1" smtClean="0"/>
              <a:t>and</a:t>
            </a:r>
            <a:r>
              <a:rPr lang="nl-NL" sz="2500" dirty="0" smtClean="0"/>
              <a:t> pure </a:t>
            </a:r>
            <a:r>
              <a:rPr lang="nl-NL" sz="2500" dirty="0" err="1" smtClean="0"/>
              <a:t>knowledge</a:t>
            </a:r>
            <a:r>
              <a:rPr lang="nl-NL" sz="2500" dirty="0" smtClean="0"/>
              <a:t>; </a:t>
            </a:r>
            <a:r>
              <a:rPr lang="nl-NL" sz="2500" dirty="0" err="1" smtClean="0"/>
              <a:t>being</a:t>
            </a:r>
            <a:r>
              <a:rPr lang="nl-NL" sz="2500" dirty="0" smtClean="0"/>
              <a:t> </a:t>
            </a:r>
            <a:r>
              <a:rPr lang="nl-NL" sz="2500" dirty="0" err="1" smtClean="0"/>
              <a:t>aware</a:t>
            </a:r>
            <a:r>
              <a:rPr lang="nl-NL" sz="2500" dirty="0" smtClean="0"/>
              <a:t> of </a:t>
            </a:r>
            <a:r>
              <a:rPr lang="nl-NL" sz="2500" dirty="0" err="1" smtClean="0"/>
              <a:t>vibrations</a:t>
            </a:r>
            <a:endParaRPr lang="nl-NL" sz="2500" dirty="0"/>
          </a:p>
          <a:p>
            <a:endParaRPr lang="en-GB" sz="2000" dirty="0"/>
          </a:p>
        </p:txBody>
      </p:sp>
      <p:pic>
        <p:nvPicPr>
          <p:cNvPr id="1026" name="Picture 2" descr="Swadishtan, the second chakra, shaja yoga">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E5378C37-D50B-4FCB-BB32-9E05A2B65C7B}"/>
              </a:ext>
            </a:extLst>
          </p:cNvPr>
          <p:cNvPicPr>
            <a:picLocks noChangeAspect="1" noChangeArrowheads="1"/>
          </p:cNvPicPr>
          <p:nvPr/>
        </p:nvPicPr>
        <p:blipFill rotWithShape="1">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69" r="2" b="2"/>
          <a:stretch/>
        </p:blipFill>
        <p:spPr bwMode="auto">
          <a:xfrm>
            <a:off x="5573077" y="2148608"/>
            <a:ext cx="6233160" cy="4272681"/>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cxnSp>
        <p:nvCxnSpPr>
          <p:cNvPr id="6" name="Rechte verbindingslijn 5">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18CDD31F-D53F-40B7-B4DE-9A422A5A4F2F}"/>
              </a:ext>
            </a:extLst>
          </p:cNvPr>
          <p:cNvCxnSpPr>
            <a:cxnSpLocks/>
          </p:cNvCxnSpPr>
          <p:nvPr/>
        </p:nvCxnSpPr>
        <p:spPr>
          <a:xfrm>
            <a:off x="838200" y="2033588"/>
            <a:ext cx="4176713"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062782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5122" name="Picture 2" descr="Image may contain: one or more people and people sitting">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582EAAFA-0A5A-4106-B61E-CDFAD8E67FD0}"/>
              </a:ext>
            </a:extLst>
          </p:cNvPr>
          <p:cNvPicPr>
            <a:picLocks noChangeAspect="1" noChangeArrowheads="1"/>
          </p:cNvPicPr>
          <p:nvPr/>
        </p:nvPicPr>
        <p:blipFill rotWithShape="1">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2494" b="13236"/>
          <a:stretch/>
        </p:blipFill>
        <p:spPr bwMode="auto">
          <a:xfrm>
            <a:off x="20" y="1"/>
            <a:ext cx="12191980" cy="6857999"/>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192" name="Rectangle 191">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5B704D37-82A5-4BBE-9561-3CAB6DCF188D}"/>
              </a:ext>
              <a:ext uri="{C183D7F6-B498-43B3-948B-1728B52AA6E4}">
                <adec:decorative xmlns:a="http://schemas.openxmlformats.org/drawingml/2006/main" xmlns:r="http://schemas.openxmlformats.org/officeDocument/2006/relationships" xmlns:p="http://schemas.openxmlformats.org/presentationml/2006/main" xmlns:adec="http://schemas.microsoft.com/office/drawing/2017/decorative" xmlns="" xmlns:mv="urn:schemas-microsoft-com:mac:vml" xmlns:mc="http://schemas.openxmlformats.org/markup-compatibility/2006" val="1"/>
              </a:ext>
            </a:extLst>
          </p:cNvPr>
          <p:cNvSpPr>
            <a:spLocks noGrp="1" noRot="1" noChangeAspect="1" noMove="1" noResize="1" noEditPoints="1" noAdjustHandles="1" noChangeArrowheads="1" noChangeShapeType="1" noTextEdit="1"/>
          </p:cNvSpPr>
          <p:nvPr>
            <p:extLst>
              <p:ext uri="{386F3935-93C4-4BCD-93E2-E3B085C9AB24}">
                <p16:designElem xmlns:a="http://schemas.openxmlformats.org/drawingml/2006/main" xmlns:r="http://schemas.openxmlformats.org/officeDocument/2006/relationships" xmlns:p="http://schemas.openxmlformats.org/presentationml/2006/main" xmlns:p16="http://schemas.microsoft.com/office/powerpoint/2015/main" xmlns="" xmlns:mv="urn:schemas-microsoft-com:mac:vml" xmlns:mc="http://schemas.openxmlformats.org/markup-compatibility/2006" val="1"/>
              </p:ext>
            </p:extLst>
          </p:nvPr>
        </p:nvSpPr>
        <p:spPr bwMode="white">
          <a:xfrm>
            <a:off x="0" y="3894861"/>
            <a:ext cx="10883900" cy="1671361"/>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360F93F5-5309-4055-87C7-E87AEBDC72E0}"/>
              </a:ext>
            </a:extLst>
          </p:cNvPr>
          <p:cNvSpPr>
            <a:spLocks noGrp="1"/>
          </p:cNvSpPr>
          <p:nvPr>
            <p:ph type="title"/>
          </p:nvPr>
        </p:nvSpPr>
        <p:spPr>
          <a:xfrm>
            <a:off x="816366" y="4055729"/>
            <a:ext cx="9902881" cy="1325563"/>
          </a:xfrm>
        </p:spPr>
        <p:txBody>
          <a:bodyPr vert="horz" lIns="91440" tIns="45720" rIns="91440" bIns="45720" rtlCol="0" anchor="b">
            <a:normAutofit/>
          </a:bodyPr>
          <a:lstStyle/>
          <a:p>
            <a:r>
              <a:rPr lang="en-US" sz="6000" dirty="0">
                <a:solidFill>
                  <a:srgbClr val="000000"/>
                </a:solidFill>
              </a:rPr>
              <a:t>What is creativity? Are you?</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612889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B17B31DC-C2F4-4318-9DFC-E2FC5CC991EF}"/>
              </a:ext>
            </a:extLst>
          </p:cNvPr>
          <p:cNvSpPr>
            <a:spLocks noGrp="1"/>
          </p:cNvSpPr>
          <p:nvPr>
            <p:ph type="title"/>
          </p:nvPr>
        </p:nvSpPr>
        <p:spPr>
          <a:xfrm>
            <a:off x="655320" y="365125"/>
            <a:ext cx="5120114" cy="1692794"/>
          </a:xfrm>
        </p:spPr>
        <p:txBody>
          <a:bodyPr>
            <a:normAutofit/>
          </a:bodyPr>
          <a:lstStyle/>
          <a:p>
            <a:r>
              <a:rPr lang="nl-NL" dirty="0" err="1"/>
              <a:t>Enlightened</a:t>
            </a:r>
            <a:r>
              <a:rPr lang="nl-NL" dirty="0"/>
              <a:t> </a:t>
            </a:r>
            <a:r>
              <a:rPr lang="nl-NL" dirty="0" err="1"/>
              <a:t>Creativity</a:t>
            </a:r>
            <a:endParaRPr lang="en-GB" dirty="0"/>
          </a:p>
        </p:txBody>
      </p:sp>
      <p:cxnSp>
        <p:nvCxnSpPr>
          <p:cNvPr id="71" name="Straight Arrow Connector 70">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E4A809D5-3600-46D4-A466-67F2349A54FB}"/>
              </a:ext>
              <a:ext uri="{C183D7F6-B498-43B3-948B-1728B52AA6E4}">
                <adec:decorative xmlns:a="http://schemas.openxmlformats.org/drawingml/2006/main" xmlns:r="http://schemas.openxmlformats.org/officeDocument/2006/relationships" xmlns:p="http://schemas.openxmlformats.org/presentationml/2006/main" xmlns:adec="http://schemas.microsoft.com/office/drawing/2017/decorative" xmlns="" xmlns:mv="urn:schemas-microsoft-com:mac:vml" xmlns:mc="http://schemas.openxmlformats.org/markup-compatibility/2006" val="1"/>
              </a:ext>
            </a:extLst>
          </p:cNvPr>
          <p:cNvCxnSpPr>
            <a:cxnSpLocks noGrp="1" noRot="1" noChangeAspect="1" noMove="1" noResize="1" noEditPoints="1" noAdjustHandles="1" noChangeArrowheads="1" noChangeShapeType="1"/>
          </p:cNvCxnSpPr>
          <p:nvPr>
            <p:extLst>
              <p:ext uri="{386F3935-93C4-4BCD-93E2-E3B085C9AB24}">
                <p16:designElem xmlns:a="http://schemas.openxmlformats.org/drawingml/2006/main" xmlns:r="http://schemas.openxmlformats.org/officeDocument/2006/relationships" xmlns:p="http://schemas.openxmlformats.org/presentationml/2006/main" xmlns:p16="http://schemas.microsoft.com/office/powerpoint/2015/main" xmlns="" xmlns:mv="urn:schemas-microsoft-com:mac:vml" xmlns:mc="http://schemas.openxmlformats.org/markup-compatibility/2006"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 name="Tijdelijke aanduiding voor inhoud 2">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ADB180E6-63DE-4D93-80C3-23E1149C1F7B}"/>
              </a:ext>
            </a:extLst>
          </p:cNvPr>
          <p:cNvSpPr>
            <a:spLocks noGrp="1"/>
          </p:cNvSpPr>
          <p:nvPr>
            <p:ph idx="1"/>
          </p:nvPr>
        </p:nvSpPr>
        <p:spPr>
          <a:xfrm>
            <a:off x="242888" y="2457465"/>
            <a:ext cx="5635961" cy="4400514"/>
          </a:xfrm>
        </p:spPr>
        <p:txBody>
          <a:bodyPr>
            <a:normAutofit fontScale="92500" lnSpcReduction="20000"/>
          </a:bodyPr>
          <a:lstStyle/>
          <a:p>
            <a:r>
              <a:rPr lang="nl-NL" sz="2700" dirty="0" err="1"/>
              <a:t>Enjoy</a:t>
            </a:r>
            <a:r>
              <a:rPr lang="nl-NL" sz="2700" dirty="0"/>
              <a:t> </a:t>
            </a:r>
            <a:r>
              <a:rPr lang="nl-NL" sz="2700" dirty="0" err="1"/>
              <a:t>creation</a:t>
            </a:r>
            <a:r>
              <a:rPr lang="nl-NL" sz="2700" dirty="0"/>
              <a:t> </a:t>
            </a:r>
            <a:r>
              <a:rPr lang="nl-NL" sz="2700" b="1" dirty="0"/>
              <a:t>in </a:t>
            </a:r>
            <a:r>
              <a:rPr lang="nl-NL" sz="2700" b="1" dirty="0" err="1"/>
              <a:t>thoughtless</a:t>
            </a:r>
            <a:r>
              <a:rPr lang="nl-NL" sz="2700" b="1" dirty="0"/>
              <a:t> awareness</a:t>
            </a:r>
          </a:p>
          <a:p>
            <a:r>
              <a:rPr lang="nl-NL" sz="2700" dirty="0"/>
              <a:t>Harmony of </a:t>
            </a:r>
            <a:r>
              <a:rPr lang="nl-NL" sz="2700" dirty="0" err="1"/>
              <a:t>varieties</a:t>
            </a:r>
            <a:r>
              <a:rPr lang="nl-NL" sz="2700" dirty="0"/>
              <a:t> </a:t>
            </a:r>
            <a:r>
              <a:rPr lang="nl-NL" sz="2700" dirty="0" err="1" smtClean="0"/>
              <a:t>that</a:t>
            </a:r>
            <a:r>
              <a:rPr lang="nl-NL" sz="2700" dirty="0" smtClean="0"/>
              <a:t> </a:t>
            </a:r>
            <a:r>
              <a:rPr lang="nl-NL" sz="2700" dirty="0" err="1"/>
              <a:t>create</a:t>
            </a:r>
            <a:r>
              <a:rPr lang="nl-NL" sz="2700" dirty="0"/>
              <a:t> a state of </a:t>
            </a:r>
            <a:r>
              <a:rPr lang="nl-NL" sz="2700" b="1" dirty="0"/>
              <a:t>JOY </a:t>
            </a:r>
          </a:p>
          <a:p>
            <a:r>
              <a:rPr lang="nl-NL" sz="2700" dirty="0" err="1"/>
              <a:t>Recognizing</a:t>
            </a:r>
            <a:r>
              <a:rPr lang="nl-NL" sz="2700" dirty="0"/>
              <a:t> </a:t>
            </a:r>
            <a:r>
              <a:rPr lang="nl-NL" sz="2700" b="1" dirty="0" err="1"/>
              <a:t>the</a:t>
            </a:r>
            <a:r>
              <a:rPr lang="nl-NL" sz="2700" b="1" dirty="0"/>
              <a:t> Spirit </a:t>
            </a:r>
            <a:r>
              <a:rPr lang="nl-NL" sz="2700" dirty="0"/>
              <a:t>in art </a:t>
            </a:r>
          </a:p>
          <a:p>
            <a:r>
              <a:rPr lang="en-GB" sz="2700" dirty="0"/>
              <a:t>The joy poured into nature by the mother earth is enjoyed by artists, and is revealed in the universal language of colours, lines and forms they use to express it. They fill human lives with exquisite creations of music, art, dance and other art forms.</a:t>
            </a:r>
          </a:p>
          <a:p>
            <a:r>
              <a:rPr lang="nl-NL" sz="2700" dirty="0" err="1" smtClean="0"/>
              <a:t>Enlightened</a:t>
            </a:r>
            <a:r>
              <a:rPr lang="nl-NL" sz="2700" dirty="0" smtClean="0"/>
              <a:t> art </a:t>
            </a:r>
            <a:r>
              <a:rPr lang="nl-NL" sz="2700" dirty="0" err="1" smtClean="0"/>
              <a:t>emits</a:t>
            </a:r>
            <a:r>
              <a:rPr lang="nl-NL" sz="2700" dirty="0" smtClean="0"/>
              <a:t> </a:t>
            </a:r>
            <a:r>
              <a:rPr lang="nl-NL" sz="2700" dirty="0" err="1" smtClean="0"/>
              <a:t>vibrations</a:t>
            </a:r>
            <a:endParaRPr lang="nl-NL" sz="2700" b="1" dirty="0"/>
          </a:p>
          <a:p>
            <a:endParaRPr lang="nl-NL" sz="1800" dirty="0"/>
          </a:p>
        </p:txBody>
      </p:sp>
      <p:pic>
        <p:nvPicPr>
          <p:cNvPr id="9218" name="Picture 2" descr="No photo description available.">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1B22302A-A9E4-456E-BE67-129FF9F75B76}"/>
              </a:ext>
            </a:extLst>
          </p:cNvPr>
          <p:cNvPicPr>
            <a:picLocks noChangeAspect="1" noChangeArrowheads="1"/>
          </p:cNvPicPr>
          <p:nvPr/>
        </p:nvPicPr>
        <p:blipFill rotWithShape="1">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32908" r="15311"/>
          <a:stretch/>
        </p:blipFill>
        <p:spPr bwMode="auto">
          <a:xfrm>
            <a:off x="5878849" y="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39712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3074" name="Picture 2" descr="Afbeeldingsresultaat voor nature creativity">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BFB53AA0-0799-4132-8D5E-985EC651A8A1}"/>
              </a:ext>
            </a:extLst>
          </p:cNvPr>
          <p:cNvPicPr>
            <a:picLocks noChangeAspect="1" noChangeArrowheads="1"/>
          </p:cNvPicPr>
          <p:nvPr/>
        </p:nvPicPr>
        <p:blipFill rotWithShape="1">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13652" r="-3" b="5818"/>
          <a:stretch/>
        </p:blipFill>
        <p:spPr bwMode="auto">
          <a:xfrm>
            <a:off x="321731" y="321731"/>
            <a:ext cx="5728548" cy="3079194"/>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3076" name="Picture 4" descr="Gerelateerde afbeelding">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E8393C70-71FB-43AA-A225-635B1A49E6AF}"/>
              </a:ext>
            </a:extLst>
          </p:cNvPr>
          <p:cNvPicPr>
            <a:picLocks noChangeAspect="1" noChangeArrowheads="1"/>
          </p:cNvPicPr>
          <p:nvPr/>
        </p:nvPicPr>
        <p:blipFill rotWithShape="1">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9463" r="-3" b="9705"/>
          <a:stretch/>
        </p:blipFill>
        <p:spPr bwMode="auto">
          <a:xfrm>
            <a:off x="6141719" y="321731"/>
            <a:ext cx="5728547" cy="3079194"/>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3078" name="Picture 6" descr="Afbeeldingsresultaat voor beautiful scenery">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301157E7-9655-4322-A351-5F42609991D4}"/>
              </a:ext>
            </a:extLst>
          </p:cNvPr>
          <p:cNvPicPr>
            <a:picLocks noChangeAspect="1" noChangeArrowheads="1"/>
          </p:cNvPicPr>
          <p:nvPr/>
        </p:nvPicPr>
        <p:blipFill rotWithShape="1">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20610" r="-3" b="-3"/>
          <a:stretch/>
        </p:blipFill>
        <p:spPr bwMode="auto">
          <a:xfrm>
            <a:off x="321730" y="3489159"/>
            <a:ext cx="5728548" cy="3047107"/>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3084" name="Picture 12" descr="Gerelateerde afbeelding">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2A2924D9-3E4E-4DBE-A05E-89E87D8C9718}"/>
              </a:ext>
            </a:extLst>
          </p:cNvPr>
          <p:cNvPicPr>
            <a:picLocks noChangeAspect="1" noChangeArrowheads="1"/>
          </p:cNvPicPr>
          <p:nvPr/>
        </p:nvPicPr>
        <p:blipFill rotWithShape="1">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r="-3" b="9072"/>
          <a:stretch/>
        </p:blipFill>
        <p:spPr bwMode="auto">
          <a:xfrm>
            <a:off x="6141718" y="3489159"/>
            <a:ext cx="5728547" cy="3047107"/>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sp>
        <p:nvSpPr>
          <p:cNvPr id="4" name="AutoShape 8" descr="Gerelateerde afbeelding">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80B95232-BCEA-4662-95EB-4A8C2A958ED9}"/>
              </a:ext>
            </a:extLst>
          </p:cNvPr>
          <p:cNvSpPr>
            <a:spLocks noChangeAspect="1" noChangeArrowheads="1"/>
          </p:cNvSpPr>
          <p:nvPr/>
        </p:nvSpPr>
        <p:spPr bwMode="auto">
          <a:xfrm>
            <a:off x="5252720" y="2646679"/>
            <a:ext cx="304800" cy="30480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10" descr="Gerelateerde afbeelding">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2ECF54FA-E539-4412-8481-66604E1756BB}"/>
              </a:ext>
            </a:extLst>
          </p:cNvPr>
          <p:cNvSpPr>
            <a:spLocks noChangeAspect="1" noChangeArrowheads="1"/>
          </p:cNvSpPr>
          <p:nvPr/>
        </p:nvSpPr>
        <p:spPr bwMode="auto">
          <a:xfrm>
            <a:off x="5821680" y="2280920"/>
            <a:ext cx="304800" cy="304800"/>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46318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8D70B121-56F4-4848-B38B-182089D909FA}"/>
              </a:ext>
              <a:ext uri="{C183D7F6-B498-43B3-948B-1728B52AA6E4}">
                <adec:decorative xmlns:a="http://schemas.openxmlformats.org/drawingml/2006/main" xmlns:r="http://schemas.openxmlformats.org/officeDocument/2006/relationships" xmlns:p="http://schemas.openxmlformats.org/presentationml/2006/main" xmlns:adec="http://schemas.microsoft.com/office/drawing/2017/decorative" xmlns="" xmlns:mv="urn:schemas-microsoft-com:mac:vml" xmlns:mc="http://schemas.openxmlformats.org/markup-compatibility/2006" val="1"/>
              </a:ext>
            </a:extLst>
          </p:cNvPr>
          <p:cNvSpPr>
            <a:spLocks noGrp="1" noRot="1" noChangeAspect="1" noMove="1" noResize="1" noEditPoints="1" noAdjustHandles="1" noChangeArrowheads="1" noChangeShapeType="1" noTextEdit="1"/>
          </p:cNvSpPr>
          <p:nvPr>
            <p:extLst>
              <p:ext uri="{386F3935-93C4-4BCD-93E2-E3B085C9AB24}">
                <p16:designElem xmlns:a="http://schemas.openxmlformats.org/drawingml/2006/main" xmlns:r="http://schemas.openxmlformats.org/officeDocument/2006/relationships" xmlns:p="http://schemas.openxmlformats.org/presentationml/2006/main" xmlns:p16="http://schemas.microsoft.com/office/powerpoint/2015/main" xmlns="" xmlns:mv="urn:schemas-microsoft-com:mac:vml" xmlns:mc="http://schemas.openxmlformats.org/markup-compatibility/2006"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0894E544-7006-4627-8F02-16B6E8CF2E84}"/>
              </a:ext>
            </a:extLst>
          </p:cNvPr>
          <p:cNvSpPr>
            <a:spLocks noGrp="1"/>
          </p:cNvSpPr>
          <p:nvPr>
            <p:ph type="title"/>
          </p:nvPr>
        </p:nvSpPr>
        <p:spPr>
          <a:xfrm>
            <a:off x="838200" y="963877"/>
            <a:ext cx="3494362" cy="4930246"/>
          </a:xfrm>
        </p:spPr>
        <p:txBody>
          <a:bodyPr>
            <a:normAutofit/>
          </a:bodyPr>
          <a:lstStyle/>
          <a:p>
            <a:pPr algn="r"/>
            <a:r>
              <a:rPr lang="nl-NL" dirty="0" smtClean="0">
                <a:solidFill>
                  <a:schemeClr val="accent1"/>
                </a:solidFill>
                <a:latin typeface="Abadi Extra Light" panose="020B0204020104020204" pitchFamily="34" charset="0"/>
              </a:rPr>
              <a:t>Quotes</a:t>
            </a:r>
            <a:endParaRPr lang="en-GB" dirty="0">
              <a:solidFill>
                <a:schemeClr val="accent1"/>
              </a:solidFill>
              <a:latin typeface="Abadi Extra Light" panose="020B0204020104020204" pitchFamily="34" charset="0"/>
            </a:endParaRPr>
          </a:p>
        </p:txBody>
      </p:sp>
      <p:cxnSp>
        <p:nvCxnSpPr>
          <p:cNvPr id="10" name="Straight Connector 9">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2D72A2C9-F3CA-4216-8BAD-FA4C970C3C4E}"/>
              </a:ext>
              <a:ext uri="{C183D7F6-B498-43B3-948B-1728B52AA6E4}">
                <adec:decorative xmlns:a="http://schemas.openxmlformats.org/drawingml/2006/main" xmlns:r="http://schemas.openxmlformats.org/officeDocument/2006/relationships" xmlns:p="http://schemas.openxmlformats.org/presentationml/2006/main" xmlns:adec="http://schemas.microsoft.com/office/drawing/2017/decorative" xmlns="" xmlns:mv="urn:schemas-microsoft-com:mac:vml" xmlns:mc="http://schemas.openxmlformats.org/markup-compatibility/2006" val="1"/>
              </a:ext>
            </a:extLst>
          </p:cNvPr>
          <p:cNvCxnSpPr>
            <a:cxnSpLocks noGrp="1" noRot="1" noChangeAspect="1" noMove="1" noResize="1" noEditPoints="1" noAdjustHandles="1" noChangeArrowheads="1" noChangeShapeType="1"/>
          </p:cNvCxnSpPr>
          <p:nvPr>
            <p:extLst>
              <p:ext uri="{386F3935-93C4-4BCD-93E2-E3B085C9AB24}">
                <p16:designElem xmlns:a="http://schemas.openxmlformats.org/drawingml/2006/main" xmlns:r="http://schemas.openxmlformats.org/officeDocument/2006/relationships" xmlns:p="http://schemas.openxmlformats.org/presentationml/2006/main" xmlns:p16="http://schemas.microsoft.com/office/powerpoint/2015/main" xmlns="" xmlns:mv="urn:schemas-microsoft-com:mac:vml" xmlns:mc="http://schemas.openxmlformats.org/markup-compatibility/2006"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2FB56E2C-4150-4B6B-B484-A6F51D788736}"/>
              </a:ext>
            </a:extLst>
          </p:cNvPr>
          <p:cNvSpPr>
            <a:spLocks noGrp="1"/>
          </p:cNvSpPr>
          <p:nvPr>
            <p:ph idx="1"/>
          </p:nvPr>
        </p:nvSpPr>
        <p:spPr>
          <a:xfrm>
            <a:off x="4976031" y="963877"/>
            <a:ext cx="6377769" cy="4930246"/>
          </a:xfrm>
        </p:spPr>
        <p:txBody>
          <a:bodyPr anchor="ctr">
            <a:normAutofit/>
          </a:bodyPr>
          <a:lstStyle/>
          <a:p>
            <a:r>
              <a:rPr lang="nl-NL" sz="2400" dirty="0"/>
              <a:t>‘’</a:t>
            </a:r>
            <a:r>
              <a:rPr lang="nl-NL" sz="2400" dirty="0" err="1"/>
              <a:t>Mozart’s</a:t>
            </a:r>
            <a:r>
              <a:rPr lang="nl-NL" sz="2400" dirty="0"/>
              <a:t> </a:t>
            </a:r>
            <a:r>
              <a:rPr lang="nl-NL" sz="2400" dirty="0" err="1"/>
              <a:t>music</a:t>
            </a:r>
            <a:r>
              <a:rPr lang="nl-NL" sz="2400" dirty="0"/>
              <a:t> is </a:t>
            </a:r>
            <a:r>
              <a:rPr lang="nl-NL" sz="2400" dirty="0" err="1"/>
              <a:t>so</a:t>
            </a:r>
            <a:r>
              <a:rPr lang="nl-NL" sz="2400" dirty="0"/>
              <a:t> pure </a:t>
            </a:r>
            <a:r>
              <a:rPr lang="nl-NL" sz="2400" dirty="0" err="1"/>
              <a:t>and</a:t>
            </a:r>
            <a:r>
              <a:rPr lang="nl-NL" sz="2400" dirty="0"/>
              <a:t> </a:t>
            </a:r>
            <a:r>
              <a:rPr lang="nl-NL" sz="2400" dirty="0" err="1"/>
              <a:t>beautiful</a:t>
            </a:r>
            <a:r>
              <a:rPr lang="nl-NL" sz="2400" dirty="0"/>
              <a:t> </a:t>
            </a:r>
            <a:r>
              <a:rPr lang="nl-NL" sz="2400" dirty="0" err="1"/>
              <a:t>that</a:t>
            </a:r>
            <a:r>
              <a:rPr lang="nl-NL" sz="2400" dirty="0"/>
              <a:t> </a:t>
            </a:r>
            <a:r>
              <a:rPr lang="nl-NL" sz="2400" dirty="0" smtClean="0"/>
              <a:t>I </a:t>
            </a:r>
            <a:r>
              <a:rPr lang="nl-NL" sz="2400" dirty="0" err="1"/>
              <a:t>see</a:t>
            </a:r>
            <a:r>
              <a:rPr lang="nl-NL" sz="2400" dirty="0"/>
              <a:t> </a:t>
            </a:r>
            <a:r>
              <a:rPr lang="nl-NL" sz="2400" dirty="0" err="1"/>
              <a:t>it</a:t>
            </a:r>
            <a:r>
              <a:rPr lang="nl-NL" sz="2400" dirty="0"/>
              <a:t> as a </a:t>
            </a:r>
            <a:r>
              <a:rPr lang="nl-NL" sz="2400" dirty="0" err="1"/>
              <a:t>reflection</a:t>
            </a:r>
            <a:r>
              <a:rPr lang="nl-NL" sz="2400" dirty="0"/>
              <a:t> of </a:t>
            </a:r>
            <a:r>
              <a:rPr lang="nl-NL" sz="2400" dirty="0" err="1"/>
              <a:t>the</a:t>
            </a:r>
            <a:r>
              <a:rPr lang="nl-NL" sz="2400" dirty="0"/>
              <a:t> </a:t>
            </a:r>
            <a:r>
              <a:rPr lang="nl-NL" sz="2400" dirty="0" err="1"/>
              <a:t>inner</a:t>
            </a:r>
            <a:r>
              <a:rPr lang="nl-NL" sz="2400" dirty="0"/>
              <a:t> beauty of </a:t>
            </a:r>
            <a:r>
              <a:rPr lang="nl-NL" sz="2400" dirty="0" err="1"/>
              <a:t>the</a:t>
            </a:r>
            <a:r>
              <a:rPr lang="nl-NL" sz="2400" dirty="0"/>
              <a:t> </a:t>
            </a:r>
            <a:r>
              <a:rPr lang="nl-NL" sz="2400" dirty="0" err="1"/>
              <a:t>universe</a:t>
            </a:r>
            <a:r>
              <a:rPr lang="nl-NL" sz="2400" dirty="0"/>
              <a:t> </a:t>
            </a:r>
            <a:r>
              <a:rPr lang="nl-NL" sz="2400" dirty="0" err="1"/>
              <a:t>itself</a:t>
            </a:r>
            <a:r>
              <a:rPr lang="nl-NL" sz="2400" i="1" dirty="0"/>
              <a:t>.’’ – Albert Einstein</a:t>
            </a:r>
          </a:p>
          <a:p>
            <a:endParaRPr lang="nl-NL" sz="2400" i="1" dirty="0"/>
          </a:p>
          <a:p>
            <a:r>
              <a:rPr lang="nl-NL" sz="2400" dirty="0"/>
              <a:t>‘’</a:t>
            </a:r>
            <a:r>
              <a:rPr lang="nl-NL" sz="2400" dirty="0" err="1"/>
              <a:t>Where</a:t>
            </a:r>
            <a:r>
              <a:rPr lang="nl-NL" sz="2400" dirty="0"/>
              <a:t> </a:t>
            </a:r>
            <a:r>
              <a:rPr lang="nl-NL" sz="2400" dirty="0" err="1"/>
              <a:t>the</a:t>
            </a:r>
            <a:r>
              <a:rPr lang="nl-NL" sz="2400" dirty="0"/>
              <a:t> Spirit does </a:t>
            </a:r>
            <a:r>
              <a:rPr lang="nl-NL" sz="2400" dirty="0" err="1"/>
              <a:t>not</a:t>
            </a:r>
            <a:r>
              <a:rPr lang="nl-NL" sz="2400" dirty="0"/>
              <a:t> </a:t>
            </a:r>
            <a:r>
              <a:rPr lang="nl-NL" sz="2400" dirty="0" err="1"/>
              <a:t>work</a:t>
            </a:r>
            <a:r>
              <a:rPr lang="nl-NL" sz="2400" dirty="0"/>
              <a:t> </a:t>
            </a:r>
            <a:r>
              <a:rPr lang="nl-NL" sz="2400" dirty="0" err="1"/>
              <a:t>with</a:t>
            </a:r>
            <a:r>
              <a:rPr lang="nl-NL" sz="2400" dirty="0"/>
              <a:t> </a:t>
            </a:r>
            <a:r>
              <a:rPr lang="nl-NL" sz="2400" dirty="0" err="1"/>
              <a:t>the</a:t>
            </a:r>
            <a:r>
              <a:rPr lang="nl-NL" sz="2400" dirty="0"/>
              <a:t> hand, </a:t>
            </a:r>
            <a:r>
              <a:rPr lang="nl-NL" sz="2400" dirty="0" err="1"/>
              <a:t>there</a:t>
            </a:r>
            <a:r>
              <a:rPr lang="nl-NL" sz="2400" dirty="0"/>
              <a:t> is no art.’’ – </a:t>
            </a:r>
            <a:r>
              <a:rPr lang="nl-NL" sz="2400" i="1" dirty="0"/>
              <a:t>Leonardo Da Vinci</a:t>
            </a:r>
          </a:p>
          <a:p>
            <a:endParaRPr lang="nl-NL" sz="2400" i="1" dirty="0"/>
          </a:p>
          <a:p>
            <a:r>
              <a:rPr lang="en-GB" sz="2400" dirty="0"/>
              <a:t>‘’Art arises when the secret vision of the artist and the manifestation of nature agree to find new shapes.’’ – </a:t>
            </a:r>
            <a:r>
              <a:rPr lang="en-GB" sz="2400" i="1" dirty="0"/>
              <a:t>Khalil Gibran  </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146119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EAB8A300-1458-41BB-9AFB-C357C5065DF2}"/>
              </a:ext>
            </a:extLst>
          </p:cNvPr>
          <p:cNvSpPr>
            <a:spLocks noGrp="1"/>
          </p:cNvSpPr>
          <p:nvPr>
            <p:ph type="title"/>
          </p:nvPr>
        </p:nvSpPr>
        <p:spPr>
          <a:xfrm>
            <a:off x="838200" y="365125"/>
            <a:ext cx="10515600" cy="1325563"/>
          </a:xfrm>
        </p:spPr>
        <p:txBody>
          <a:bodyPr/>
          <a:lstStyle/>
          <a:p>
            <a:r>
              <a:rPr lang="nl-NL"/>
              <a:t>Mental blockages for creativity </a:t>
            </a:r>
            <a:endParaRPr lang="en-GB" dirty="0"/>
          </a:p>
        </p:txBody>
      </p:sp>
      <p:sp>
        <p:nvSpPr>
          <p:cNvPr id="3" name="Tijdelijke aanduiding voor inhoud 2">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D679E7C6-481C-40F9-AB85-842BB4AFF5C0}"/>
              </a:ext>
            </a:extLst>
          </p:cNvPr>
          <p:cNvSpPr>
            <a:spLocks noGrp="1"/>
          </p:cNvSpPr>
          <p:nvPr>
            <p:ph idx="1"/>
          </p:nvPr>
        </p:nvSpPr>
        <p:spPr>
          <a:xfrm>
            <a:off x="838200" y="2216786"/>
            <a:ext cx="10515600" cy="4351338"/>
          </a:xfrm>
        </p:spPr>
        <p:txBody>
          <a:bodyPr/>
          <a:lstStyle/>
          <a:p>
            <a:r>
              <a:rPr lang="nl-NL" sz="2500" dirty="0" err="1"/>
              <a:t>Perfectionism</a:t>
            </a:r>
            <a:r>
              <a:rPr lang="nl-NL" sz="2500" dirty="0"/>
              <a:t> </a:t>
            </a:r>
            <a:r>
              <a:rPr lang="nl-NL" sz="2500" dirty="0" err="1"/>
              <a:t>from</a:t>
            </a:r>
            <a:r>
              <a:rPr lang="nl-NL" sz="2500" dirty="0"/>
              <a:t> ego – </a:t>
            </a:r>
            <a:r>
              <a:rPr lang="nl-NL" sz="2500" dirty="0" err="1"/>
              <a:t>relate</a:t>
            </a:r>
            <a:r>
              <a:rPr lang="nl-NL" sz="2500" dirty="0"/>
              <a:t>? </a:t>
            </a:r>
          </a:p>
          <a:p>
            <a:r>
              <a:rPr lang="nl-NL" sz="2500" dirty="0" err="1"/>
              <a:t>Judgements</a:t>
            </a:r>
            <a:r>
              <a:rPr lang="nl-NL" sz="2500" dirty="0"/>
              <a:t> </a:t>
            </a:r>
            <a:r>
              <a:rPr lang="nl-NL" sz="2500" dirty="0" err="1"/>
              <a:t>and</a:t>
            </a:r>
            <a:r>
              <a:rPr lang="nl-NL" sz="2500" dirty="0"/>
              <a:t> </a:t>
            </a:r>
            <a:r>
              <a:rPr lang="nl-NL" sz="2500" dirty="0" err="1"/>
              <a:t>thoughts</a:t>
            </a:r>
            <a:r>
              <a:rPr lang="nl-NL" sz="2500" dirty="0"/>
              <a:t> </a:t>
            </a:r>
          </a:p>
          <a:p>
            <a:r>
              <a:rPr lang="nl-NL" sz="2500" dirty="0" err="1"/>
              <a:t>Insecurities</a:t>
            </a:r>
            <a:r>
              <a:rPr lang="nl-NL" sz="2500" dirty="0"/>
              <a:t> </a:t>
            </a:r>
            <a:r>
              <a:rPr lang="nl-NL" sz="2500" dirty="0" err="1"/>
              <a:t>and</a:t>
            </a:r>
            <a:r>
              <a:rPr lang="nl-NL" sz="2500" dirty="0"/>
              <a:t> </a:t>
            </a:r>
            <a:r>
              <a:rPr lang="nl-NL" sz="2500" dirty="0" err="1"/>
              <a:t>lethargy</a:t>
            </a:r>
            <a:r>
              <a:rPr lang="nl-NL" sz="2500" dirty="0"/>
              <a:t> (</a:t>
            </a:r>
            <a:r>
              <a:rPr lang="nl-NL" sz="2500" dirty="0" err="1"/>
              <a:t>left</a:t>
            </a:r>
            <a:r>
              <a:rPr lang="nl-NL" sz="2500" dirty="0"/>
              <a:t>-side)</a:t>
            </a:r>
          </a:p>
          <a:p>
            <a:r>
              <a:rPr lang="nl-NL" sz="2500" dirty="0"/>
              <a:t>Ego (</a:t>
            </a:r>
            <a:r>
              <a:rPr lang="nl-NL" sz="2500" dirty="0" smtClean="0"/>
              <a:t>I do </a:t>
            </a:r>
            <a:r>
              <a:rPr lang="nl-NL" sz="2500" dirty="0" err="1" smtClean="0"/>
              <a:t>it</a:t>
            </a:r>
            <a:r>
              <a:rPr lang="nl-NL" sz="2500" dirty="0" smtClean="0"/>
              <a:t>, </a:t>
            </a:r>
            <a:r>
              <a:rPr lang="nl-NL" sz="2500" dirty="0" err="1"/>
              <a:t>instead</a:t>
            </a:r>
            <a:r>
              <a:rPr lang="nl-NL" sz="2500" dirty="0"/>
              <a:t> of </a:t>
            </a:r>
            <a:r>
              <a:rPr lang="nl-NL" sz="2500" dirty="0" err="1" smtClean="0"/>
              <a:t>being</a:t>
            </a:r>
            <a:r>
              <a:rPr lang="nl-NL" sz="2500" dirty="0" smtClean="0"/>
              <a:t> </a:t>
            </a:r>
            <a:r>
              <a:rPr lang="nl-NL" sz="2500" dirty="0" err="1" smtClean="0"/>
              <a:t>the</a:t>
            </a:r>
            <a:r>
              <a:rPr lang="nl-NL" sz="2500" dirty="0" smtClean="0"/>
              <a:t> instrument </a:t>
            </a:r>
            <a:r>
              <a:rPr lang="nl-NL" sz="2500" dirty="0"/>
              <a:t/>
            </a:r>
            <a:br>
              <a:rPr lang="nl-NL" sz="2500" dirty="0"/>
            </a:br>
            <a:r>
              <a:rPr lang="nl-NL" sz="2500" dirty="0" err="1"/>
              <a:t>for</a:t>
            </a:r>
            <a:r>
              <a:rPr lang="nl-NL" sz="2500" dirty="0"/>
              <a:t> power of </a:t>
            </a:r>
            <a:r>
              <a:rPr lang="nl-NL" sz="2500" dirty="0" err="1"/>
              <a:t>creativity</a:t>
            </a:r>
            <a:r>
              <a:rPr lang="nl-NL" sz="2500" dirty="0"/>
              <a:t>)</a:t>
            </a:r>
          </a:p>
          <a:p>
            <a:endParaRPr lang="en-GB" dirty="0"/>
          </a:p>
        </p:txBody>
      </p:sp>
      <p:pic>
        <p:nvPicPr>
          <p:cNvPr id="4" name="Afbeelding 3">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4ABFDAD6-3463-440D-9B63-686A29EBFF66}"/>
              </a:ext>
            </a:extLst>
          </p:cNvPr>
          <p:cNvPicPr>
            <a:picLocks noChangeAspect="1"/>
          </p:cNvPicPr>
          <p:nvPr/>
        </p:nvPicPr>
        <p:blipFill rotWithShape="1">
          <a:blip r:embed="rId2"/>
          <a:srcRect l="21583" t="37629" r="5001" b="21186"/>
          <a:stretch/>
        </p:blipFill>
        <p:spPr>
          <a:xfrm>
            <a:off x="471486" y="4641214"/>
            <a:ext cx="5868035" cy="1851661"/>
          </a:xfrm>
          <a:prstGeom prst="rect">
            <a:avLst/>
          </a:prstGeom>
        </p:spPr>
      </p:pic>
      <p:pic>
        <p:nvPicPr>
          <p:cNvPr id="5" name="Afbeelding 4">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756CD14F-DB0B-445B-8C8D-C5B39E073603}"/>
              </a:ext>
            </a:extLst>
          </p:cNvPr>
          <p:cNvPicPr>
            <a:picLocks noChangeAspect="1"/>
          </p:cNvPicPr>
          <p:nvPr/>
        </p:nvPicPr>
        <p:blipFill rotWithShape="1">
          <a:blip r:embed="rId3"/>
          <a:srcRect l="23501" t="38815" r="40083" b="11852"/>
          <a:stretch/>
        </p:blipFill>
        <p:spPr>
          <a:xfrm>
            <a:off x="6843714" y="1480184"/>
            <a:ext cx="4876800" cy="3716189"/>
          </a:xfrm>
          <a:prstGeom prst="rect">
            <a:avLst/>
          </a:prstGeom>
        </p:spPr>
      </p:pic>
      <p:cxnSp>
        <p:nvCxnSpPr>
          <p:cNvPr id="7" name="Rechte verbindingslijn 6">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C683D003-C8D5-49E5-ABD1-D1B80027312C}"/>
              </a:ext>
            </a:extLst>
          </p:cNvPr>
          <p:cNvCxnSpPr>
            <a:cxnSpLocks/>
          </p:cNvCxnSpPr>
          <p:nvPr/>
        </p:nvCxnSpPr>
        <p:spPr>
          <a:xfrm>
            <a:off x="838200" y="2033588"/>
            <a:ext cx="48768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379829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80601E87-AE2B-4081-9220-15EF312C6896}"/>
              </a:ext>
            </a:extLst>
          </p:cNvPr>
          <p:cNvSpPr>
            <a:spLocks noGrp="1"/>
          </p:cNvSpPr>
          <p:nvPr>
            <p:ph type="title"/>
          </p:nvPr>
        </p:nvSpPr>
        <p:spPr>
          <a:xfrm>
            <a:off x="608291" y="100946"/>
            <a:ext cx="3651467" cy="1676603"/>
          </a:xfrm>
        </p:spPr>
        <p:txBody>
          <a:bodyPr>
            <a:normAutofit/>
          </a:bodyPr>
          <a:lstStyle/>
          <a:p>
            <a:r>
              <a:rPr lang="nl-NL" dirty="0"/>
              <a:t>Liver and Attention </a:t>
            </a:r>
            <a:endParaRPr lang="en-GB" dirty="0"/>
          </a:p>
        </p:txBody>
      </p:sp>
      <p:sp>
        <p:nvSpPr>
          <p:cNvPr id="3" name="Tijdelijke aanduiding voor inhoud 2">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DB3F79DF-201F-44B8-91E3-7C2AE496D468}"/>
              </a:ext>
            </a:extLst>
          </p:cNvPr>
          <p:cNvSpPr>
            <a:spLocks noGrp="1"/>
          </p:cNvSpPr>
          <p:nvPr>
            <p:ph idx="1"/>
          </p:nvPr>
        </p:nvSpPr>
        <p:spPr>
          <a:xfrm>
            <a:off x="345440" y="1584960"/>
            <a:ext cx="4293615" cy="5344160"/>
          </a:xfrm>
        </p:spPr>
        <p:txBody>
          <a:bodyPr>
            <a:noAutofit/>
          </a:bodyPr>
          <a:lstStyle/>
          <a:p>
            <a:r>
              <a:rPr lang="nl-NL" sz="2000" dirty="0"/>
              <a:t>Liver is the seat for </a:t>
            </a:r>
            <a:r>
              <a:rPr lang="nl-NL" sz="2000" b="1" dirty="0"/>
              <a:t>pure Attention</a:t>
            </a:r>
            <a:r>
              <a:rPr lang="nl-NL" sz="2000" dirty="0"/>
              <a:t> that </a:t>
            </a:r>
            <a:r>
              <a:rPr lang="nl-NL" sz="2000" dirty="0" smtClean="0"/>
              <a:t>gives </a:t>
            </a:r>
            <a:r>
              <a:rPr lang="nl-NL" sz="2000" dirty="0"/>
              <a:t>stillness, </a:t>
            </a:r>
            <a:r>
              <a:rPr lang="nl-NL" sz="2000" dirty="0" smtClean="0"/>
              <a:t>no thoughts,</a:t>
            </a:r>
            <a:r>
              <a:rPr lang="nl-NL" sz="2000" dirty="0"/>
              <a:t/>
            </a:r>
            <a:br>
              <a:rPr lang="nl-NL" sz="2000" dirty="0"/>
            </a:br>
            <a:r>
              <a:rPr lang="nl-NL" sz="2000" dirty="0" smtClean="0"/>
              <a:t>just </a:t>
            </a:r>
            <a:r>
              <a:rPr lang="nl-NL" sz="2000" dirty="0"/>
              <a:t>witnessing, </a:t>
            </a:r>
            <a:r>
              <a:rPr lang="nl-NL" sz="2000" dirty="0" smtClean="0"/>
              <a:t>observation</a:t>
            </a:r>
            <a:endParaRPr lang="nl-NL" sz="2000" dirty="0"/>
          </a:p>
          <a:p>
            <a:r>
              <a:rPr lang="en-GB" sz="2000" dirty="0"/>
              <a:t>Breaks down </a:t>
            </a:r>
            <a:r>
              <a:rPr lang="en-GB" sz="2000" b="1" dirty="0"/>
              <a:t>fat particles </a:t>
            </a:r>
            <a:r>
              <a:rPr lang="en-GB" sz="2000" dirty="0"/>
              <a:t>within your </a:t>
            </a:r>
            <a:br>
              <a:rPr lang="en-GB" sz="2000" dirty="0"/>
            </a:br>
            <a:r>
              <a:rPr lang="en-GB" sz="2000" dirty="0"/>
              <a:t>abdomen to replace your brain’s gray and </a:t>
            </a:r>
            <a:r>
              <a:rPr lang="en-GB" sz="2000" dirty="0" smtClean="0"/>
              <a:t>white matter, that creates the energy we use for thinking.</a:t>
            </a:r>
            <a:r>
              <a:rPr lang="en-GB" sz="2000" dirty="0"/>
              <a:t> </a:t>
            </a:r>
            <a:endParaRPr lang="nl-NL" sz="2000" dirty="0"/>
          </a:p>
          <a:p>
            <a:r>
              <a:rPr lang="nl-NL" sz="2000" dirty="0" smtClean="0"/>
              <a:t>Too </a:t>
            </a:r>
            <a:r>
              <a:rPr lang="nl-NL" sz="2000" dirty="0" err="1" smtClean="0"/>
              <a:t>much</a:t>
            </a:r>
            <a:r>
              <a:rPr lang="nl-NL" sz="2000" dirty="0" smtClean="0"/>
              <a:t> </a:t>
            </a:r>
            <a:r>
              <a:rPr lang="nl-NL" sz="2000" b="1" dirty="0" smtClean="0"/>
              <a:t>thinking </a:t>
            </a:r>
            <a:r>
              <a:rPr lang="nl-NL" sz="2000" b="1" dirty="0" err="1" smtClean="0"/>
              <a:t>exhausts</a:t>
            </a:r>
            <a:r>
              <a:rPr lang="nl-NL" sz="2000" b="1" dirty="0" smtClean="0"/>
              <a:t> </a:t>
            </a:r>
            <a:r>
              <a:rPr lang="nl-NL" sz="2000" b="1" dirty="0" err="1" smtClean="0"/>
              <a:t>the</a:t>
            </a:r>
            <a:r>
              <a:rPr lang="nl-NL" sz="2000" b="1" dirty="0" smtClean="0"/>
              <a:t> </a:t>
            </a:r>
            <a:r>
              <a:rPr lang="nl-NL" sz="2000" b="1" dirty="0" err="1" smtClean="0"/>
              <a:t>liver</a:t>
            </a:r>
            <a:r>
              <a:rPr lang="nl-NL" sz="2000" b="1" dirty="0" smtClean="0"/>
              <a:t> </a:t>
            </a:r>
            <a:r>
              <a:rPr lang="nl-NL" sz="2000" dirty="0" err="1" smtClean="0"/>
              <a:t>also</a:t>
            </a:r>
            <a:r>
              <a:rPr lang="nl-NL" sz="2000" dirty="0" smtClean="0"/>
              <a:t> </a:t>
            </a:r>
            <a:r>
              <a:rPr lang="nl-NL" sz="2000" dirty="0" err="1" smtClean="0"/>
              <a:t>certain</a:t>
            </a:r>
            <a:r>
              <a:rPr lang="nl-NL" sz="2000" dirty="0" smtClean="0"/>
              <a:t> food is </a:t>
            </a:r>
            <a:r>
              <a:rPr lang="nl-NL" sz="2000" dirty="0"/>
              <a:t>bad </a:t>
            </a:r>
            <a:r>
              <a:rPr lang="nl-NL" sz="2000" dirty="0" err="1"/>
              <a:t>for</a:t>
            </a:r>
            <a:r>
              <a:rPr lang="nl-NL" sz="2000" dirty="0"/>
              <a:t> </a:t>
            </a:r>
            <a:r>
              <a:rPr lang="nl-NL" sz="2000" dirty="0" err="1" smtClean="0"/>
              <a:t>the</a:t>
            </a:r>
            <a:r>
              <a:rPr lang="nl-NL" sz="2000" dirty="0" smtClean="0"/>
              <a:t> </a:t>
            </a:r>
            <a:r>
              <a:rPr lang="nl-NL" sz="2000" dirty="0"/>
              <a:t>liver (</a:t>
            </a:r>
            <a:r>
              <a:rPr lang="nl-NL" sz="2000" dirty="0" err="1"/>
              <a:t>e.g</a:t>
            </a:r>
            <a:r>
              <a:rPr lang="nl-NL" sz="2000" dirty="0"/>
              <a:t> </a:t>
            </a:r>
            <a:r>
              <a:rPr lang="nl-NL" sz="2000" dirty="0" smtClean="0"/>
              <a:t>alcohol, fat </a:t>
            </a:r>
            <a:r>
              <a:rPr lang="nl-NL" sz="2000" dirty="0" err="1" smtClean="0"/>
              <a:t>fast</a:t>
            </a:r>
            <a:r>
              <a:rPr lang="nl-NL" sz="2000" dirty="0" smtClean="0"/>
              <a:t> food, </a:t>
            </a:r>
            <a:r>
              <a:rPr lang="nl-NL" sz="2000" dirty="0" err="1" smtClean="0"/>
              <a:t>meat</a:t>
            </a:r>
            <a:r>
              <a:rPr lang="nl-NL" sz="2000" dirty="0" smtClean="0"/>
              <a:t>)  </a:t>
            </a:r>
            <a:endParaRPr lang="nl-NL" sz="2000" dirty="0"/>
          </a:p>
          <a:p>
            <a:r>
              <a:rPr lang="nl-NL" sz="2000" dirty="0" err="1" smtClean="0"/>
              <a:t>When</a:t>
            </a:r>
            <a:r>
              <a:rPr lang="nl-NL" sz="2000" dirty="0" smtClean="0"/>
              <a:t> </a:t>
            </a:r>
            <a:r>
              <a:rPr lang="nl-NL" sz="2000" dirty="0" err="1" smtClean="0"/>
              <a:t>the</a:t>
            </a:r>
            <a:r>
              <a:rPr lang="nl-NL" sz="2000" dirty="0" smtClean="0"/>
              <a:t> </a:t>
            </a:r>
            <a:r>
              <a:rPr lang="nl-NL" sz="2000" dirty="0" err="1" smtClean="0"/>
              <a:t>liver</a:t>
            </a:r>
            <a:r>
              <a:rPr lang="nl-NL" sz="2000" dirty="0" smtClean="0"/>
              <a:t> </a:t>
            </a:r>
            <a:r>
              <a:rPr lang="nl-NL" sz="2000" dirty="0"/>
              <a:t>needs to work too hard, </a:t>
            </a:r>
            <a:r>
              <a:rPr lang="nl-NL" sz="2000" b="1" dirty="0"/>
              <a:t>you lose focus</a:t>
            </a:r>
          </a:p>
          <a:p>
            <a:r>
              <a:rPr lang="nl-NL" sz="2000" b="1" dirty="0"/>
              <a:t>Creativity can falter</a:t>
            </a:r>
            <a:r>
              <a:rPr lang="nl-NL" sz="2000" dirty="0"/>
              <a:t>, joy and </a:t>
            </a:r>
            <a:r>
              <a:rPr lang="nl-NL" sz="2000" dirty="0" smtClean="0"/>
              <a:t>spontaneity </a:t>
            </a:r>
            <a:r>
              <a:rPr lang="nl-NL" sz="2000" dirty="0"/>
              <a:t>can be lost</a:t>
            </a:r>
          </a:p>
        </p:txBody>
      </p:sp>
      <p:pic>
        <p:nvPicPr>
          <p:cNvPr id="6146" name="Picture 2" descr="Image may contain: 3 people, people smiling, people standing and wedding">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C6B27DE0-D3BA-4562-9207-B0EAF5561E20}"/>
              </a:ext>
            </a:extLst>
          </p:cNvPr>
          <p:cNvPicPr>
            <a:picLocks noChangeAspect="1" noChangeArrowheads="1"/>
          </p:cNvPicPr>
          <p:nvPr/>
        </p:nvPicPr>
        <p:blipFill rotWithShape="1">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17777" r="8708" b="-1"/>
          <a:stretch/>
        </p:blipFill>
        <p:spPr bwMode="auto">
          <a:xfrm>
            <a:off x="4639056" y="10"/>
            <a:ext cx="7552944" cy="6857990"/>
          </a:xfrm>
          <a:prstGeom prst="rect">
            <a:avLst/>
          </a:prstGeom>
          <a:noFill/>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cxnSp>
        <p:nvCxnSpPr>
          <p:cNvPr id="5" name="Rechte verbindingslijn 4">
            <a:extLst>
              <a:ext uri="{FF2B5EF4-FFF2-40B4-BE49-F238E27FC236}">
                <a16:creationId xmlns:a="http://schemas.openxmlformats.org/drawingml/2006/main" xmlns:r="http://schemas.openxmlformats.org/officeDocument/2006/relationships" xmlns:p="http://schemas.openxmlformats.org/presentationml/2006/main" xmlns:a16="http://schemas.microsoft.com/office/drawing/2014/main" xmlns="" xmlns:mv="urn:schemas-microsoft-com:mac:vml" xmlns:mc="http://schemas.openxmlformats.org/markup-compatibility/2006" id="{D2D107E1-0D03-44FB-B2B3-709113563246}"/>
              </a:ext>
            </a:extLst>
          </p:cNvPr>
          <p:cNvCxnSpPr/>
          <p:nvPr/>
        </p:nvCxnSpPr>
        <p:spPr>
          <a:xfrm>
            <a:off x="704193" y="1481959"/>
            <a:ext cx="3258207"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40137069"/>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a="http://schemas.openxmlformats.org/drawingml/2006/main"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483</TotalTime>
  <Words>725</Words>
  <Application>Microsoft Macintosh PowerPoint</Application>
  <PresentationFormat>Aangepast</PresentationFormat>
  <Paragraphs>75</Paragraphs>
  <Slides>16</Slides>
  <Notes>0</Notes>
  <HiddenSlides>0</HiddenSlides>
  <MMClips>0</MMClips>
  <ScaleCrop>false</ScaleCrop>
  <HeadingPairs>
    <vt:vector size="4" baseType="variant">
      <vt:variant>
        <vt:lpstr>Ontwerpsjabloon</vt:lpstr>
      </vt:variant>
      <vt:variant>
        <vt:i4>1</vt:i4>
      </vt:variant>
      <vt:variant>
        <vt:lpstr>Diatitels</vt:lpstr>
      </vt:variant>
      <vt:variant>
        <vt:i4>16</vt:i4>
      </vt:variant>
    </vt:vector>
  </HeadingPairs>
  <TitlesOfParts>
    <vt:vector size="17" baseType="lpstr">
      <vt:lpstr>Kantoorthema</vt:lpstr>
      <vt:lpstr>Swadistan Chakra</vt:lpstr>
      <vt:lpstr>Swadisthan Chakra</vt:lpstr>
      <vt:lpstr>Swadisthan Chakra in the subtle system</vt:lpstr>
      <vt:lpstr>What is creativity? Are you?</vt:lpstr>
      <vt:lpstr>Enlightened Creativity</vt:lpstr>
      <vt:lpstr>Dia 6</vt:lpstr>
      <vt:lpstr>Quotes</vt:lpstr>
      <vt:lpstr>Mental blockages for creativity </vt:lpstr>
      <vt:lpstr>Liver and Attention </vt:lpstr>
      <vt:lpstr>Balanced Liver and Attention</vt:lpstr>
      <vt:lpstr>More blockages of Swadisthan </vt:lpstr>
      <vt:lpstr>Clearing the Swadisthan Chakra</vt:lpstr>
      <vt:lpstr>Are you ready to be creative?</vt:lpstr>
      <vt:lpstr>Dia 14</vt:lpstr>
      <vt:lpstr>Speech </vt:lpstr>
      <vt:lpstr>Dia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Swadistan Chakra</dc:title>
  <dc:creator>Neelam Kumar</dc:creator>
  <cp:lastModifiedBy>Carel van Belois</cp:lastModifiedBy>
  <cp:revision>12</cp:revision>
  <dcterms:created xsi:type="dcterms:W3CDTF">2021-03-04T15:29:50Z</dcterms:created>
  <dcterms:modified xsi:type="dcterms:W3CDTF">2021-03-04T20:58:24Z</dcterms:modified>
</cp:coreProperties>
</file>