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7" r:id="rId2"/>
    <p:sldId id="306" r:id="rId3"/>
    <p:sldId id="289" r:id="rId4"/>
    <p:sldId id="295" r:id="rId5"/>
    <p:sldId id="268" r:id="rId6"/>
    <p:sldId id="280" r:id="rId7"/>
    <p:sldId id="281" r:id="rId8"/>
    <p:sldId id="298" r:id="rId9"/>
    <p:sldId id="299" r:id="rId10"/>
    <p:sldId id="282" r:id="rId11"/>
    <p:sldId id="300" r:id="rId12"/>
    <p:sldId id="307" r:id="rId13"/>
    <p:sldId id="283" r:id="rId14"/>
    <p:sldId id="301" r:id="rId15"/>
    <p:sldId id="277" r:id="rId16"/>
    <p:sldId id="284" r:id="rId17"/>
    <p:sldId id="278" r:id="rId18"/>
    <p:sldId id="285" r:id="rId19"/>
    <p:sldId id="275" r:id="rId20"/>
    <p:sldId id="294" r:id="rId21"/>
    <p:sldId id="286" r:id="rId22"/>
    <p:sldId id="302" r:id="rId23"/>
    <p:sldId id="303" r:id="rId24"/>
    <p:sldId id="287" r:id="rId25"/>
    <p:sldId id="305" r:id="rId26"/>
    <p:sldId id="304" r:id="rId27"/>
    <p:sldId id="288" r:id="rId28"/>
    <p:sldId id="279" r:id="rId29"/>
    <p:sldId id="293" r:id="rId30"/>
    <p:sldId id="291" r:id="rId31"/>
    <p:sldId id="292" r:id="rId32"/>
  </p:sldIdLst>
  <p:sldSz cx="9144000" cy="5143500" type="screen16x9"/>
  <p:notesSz cx="6858000" cy="9144000"/>
  <p:defaultTextStyle>
    <a:lvl1pPr>
      <a:defRPr sz="1400">
        <a:latin typeface="+mn-lt"/>
        <a:ea typeface="+mn-ea"/>
        <a:cs typeface="+mn-cs"/>
        <a:sym typeface="Helvetica"/>
      </a:defRPr>
    </a:lvl1pPr>
    <a:lvl2pPr>
      <a:defRPr sz="1400">
        <a:latin typeface="+mn-lt"/>
        <a:ea typeface="+mn-ea"/>
        <a:cs typeface="+mn-cs"/>
        <a:sym typeface="Helvetica"/>
      </a:defRPr>
    </a:lvl2pPr>
    <a:lvl3pPr>
      <a:defRPr sz="1400">
        <a:latin typeface="+mn-lt"/>
        <a:ea typeface="+mn-ea"/>
        <a:cs typeface="+mn-cs"/>
        <a:sym typeface="Helvetica"/>
      </a:defRPr>
    </a:lvl3pPr>
    <a:lvl4pPr>
      <a:defRPr sz="1400">
        <a:latin typeface="+mn-lt"/>
        <a:ea typeface="+mn-ea"/>
        <a:cs typeface="+mn-cs"/>
        <a:sym typeface="Helvetica"/>
      </a:defRPr>
    </a:lvl4pPr>
    <a:lvl5pPr>
      <a:defRPr sz="1400">
        <a:latin typeface="+mn-lt"/>
        <a:ea typeface="+mn-ea"/>
        <a:cs typeface="+mn-cs"/>
        <a:sym typeface="Helvetica"/>
      </a:defRPr>
    </a:lvl5pPr>
    <a:lvl6pPr>
      <a:defRPr sz="1400">
        <a:latin typeface="+mn-lt"/>
        <a:ea typeface="+mn-ea"/>
        <a:cs typeface="+mn-cs"/>
        <a:sym typeface="Helvetica"/>
      </a:defRPr>
    </a:lvl6pPr>
    <a:lvl7pPr>
      <a:defRPr sz="1400">
        <a:latin typeface="+mn-lt"/>
        <a:ea typeface="+mn-ea"/>
        <a:cs typeface="+mn-cs"/>
        <a:sym typeface="Helvetica"/>
      </a:defRPr>
    </a:lvl7pPr>
    <a:lvl8pPr>
      <a:defRPr sz="1400">
        <a:latin typeface="+mn-lt"/>
        <a:ea typeface="+mn-ea"/>
        <a:cs typeface="+mn-cs"/>
        <a:sym typeface="Helvetica"/>
      </a:defRPr>
    </a:lvl8pPr>
    <a:lvl9pPr>
      <a:defRPr sz="1400">
        <a:latin typeface="+mn-lt"/>
        <a:ea typeface="+mn-ea"/>
        <a:cs typeface="+mn-cs"/>
        <a:sym typeface="Helvetica"/>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FFFDF9"/>
          </a:solidFill>
        </a:fill>
      </a:tcStyle>
    </a:wholeTbl>
    <a:band2H>
      <a:tcTxStyle/>
      <a:tcStyle>
        <a:tcBdr/>
        <a:fill>
          <a:solidFill>
            <a:srgbClr val="FFFEFC"/>
          </a:solidFill>
        </a:fill>
      </a:tcStyle>
    </a:band2H>
    <a:firstCol>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FFFBF0"/>
          </a:solidFill>
        </a:fill>
      </a:tcStyle>
    </a:firstCol>
    <a:lastRow>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381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FFFBF0"/>
          </a:solidFill>
        </a:fill>
      </a:tcStyle>
    </a:lastRow>
    <a:firstRow>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381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FFFBF0"/>
          </a:solidFill>
        </a:fill>
      </a:tcStyle>
    </a:firstRow>
  </a:tblStyle>
  <a:tblStyle styleId="{C7B018BB-80A7-4F77-B60F-C8B233D01FF8}" styleName="">
    <a:tblBg/>
    <a:wholeTbl>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FDDACA"/>
          </a:solidFill>
        </a:fill>
      </a:tcStyle>
    </a:wholeTbl>
    <a:band2H>
      <a:tcTxStyle/>
      <a:tcStyle>
        <a:tcBdr/>
        <a:fill>
          <a:solidFill>
            <a:srgbClr val="FEEDE6"/>
          </a:solidFill>
        </a:fill>
      </a:tcStyle>
    </a:band2H>
    <a:firstCol>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FB8C00"/>
          </a:solidFill>
        </a:fill>
      </a:tcStyle>
    </a:firstCol>
    <a:lastRow>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381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FB8C00"/>
          </a:solidFill>
        </a:fill>
      </a:tcStyle>
    </a:lastRow>
    <a:firstRow>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381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FB8C00"/>
          </a:solidFill>
        </a:fill>
      </a:tcStyle>
    </a:firstRow>
  </a:tblStyle>
  <a:tblStyle styleId="{EEE7283C-3CF3-47DC-8721-378D4A62B228}" styleName="">
    <a:tblBg/>
    <a:wholeTbl>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FBDBDB"/>
          </a:solidFill>
        </a:fill>
      </a:tcStyle>
    </a:wholeTbl>
    <a:band2H>
      <a:tcTxStyle/>
      <a:tcStyle>
        <a:tcBdr/>
        <a:fill>
          <a:solidFill>
            <a:srgbClr val="FDEEEE"/>
          </a:solidFill>
        </a:fill>
      </a:tcStyle>
    </a:band2H>
    <a:firstCol>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F58F8F"/>
          </a:solidFill>
        </a:fill>
      </a:tcStyle>
    </a:firstCol>
    <a:lastRow>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381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F58F8F"/>
          </a:solidFill>
        </a:fill>
      </a:tcStyle>
    </a:lastRow>
    <a:firstRow>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381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F58F8F"/>
          </a:solidFill>
        </a:fill>
      </a:tcStyle>
    </a:firstRow>
  </a:tblStyle>
  <a:tblStyle styleId="{CF821DB8-F4EB-4A41-A1BA-3FCAFE7338EE}" styleName="">
    <a:tblBg/>
    <a:wholeTbl>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000000"/>
          </a:solidFill>
        </a:fill>
      </a:tcStyle>
    </a:band2H>
    <a:firstCol>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BF0"/>
          </a:solidFill>
        </a:fill>
      </a:tcStyle>
    </a:firstCol>
    <a:lastRow>
      <a:tcTxStyle b="on" i="on">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fill>
      </a:tcStyle>
    </a:lastRow>
    <a:firstRow>
      <a:tcTxStyle b="on" i="on">
        <a:fontRef idx="minor">
          <a:srgbClr val="000000"/>
        </a:fontRef>
        <a:srgbClr val="000000"/>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BF0"/>
          </a:solidFill>
        </a:fill>
      </a:tcStyle>
    </a:firstRow>
  </a:tblStyle>
  <a:tblStyle styleId="{33BA23B1-9221-436E-865A-0063620EA4FD}" styleName="">
    <a:tblBg/>
    <a:wholeTbl>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CACACA"/>
          </a:solidFill>
        </a:fill>
      </a:tcStyle>
    </a:wholeTbl>
    <a:band2H>
      <a:tcTxStyle/>
      <a:tcStyle>
        <a:tcBdr/>
        <a:fill>
          <a:solidFill>
            <a:srgbClr val="E6E6E6"/>
          </a:solidFill>
        </a:fill>
      </a:tcStyle>
    </a:band2H>
    <a:firstCol>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fill>
      </a:tcStyle>
    </a:firstCol>
    <a:lastRow>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381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fill>
      </a:tcStyle>
    </a:lastRow>
    <a:firstRow>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381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fill>
      </a:tcStyle>
    </a:firstRow>
  </a:tblStyle>
  <a:tblStyle styleId="{2708684C-4D16-4618-839F-0558EEFCDFE6}" styleName="">
    <a:tblBg/>
    <a:wholeTbl>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32"/>
    <p:restoredTop sz="94674"/>
  </p:normalViewPr>
  <p:slideViewPr>
    <p:cSldViewPr snapToGrid="0" snapToObjects="1">
      <p:cViewPr varScale="1">
        <p:scale>
          <a:sx n="165" d="100"/>
          <a:sy n="165" d="100"/>
        </p:scale>
        <p:origin x="880" y="18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9" name="Shape 4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50" name="Shape 50"/>
          <p:cNvSpPr>
            <a:spLocks noGrp="1"/>
          </p:cNvSpPr>
          <p:nvPr>
            <p:ph type="body" sz="quarter" idx="1"/>
          </p:nvPr>
        </p:nvSpPr>
        <p:spPr>
          <a:xfrm>
            <a:off x="914400" y="4343400"/>
            <a:ext cx="5029200" cy="4114800"/>
          </a:xfrm>
          <a:prstGeom prst="rect">
            <a:avLst/>
          </a:prstGeom>
        </p:spPr>
        <p:txBody>
          <a:bodyPr/>
          <a:lstStyle/>
          <a:p>
            <a:pPr lvl="0"/>
            <a:endParaRPr/>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0000"/>
        </a:solidFill>
        <a:effectLst/>
      </p:bgPr>
    </p:bg>
    <p:spTree>
      <p:nvGrpSpPr>
        <p:cNvPr id="1" name=""/>
        <p:cNvGrpSpPr/>
        <p:nvPr/>
      </p:nvGrpSpPr>
      <p:grpSpPr>
        <a:xfrm>
          <a:off x="0" y="0"/>
          <a:ext cx="0" cy="0"/>
          <a:chOff x="0" y="0"/>
          <a:chExt cx="0" cy="0"/>
        </a:xfrm>
      </p:grpSpPr>
      <p:sp>
        <p:nvSpPr>
          <p:cNvPr id="7" name="Shape 7"/>
          <p:cNvSpPr/>
          <p:nvPr/>
        </p:nvSpPr>
        <p:spPr>
          <a:xfrm>
            <a:off x="0" y="100"/>
            <a:ext cx="9144000" cy="1711800"/>
          </a:xfrm>
          <a:prstGeom prst="rect">
            <a:avLst/>
          </a:prstGeom>
          <a:solidFill>
            <a:srgbClr val="26A69A"/>
          </a:solidFill>
          <a:ln w="12700">
            <a:miter lim="400000"/>
          </a:ln>
        </p:spPr>
        <p:txBody>
          <a:bodyPr lIns="0" tIns="0" rIns="0" bIns="0" anchor="ctr"/>
          <a:lstStyle/>
          <a:p>
            <a:pPr lvl="0">
              <a:defRPr>
                <a:latin typeface="Arial"/>
                <a:ea typeface="Arial"/>
                <a:cs typeface="Arial"/>
                <a:sym typeface="Arial"/>
              </a:defRPr>
            </a:pPr>
            <a:endParaRPr/>
          </a:p>
        </p:txBody>
      </p:sp>
      <p:sp>
        <p:nvSpPr>
          <p:cNvPr id="8" name="Shape 8"/>
          <p:cNvSpPr/>
          <p:nvPr/>
        </p:nvSpPr>
        <p:spPr>
          <a:xfrm>
            <a:off x="641933" y="3597500"/>
            <a:ext cx="390301" cy="2"/>
          </a:xfrm>
          <a:prstGeom prst="line">
            <a:avLst/>
          </a:prstGeom>
          <a:ln w="28575">
            <a:solidFill>
              <a:srgbClr val="FFFBF0"/>
            </a:solidFill>
            <a:round/>
          </a:ln>
        </p:spPr>
        <p:txBody>
          <a:bodyPr lIns="0" tIns="0" rIns="0" bIns="0"/>
          <a:lstStyle/>
          <a:p>
            <a:pPr lvl="0" defTabSz="457200">
              <a:defRPr sz="1200"/>
            </a:pPr>
            <a:endParaRPr/>
          </a:p>
        </p:txBody>
      </p:sp>
      <p:sp>
        <p:nvSpPr>
          <p:cNvPr id="9" name="Shape 9"/>
          <p:cNvSpPr>
            <a:spLocks noGrp="1"/>
          </p:cNvSpPr>
          <p:nvPr>
            <p:ph type="title"/>
          </p:nvPr>
        </p:nvSpPr>
        <p:spPr>
          <a:xfrm>
            <a:off x="512700" y="0"/>
            <a:ext cx="8118600" cy="3416102"/>
          </a:xfrm>
          <a:prstGeom prst="rect">
            <a:avLst/>
          </a:prstGeom>
        </p:spPr>
        <p:txBody>
          <a:bodyPr anchor="b"/>
          <a:lstStyle>
            <a:lvl1pPr>
              <a:defRPr sz="4200">
                <a:solidFill>
                  <a:srgbClr val="FFFBF0"/>
                </a:solidFill>
              </a:defRPr>
            </a:lvl1pPr>
          </a:lstStyle>
          <a:p>
            <a:pPr lvl="0">
              <a:defRPr sz="1800">
                <a:solidFill>
                  <a:srgbClr val="000000"/>
                </a:solidFill>
              </a:defRPr>
            </a:pPr>
            <a:r>
              <a:rPr sz="4200">
                <a:solidFill>
                  <a:srgbClr val="FFFBF0"/>
                </a:solidFill>
              </a:rPr>
              <a:t>Texto del título</a:t>
            </a:r>
          </a:p>
        </p:txBody>
      </p:sp>
      <p:sp>
        <p:nvSpPr>
          <p:cNvPr id="10" name="Shape 10"/>
          <p:cNvSpPr>
            <a:spLocks noGrp="1"/>
          </p:cNvSpPr>
          <p:nvPr>
            <p:ph type="body" idx="1"/>
          </p:nvPr>
        </p:nvSpPr>
        <p:spPr>
          <a:xfrm>
            <a:off x="512700" y="3840638"/>
            <a:ext cx="8118600" cy="1302863"/>
          </a:xfrm>
          <a:prstGeom prst="rect">
            <a:avLst/>
          </a:prstGeom>
        </p:spPr>
        <p:txBody>
          <a:bodyPr/>
          <a:lstStyle>
            <a:lvl1pPr>
              <a:defRPr sz="2400">
                <a:solidFill>
                  <a:srgbClr val="B7B7B7"/>
                </a:solidFill>
              </a:defRPr>
            </a:lvl1pPr>
            <a:lvl2pPr>
              <a:defRPr sz="2400">
                <a:solidFill>
                  <a:srgbClr val="B7B7B7"/>
                </a:solidFill>
              </a:defRPr>
            </a:lvl2pPr>
            <a:lvl3pPr>
              <a:defRPr sz="2400">
                <a:solidFill>
                  <a:srgbClr val="B7B7B7"/>
                </a:solidFill>
              </a:defRPr>
            </a:lvl3pPr>
            <a:lvl4pPr>
              <a:defRPr sz="2400">
                <a:solidFill>
                  <a:srgbClr val="B7B7B7"/>
                </a:solidFill>
              </a:defRPr>
            </a:lvl4pPr>
            <a:lvl5pPr>
              <a:defRPr sz="2400">
                <a:solidFill>
                  <a:srgbClr val="B7B7B7"/>
                </a:solidFill>
              </a:defRPr>
            </a:lvl5pPr>
          </a:lstStyle>
          <a:p>
            <a:pPr lvl="0">
              <a:defRPr sz="1800">
                <a:solidFill>
                  <a:srgbClr val="000000"/>
                </a:solidFill>
              </a:defRPr>
            </a:pPr>
            <a:r>
              <a:rPr sz="2400">
                <a:solidFill>
                  <a:srgbClr val="B7B7B7"/>
                </a:solidFill>
              </a:rPr>
              <a:t>Nivel de texto 1</a:t>
            </a:r>
          </a:p>
          <a:p>
            <a:pPr lvl="1">
              <a:defRPr sz="1800">
                <a:solidFill>
                  <a:srgbClr val="000000"/>
                </a:solidFill>
              </a:defRPr>
            </a:pPr>
            <a:r>
              <a:rPr sz="2400">
                <a:solidFill>
                  <a:srgbClr val="B7B7B7"/>
                </a:solidFill>
              </a:rPr>
              <a:t>Nivel de texto 2</a:t>
            </a:r>
          </a:p>
          <a:p>
            <a:pPr lvl="2">
              <a:defRPr sz="1800">
                <a:solidFill>
                  <a:srgbClr val="000000"/>
                </a:solidFill>
              </a:defRPr>
            </a:pPr>
            <a:r>
              <a:rPr sz="2400">
                <a:solidFill>
                  <a:srgbClr val="B7B7B7"/>
                </a:solidFill>
              </a:rPr>
              <a:t>Nivel de texto 3</a:t>
            </a:r>
          </a:p>
          <a:p>
            <a:pPr lvl="3">
              <a:defRPr sz="1800">
                <a:solidFill>
                  <a:srgbClr val="000000"/>
                </a:solidFill>
              </a:defRPr>
            </a:pPr>
            <a:r>
              <a:rPr sz="2400">
                <a:solidFill>
                  <a:srgbClr val="B7B7B7"/>
                </a:solidFill>
              </a:rPr>
              <a:t>Nivel de texto 4</a:t>
            </a:r>
          </a:p>
          <a:p>
            <a:pPr lvl="4">
              <a:defRPr sz="1800">
                <a:solidFill>
                  <a:srgbClr val="000000"/>
                </a:solidFill>
              </a:defRPr>
            </a:pPr>
            <a:r>
              <a:rPr sz="2400">
                <a:solidFill>
                  <a:srgbClr val="B7B7B7"/>
                </a:solidFill>
              </a:rPr>
              <a:t>Nivel de texto 5</a:t>
            </a:r>
          </a:p>
        </p:txBody>
      </p:sp>
      <p:sp>
        <p:nvSpPr>
          <p:cNvPr id="11" name="Shape 11"/>
          <p:cNvSpPr>
            <a:spLocks noGrp="1"/>
          </p:cNvSpPr>
          <p:nvPr>
            <p:ph type="sldNum" sz="quarter" idx="2"/>
          </p:nvPr>
        </p:nvSpPr>
        <p:spPr>
          <a:prstGeom prst="rect">
            <a:avLst/>
          </a:prstGeom>
        </p:spPr>
        <p:txBody>
          <a:bodyPr/>
          <a:lstStyle>
            <a:lvl1pPr>
              <a:defRPr>
                <a:solidFill>
                  <a:srgbClr val="FFFBF0"/>
                </a:solidFill>
              </a:defRPr>
            </a:lvl1pPr>
          </a:lstStyle>
          <a:p>
            <a:pPr lvl="0"/>
            <a:fld id="{86CB4B4D-7CA3-9044-876B-883B54F8677D}" type="slidenum">
              <a:rPr/>
              <a:pPr lvl="0"/>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48" name="Shape 48"/>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
        <p:cNvGrpSpPr/>
        <p:nvPr/>
      </p:nvGrpSpPr>
      <p:grpSpPr>
        <a:xfrm>
          <a:off x="0" y="0"/>
          <a:ext cx="0" cy="0"/>
          <a:chOff x="0" y="0"/>
          <a:chExt cx="0" cy="0"/>
        </a:xfrm>
      </p:grpSpPr>
      <p:sp>
        <p:nvSpPr>
          <p:cNvPr id="17" name="Shape 17"/>
          <p:cNvSpPr>
            <a:spLocks noGrp="1"/>
          </p:cNvSpPr>
          <p:nvPr>
            <p:ph type="title"/>
          </p:nvPr>
        </p:nvSpPr>
        <p:spPr>
          <a:prstGeom prst="rect">
            <a:avLst/>
          </a:prstGeom>
        </p:spPr>
        <p:txBody>
          <a:bodyPr/>
          <a:lstStyle/>
          <a:p>
            <a:pPr lvl="0">
              <a:defRPr sz="1800"/>
            </a:pPr>
            <a:r>
              <a:rPr sz="1400"/>
              <a:t>Texto del título</a:t>
            </a:r>
          </a:p>
        </p:txBody>
      </p:sp>
      <p:sp>
        <p:nvSpPr>
          <p:cNvPr id="18" name="Shape 18"/>
          <p:cNvSpPr>
            <a:spLocks noGrp="1"/>
          </p:cNvSpPr>
          <p:nvPr>
            <p:ph type="body" idx="1"/>
          </p:nvPr>
        </p:nvSpPr>
        <p:spPr>
          <a:prstGeom prst="rect">
            <a:avLst/>
          </a:prstGeom>
        </p:spPr>
        <p:txBody>
          <a:bodyPr/>
          <a:lstStyle/>
          <a:p>
            <a:pPr lvl="0">
              <a:defRPr sz="1800"/>
            </a:pPr>
            <a:r>
              <a:rPr sz="1400"/>
              <a:t>Nivel de texto 1</a:t>
            </a:r>
          </a:p>
          <a:p>
            <a:pPr lvl="1">
              <a:defRPr sz="1800"/>
            </a:pPr>
            <a:r>
              <a:rPr sz="1400"/>
              <a:t>Nivel de texto 2</a:t>
            </a:r>
          </a:p>
          <a:p>
            <a:pPr lvl="2">
              <a:defRPr sz="1800"/>
            </a:pPr>
            <a:r>
              <a:rPr sz="1400"/>
              <a:t>Nivel de texto 3</a:t>
            </a:r>
          </a:p>
          <a:p>
            <a:pPr lvl="3">
              <a:defRPr sz="1800"/>
            </a:pPr>
            <a:r>
              <a:rPr sz="1400"/>
              <a:t>Nivel de texto 4</a:t>
            </a:r>
          </a:p>
          <a:p>
            <a:pPr lvl="4">
              <a:defRPr sz="1800"/>
            </a:pPr>
            <a:r>
              <a:rPr sz="1400"/>
              <a:t>Nivel de texto 5</a:t>
            </a:r>
          </a:p>
        </p:txBody>
      </p:sp>
      <p:sp>
        <p:nvSpPr>
          <p:cNvPr id="19" name="Shape 19"/>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nd two columns">
    <p:spTree>
      <p:nvGrpSpPr>
        <p:cNvPr id="1" name=""/>
        <p:cNvGrpSpPr/>
        <p:nvPr/>
      </p:nvGrpSpPr>
      <p:grpSpPr>
        <a:xfrm>
          <a:off x="0" y="0"/>
          <a:ext cx="0" cy="0"/>
          <a:chOff x="0" y="0"/>
          <a:chExt cx="0" cy="0"/>
        </a:xfrm>
      </p:grpSpPr>
      <p:sp>
        <p:nvSpPr>
          <p:cNvPr id="21" name="Shape 21"/>
          <p:cNvSpPr>
            <a:spLocks noGrp="1"/>
          </p:cNvSpPr>
          <p:nvPr>
            <p:ph type="title"/>
          </p:nvPr>
        </p:nvSpPr>
        <p:spPr>
          <a:xfrm>
            <a:off x="311698" y="445025"/>
            <a:ext cx="8520603" cy="726650"/>
          </a:xfrm>
          <a:prstGeom prst="rect">
            <a:avLst/>
          </a:prstGeom>
        </p:spPr>
        <p:txBody>
          <a:bodyPr/>
          <a:lstStyle/>
          <a:p>
            <a:pPr lvl="0">
              <a:defRPr sz="1800"/>
            </a:pPr>
            <a:r>
              <a:rPr sz="1400"/>
              <a:t>Texto del título</a:t>
            </a:r>
          </a:p>
        </p:txBody>
      </p:sp>
      <p:sp>
        <p:nvSpPr>
          <p:cNvPr id="22" name="Shape 22"/>
          <p:cNvSpPr>
            <a:spLocks noGrp="1"/>
          </p:cNvSpPr>
          <p:nvPr>
            <p:ph type="body" idx="1"/>
          </p:nvPr>
        </p:nvSpPr>
        <p:spPr>
          <a:xfrm>
            <a:off x="311698" y="1171674"/>
            <a:ext cx="3999903" cy="3971827"/>
          </a:xfrm>
          <a:prstGeom prst="rect">
            <a:avLst/>
          </a:prstGeom>
        </p:spPr>
        <p:txBody>
          <a:bodyPr/>
          <a:lstStyle/>
          <a:p>
            <a:pPr lvl="0">
              <a:defRPr sz="1800"/>
            </a:pPr>
            <a:r>
              <a:rPr sz="1400"/>
              <a:t>Nivel de texto 1</a:t>
            </a:r>
          </a:p>
          <a:p>
            <a:pPr lvl="1">
              <a:defRPr sz="1800"/>
            </a:pPr>
            <a:r>
              <a:rPr sz="1400"/>
              <a:t>Nivel de texto 2</a:t>
            </a:r>
          </a:p>
          <a:p>
            <a:pPr lvl="2">
              <a:defRPr sz="1800"/>
            </a:pPr>
            <a:r>
              <a:rPr sz="1400"/>
              <a:t>Nivel de texto 3</a:t>
            </a:r>
          </a:p>
          <a:p>
            <a:pPr lvl="3">
              <a:defRPr sz="1800"/>
            </a:pPr>
            <a:r>
              <a:rPr sz="1400"/>
              <a:t>Nivel de texto 4</a:t>
            </a:r>
          </a:p>
          <a:p>
            <a:pPr lvl="4">
              <a:defRPr sz="1800"/>
            </a:pPr>
            <a:r>
              <a:rPr sz="1400"/>
              <a:t>Nivel de texto 5</a:t>
            </a:r>
          </a:p>
        </p:txBody>
      </p:sp>
      <p:sp>
        <p:nvSpPr>
          <p:cNvPr id="23" name="Shape 23"/>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5" name="Shape 25"/>
          <p:cNvSpPr>
            <a:spLocks noGrp="1"/>
          </p:cNvSpPr>
          <p:nvPr>
            <p:ph type="title"/>
          </p:nvPr>
        </p:nvSpPr>
        <p:spPr>
          <a:xfrm>
            <a:off x="311698" y="445025"/>
            <a:ext cx="8520603" cy="1383776"/>
          </a:xfrm>
          <a:prstGeom prst="rect">
            <a:avLst/>
          </a:prstGeom>
        </p:spPr>
        <p:txBody>
          <a:bodyPr/>
          <a:lstStyle/>
          <a:p>
            <a:pPr lvl="0">
              <a:defRPr sz="1800"/>
            </a:pPr>
            <a:r>
              <a:rPr sz="1400"/>
              <a:t>Texto del título</a:t>
            </a:r>
          </a:p>
        </p:txBody>
      </p:sp>
      <p:sp>
        <p:nvSpPr>
          <p:cNvPr id="26" name="Shape 26"/>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One column text">
    <p:spTree>
      <p:nvGrpSpPr>
        <p:cNvPr id="1" name=""/>
        <p:cNvGrpSpPr/>
        <p:nvPr/>
      </p:nvGrpSpPr>
      <p:grpSpPr>
        <a:xfrm>
          <a:off x="0" y="0"/>
          <a:ext cx="0" cy="0"/>
          <a:chOff x="0" y="0"/>
          <a:chExt cx="0" cy="0"/>
        </a:xfrm>
      </p:grpSpPr>
      <p:sp>
        <p:nvSpPr>
          <p:cNvPr id="28" name="Shape 28"/>
          <p:cNvSpPr>
            <a:spLocks noGrp="1"/>
          </p:cNvSpPr>
          <p:nvPr>
            <p:ph type="title"/>
          </p:nvPr>
        </p:nvSpPr>
        <p:spPr>
          <a:xfrm>
            <a:off x="311698" y="0"/>
            <a:ext cx="2808003" cy="1311300"/>
          </a:xfrm>
          <a:prstGeom prst="rect">
            <a:avLst/>
          </a:prstGeom>
        </p:spPr>
        <p:txBody>
          <a:bodyPr anchor="b"/>
          <a:lstStyle>
            <a:lvl1pPr>
              <a:defRPr sz="2400"/>
            </a:lvl1pPr>
          </a:lstStyle>
          <a:p>
            <a:pPr lvl="0">
              <a:defRPr sz="1800"/>
            </a:pPr>
            <a:r>
              <a:rPr sz="2400"/>
              <a:t>Texto del título</a:t>
            </a:r>
          </a:p>
        </p:txBody>
      </p:sp>
      <p:sp>
        <p:nvSpPr>
          <p:cNvPr id="29" name="Shape 29"/>
          <p:cNvSpPr>
            <a:spLocks noGrp="1"/>
          </p:cNvSpPr>
          <p:nvPr>
            <p:ph type="body" idx="1"/>
          </p:nvPr>
        </p:nvSpPr>
        <p:spPr>
          <a:xfrm>
            <a:off x="311698" y="1389598"/>
            <a:ext cx="2808003" cy="3753903"/>
          </a:xfrm>
          <a:prstGeom prst="rect">
            <a:avLst/>
          </a:prstGeom>
        </p:spPr>
        <p:txBody>
          <a:bodyPr/>
          <a:lstStyle>
            <a:lvl1pPr>
              <a:defRPr sz="1200"/>
            </a:lvl1pPr>
            <a:lvl2pPr>
              <a:defRPr sz="1200"/>
            </a:lvl2pPr>
            <a:lvl3pPr>
              <a:defRPr sz="1200"/>
            </a:lvl3pPr>
            <a:lvl4pPr>
              <a:defRPr sz="1200"/>
            </a:lvl4pPr>
            <a:lvl5pPr>
              <a:defRPr sz="1200"/>
            </a:lvl5pPr>
          </a:lstStyle>
          <a:p>
            <a:pPr lvl="0">
              <a:defRPr sz="1800"/>
            </a:pPr>
            <a:r>
              <a:rPr sz="1200"/>
              <a:t>Nivel de texto 1</a:t>
            </a:r>
          </a:p>
          <a:p>
            <a:pPr lvl="1">
              <a:defRPr sz="1800"/>
            </a:pPr>
            <a:r>
              <a:rPr sz="1200"/>
              <a:t>Nivel de texto 2</a:t>
            </a:r>
          </a:p>
          <a:p>
            <a:pPr lvl="2">
              <a:defRPr sz="1800"/>
            </a:pPr>
            <a:r>
              <a:rPr sz="1200"/>
              <a:t>Nivel de texto 3</a:t>
            </a:r>
          </a:p>
          <a:p>
            <a:pPr lvl="3">
              <a:defRPr sz="1800"/>
            </a:pPr>
            <a:r>
              <a:rPr sz="1200"/>
              <a:t>Nivel de texto 4</a:t>
            </a:r>
          </a:p>
          <a:p>
            <a:pPr lvl="4">
              <a:defRPr sz="1800"/>
            </a:pPr>
            <a:r>
              <a:rPr sz="1200"/>
              <a:t>Nivel de texto 5</a:t>
            </a:r>
          </a:p>
        </p:txBody>
      </p:sp>
      <p:sp>
        <p:nvSpPr>
          <p:cNvPr id="30" name="Shape 30"/>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Main point">
    <p:bg>
      <p:bgPr>
        <a:solidFill>
          <a:srgbClr val="26A69A"/>
        </a:solidFill>
        <a:effectLst/>
      </p:bgPr>
    </p:bg>
    <p:spTree>
      <p:nvGrpSpPr>
        <p:cNvPr id="1" name=""/>
        <p:cNvGrpSpPr/>
        <p:nvPr/>
      </p:nvGrpSpPr>
      <p:grpSpPr>
        <a:xfrm>
          <a:off x="0" y="0"/>
          <a:ext cx="0" cy="0"/>
          <a:chOff x="0" y="0"/>
          <a:chExt cx="0" cy="0"/>
        </a:xfrm>
      </p:grpSpPr>
      <p:sp>
        <p:nvSpPr>
          <p:cNvPr id="32" name="Shape 32"/>
          <p:cNvSpPr>
            <a:spLocks noGrp="1"/>
          </p:cNvSpPr>
          <p:nvPr>
            <p:ph type="title"/>
          </p:nvPr>
        </p:nvSpPr>
        <p:spPr>
          <a:xfrm>
            <a:off x="490250" y="526348"/>
            <a:ext cx="5604001" cy="4090803"/>
          </a:xfrm>
          <a:prstGeom prst="rect">
            <a:avLst/>
          </a:prstGeom>
        </p:spPr>
        <p:txBody>
          <a:bodyPr anchor="ctr"/>
          <a:lstStyle>
            <a:lvl1pPr>
              <a:defRPr sz="5400">
                <a:solidFill>
                  <a:srgbClr val="FFFBF0"/>
                </a:solidFill>
              </a:defRPr>
            </a:lvl1pPr>
          </a:lstStyle>
          <a:p>
            <a:pPr lvl="0">
              <a:defRPr sz="1800">
                <a:solidFill>
                  <a:srgbClr val="000000"/>
                </a:solidFill>
              </a:defRPr>
            </a:pPr>
            <a:r>
              <a:rPr sz="5400">
                <a:solidFill>
                  <a:srgbClr val="FFFBF0"/>
                </a:solidFill>
              </a:rPr>
              <a:t>Texto del título</a:t>
            </a:r>
          </a:p>
        </p:txBody>
      </p:sp>
      <p:sp>
        <p:nvSpPr>
          <p:cNvPr id="33" name="Shape 33"/>
          <p:cNvSpPr>
            <a:spLocks noGrp="1"/>
          </p:cNvSpPr>
          <p:nvPr>
            <p:ph type="sldNum" sz="quarter" idx="2"/>
          </p:nvPr>
        </p:nvSpPr>
        <p:spPr>
          <a:prstGeom prst="rect">
            <a:avLst/>
          </a:prstGeom>
        </p:spPr>
        <p:txBody>
          <a:bodyPr/>
          <a:lstStyle>
            <a:lvl1pPr>
              <a:defRPr>
                <a:solidFill>
                  <a:srgbClr val="FFFBF0"/>
                </a:solidFill>
              </a:defRPr>
            </a:lvl1pPr>
          </a:lstStyle>
          <a:p>
            <a:pPr lvl="0"/>
            <a:fld id="{86CB4B4D-7CA3-9044-876B-883B54F8677D}" type="slidenum">
              <a:rPr/>
              <a:pPr lvl="0"/>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Section title and description">
    <p:spTree>
      <p:nvGrpSpPr>
        <p:cNvPr id="1" name=""/>
        <p:cNvGrpSpPr/>
        <p:nvPr/>
      </p:nvGrpSpPr>
      <p:grpSpPr>
        <a:xfrm>
          <a:off x="0" y="0"/>
          <a:ext cx="0" cy="0"/>
          <a:chOff x="0" y="0"/>
          <a:chExt cx="0" cy="0"/>
        </a:xfrm>
      </p:grpSpPr>
      <p:sp>
        <p:nvSpPr>
          <p:cNvPr id="35" name="Shape 35"/>
          <p:cNvSpPr/>
          <p:nvPr/>
        </p:nvSpPr>
        <p:spPr>
          <a:xfrm>
            <a:off x="4572000" y="-26"/>
            <a:ext cx="4572000" cy="5143503"/>
          </a:xfrm>
          <a:prstGeom prst="rect">
            <a:avLst/>
          </a:prstGeom>
          <a:solidFill/>
          <a:ln w="12700">
            <a:miter lim="400000"/>
          </a:ln>
        </p:spPr>
        <p:txBody>
          <a:bodyPr lIns="0" tIns="0" rIns="0" bIns="0" anchor="ctr"/>
          <a:lstStyle/>
          <a:p>
            <a:pPr lvl="0">
              <a:defRPr>
                <a:latin typeface="Arial"/>
                <a:ea typeface="Arial"/>
                <a:cs typeface="Arial"/>
                <a:sym typeface="Arial"/>
              </a:defRPr>
            </a:pPr>
            <a:endParaRPr/>
          </a:p>
        </p:txBody>
      </p:sp>
      <p:sp>
        <p:nvSpPr>
          <p:cNvPr id="36" name="Shape 36"/>
          <p:cNvSpPr/>
          <p:nvPr/>
        </p:nvSpPr>
        <p:spPr>
          <a:xfrm>
            <a:off x="5029675" y="4495499"/>
            <a:ext cx="686402" cy="2"/>
          </a:xfrm>
          <a:prstGeom prst="line">
            <a:avLst/>
          </a:prstGeom>
          <a:ln w="19050">
            <a:solidFill>
              <a:srgbClr val="26A69A"/>
            </a:solidFill>
            <a:round/>
          </a:ln>
        </p:spPr>
        <p:txBody>
          <a:bodyPr lIns="0" tIns="0" rIns="0" bIns="0"/>
          <a:lstStyle/>
          <a:p>
            <a:pPr lvl="0" defTabSz="457200">
              <a:defRPr sz="1200"/>
            </a:pPr>
            <a:endParaRPr/>
          </a:p>
        </p:txBody>
      </p:sp>
      <p:sp>
        <p:nvSpPr>
          <p:cNvPr id="37" name="Shape 37"/>
          <p:cNvSpPr>
            <a:spLocks noGrp="1"/>
          </p:cNvSpPr>
          <p:nvPr>
            <p:ph type="title"/>
          </p:nvPr>
        </p:nvSpPr>
        <p:spPr>
          <a:xfrm>
            <a:off x="265500" y="0"/>
            <a:ext cx="4045200" cy="2715551"/>
          </a:xfrm>
          <a:prstGeom prst="rect">
            <a:avLst/>
          </a:prstGeom>
        </p:spPr>
        <p:txBody>
          <a:bodyPr anchor="b"/>
          <a:lstStyle>
            <a:lvl1pPr algn="ctr">
              <a:defRPr sz="4200">
                <a:solidFill>
                  <a:srgbClr val="26A69A"/>
                </a:solidFill>
              </a:defRPr>
            </a:lvl1pPr>
          </a:lstStyle>
          <a:p>
            <a:pPr lvl="0">
              <a:defRPr sz="1800">
                <a:solidFill>
                  <a:srgbClr val="000000"/>
                </a:solidFill>
              </a:defRPr>
            </a:pPr>
            <a:r>
              <a:rPr sz="4200">
                <a:solidFill>
                  <a:srgbClr val="26A69A"/>
                </a:solidFill>
              </a:rPr>
              <a:t>Texto del título</a:t>
            </a:r>
          </a:p>
        </p:txBody>
      </p:sp>
      <p:sp>
        <p:nvSpPr>
          <p:cNvPr id="38" name="Shape 38"/>
          <p:cNvSpPr>
            <a:spLocks noGrp="1"/>
          </p:cNvSpPr>
          <p:nvPr>
            <p:ph type="body" idx="1"/>
          </p:nvPr>
        </p:nvSpPr>
        <p:spPr>
          <a:xfrm>
            <a:off x="265500" y="2768999"/>
            <a:ext cx="4045200" cy="2374501"/>
          </a:xfrm>
          <a:prstGeom prst="rect">
            <a:avLst/>
          </a:prstGeom>
        </p:spPr>
        <p:txBody>
          <a:bodyPr/>
          <a:lstStyle>
            <a:lvl1pPr algn="ctr">
              <a:defRPr sz="2100"/>
            </a:lvl1pPr>
            <a:lvl2pPr algn="ctr">
              <a:defRPr sz="2100"/>
            </a:lvl2pPr>
            <a:lvl3pPr algn="ctr">
              <a:defRPr sz="2100"/>
            </a:lvl3pPr>
            <a:lvl4pPr algn="ctr">
              <a:defRPr sz="2100"/>
            </a:lvl4pPr>
            <a:lvl5pPr algn="ctr">
              <a:defRPr sz="2100"/>
            </a:lvl5pPr>
          </a:lstStyle>
          <a:p>
            <a:pPr lvl="0">
              <a:defRPr sz="1800"/>
            </a:pPr>
            <a:r>
              <a:rPr sz="2100"/>
              <a:t>Nivel de texto 1</a:t>
            </a:r>
          </a:p>
          <a:p>
            <a:pPr lvl="1">
              <a:defRPr sz="1800"/>
            </a:pPr>
            <a:r>
              <a:rPr sz="2100"/>
              <a:t>Nivel de texto 2</a:t>
            </a:r>
          </a:p>
          <a:p>
            <a:pPr lvl="2">
              <a:defRPr sz="1800"/>
            </a:pPr>
            <a:r>
              <a:rPr sz="2100"/>
              <a:t>Nivel de texto 3</a:t>
            </a:r>
          </a:p>
          <a:p>
            <a:pPr lvl="3">
              <a:defRPr sz="1800"/>
            </a:pPr>
            <a:r>
              <a:rPr sz="2100"/>
              <a:t>Nivel de texto 4</a:t>
            </a:r>
          </a:p>
          <a:p>
            <a:pPr lvl="4">
              <a:defRPr sz="1800"/>
            </a:pPr>
            <a:r>
              <a:rPr sz="2100"/>
              <a:t>Nivel de texto 5</a:t>
            </a:r>
          </a:p>
        </p:txBody>
      </p:sp>
      <p:sp>
        <p:nvSpPr>
          <p:cNvPr id="39" name="Shape 39"/>
          <p:cNvSpPr>
            <a:spLocks noGrp="1"/>
          </p:cNvSpPr>
          <p:nvPr>
            <p:ph type="sldNum" sz="quarter" idx="2"/>
          </p:nvPr>
        </p:nvSpPr>
        <p:spPr>
          <a:prstGeom prst="rect">
            <a:avLst/>
          </a:prstGeom>
        </p:spPr>
        <p:txBody>
          <a:bodyPr/>
          <a:lstStyle>
            <a:lvl1pPr>
              <a:defRPr>
                <a:solidFill>
                  <a:srgbClr val="FFFBF0"/>
                </a:solidFill>
              </a:defRPr>
            </a:lvl1pPr>
          </a:lstStyle>
          <a:p>
            <a:pPr lvl="0"/>
            <a:fld id="{86CB4B4D-7CA3-9044-876B-883B54F8677D}" type="slidenum">
              <a:rPr/>
              <a:pPr lvl="0"/>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aption">
    <p:spTree>
      <p:nvGrpSpPr>
        <p:cNvPr id="1" name=""/>
        <p:cNvGrpSpPr/>
        <p:nvPr/>
      </p:nvGrpSpPr>
      <p:grpSpPr>
        <a:xfrm>
          <a:off x="0" y="0"/>
          <a:ext cx="0" cy="0"/>
          <a:chOff x="0" y="0"/>
          <a:chExt cx="0" cy="0"/>
        </a:xfrm>
      </p:grpSpPr>
      <p:sp>
        <p:nvSpPr>
          <p:cNvPr id="41" name="Shape 41"/>
          <p:cNvSpPr>
            <a:spLocks noGrp="1"/>
          </p:cNvSpPr>
          <p:nvPr>
            <p:ph type="body" idx="1"/>
          </p:nvPr>
        </p:nvSpPr>
        <p:spPr>
          <a:xfrm>
            <a:off x="311698" y="3922750"/>
            <a:ext cx="5998804" cy="1220752"/>
          </a:xfrm>
          <a:prstGeom prst="rect">
            <a:avLst/>
          </a:prstGeom>
        </p:spPr>
        <p:txBody>
          <a:bodyPr anchor="ctr"/>
          <a:lstStyle/>
          <a:p>
            <a:pPr lvl="0">
              <a:defRPr sz="1800"/>
            </a:pPr>
            <a:r>
              <a:rPr sz="1400"/>
              <a:t>Nivel de texto 1</a:t>
            </a:r>
          </a:p>
          <a:p>
            <a:pPr lvl="1">
              <a:defRPr sz="1800"/>
            </a:pPr>
            <a:r>
              <a:rPr sz="1400"/>
              <a:t>Nivel de texto 2</a:t>
            </a:r>
          </a:p>
          <a:p>
            <a:pPr lvl="2">
              <a:defRPr sz="1800"/>
            </a:pPr>
            <a:r>
              <a:rPr sz="1400"/>
              <a:t>Nivel de texto 3</a:t>
            </a:r>
          </a:p>
          <a:p>
            <a:pPr lvl="3">
              <a:defRPr sz="1800"/>
            </a:pPr>
            <a:r>
              <a:rPr sz="1400"/>
              <a:t>Nivel de texto 4</a:t>
            </a:r>
          </a:p>
          <a:p>
            <a:pPr lvl="4">
              <a:defRPr sz="1800"/>
            </a:pPr>
            <a:r>
              <a:rPr sz="1400"/>
              <a:t>Nivel de texto 5</a:t>
            </a:r>
          </a:p>
        </p:txBody>
      </p:sp>
      <p:sp>
        <p:nvSpPr>
          <p:cNvPr id="42" name="Shape 42"/>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ig number">
    <p:spTree>
      <p:nvGrpSpPr>
        <p:cNvPr id="1" name=""/>
        <p:cNvGrpSpPr/>
        <p:nvPr/>
      </p:nvGrpSpPr>
      <p:grpSpPr>
        <a:xfrm>
          <a:off x="0" y="0"/>
          <a:ext cx="0" cy="0"/>
          <a:chOff x="0" y="0"/>
          <a:chExt cx="0" cy="0"/>
        </a:xfrm>
      </p:grpSpPr>
      <p:sp>
        <p:nvSpPr>
          <p:cNvPr id="44" name="Shape 44"/>
          <p:cNvSpPr>
            <a:spLocks noGrp="1"/>
          </p:cNvSpPr>
          <p:nvPr>
            <p:ph type="title"/>
          </p:nvPr>
        </p:nvSpPr>
        <p:spPr>
          <a:xfrm>
            <a:off x="311698" y="0"/>
            <a:ext cx="8520603" cy="3145951"/>
          </a:xfrm>
          <a:prstGeom prst="rect">
            <a:avLst/>
          </a:prstGeom>
        </p:spPr>
        <p:txBody>
          <a:bodyPr anchor="b"/>
          <a:lstStyle>
            <a:lvl1pPr algn="ctr">
              <a:defRPr sz="14000">
                <a:latin typeface="Arial Bold"/>
                <a:ea typeface="Arial Bold"/>
                <a:cs typeface="Arial Bold"/>
                <a:sym typeface="Arial Bold"/>
              </a:defRPr>
            </a:lvl1pPr>
          </a:lstStyle>
          <a:p>
            <a:pPr lvl="0">
              <a:defRPr sz="1800"/>
            </a:pPr>
            <a:r>
              <a:rPr sz="14000"/>
              <a:t>Texto del título</a:t>
            </a:r>
          </a:p>
        </p:txBody>
      </p:sp>
      <p:sp>
        <p:nvSpPr>
          <p:cNvPr id="45" name="Shape 45"/>
          <p:cNvSpPr>
            <a:spLocks noGrp="1"/>
          </p:cNvSpPr>
          <p:nvPr>
            <p:ph type="body" idx="1"/>
          </p:nvPr>
        </p:nvSpPr>
        <p:spPr>
          <a:xfrm>
            <a:off x="311698" y="3228425"/>
            <a:ext cx="8520603" cy="1915075"/>
          </a:xfrm>
          <a:prstGeom prst="rect">
            <a:avLst/>
          </a:prstGeom>
        </p:spPr>
        <p:txBody>
          <a:bodyPr/>
          <a:lstStyle>
            <a:lvl1pPr algn="ctr"/>
            <a:lvl2pPr algn="ctr"/>
            <a:lvl3pPr algn="ctr"/>
            <a:lvl4pPr algn="ctr"/>
            <a:lvl5pPr algn="ctr"/>
          </a:lstStyle>
          <a:p>
            <a:pPr lvl="0">
              <a:defRPr sz="1800"/>
            </a:pPr>
            <a:r>
              <a:rPr sz="1400"/>
              <a:t>Nivel de texto 1</a:t>
            </a:r>
          </a:p>
          <a:p>
            <a:pPr lvl="1">
              <a:defRPr sz="1800"/>
            </a:pPr>
            <a:r>
              <a:rPr sz="1400"/>
              <a:t>Nivel de texto 2</a:t>
            </a:r>
          </a:p>
          <a:p>
            <a:pPr lvl="2">
              <a:defRPr sz="1800"/>
            </a:pPr>
            <a:r>
              <a:rPr sz="1400"/>
              <a:t>Nivel de texto 3</a:t>
            </a:r>
          </a:p>
          <a:p>
            <a:pPr lvl="3">
              <a:defRPr sz="1800"/>
            </a:pPr>
            <a:r>
              <a:rPr sz="1400"/>
              <a:t>Nivel de texto 4</a:t>
            </a:r>
          </a:p>
          <a:p>
            <a:pPr lvl="4">
              <a:defRPr sz="1800"/>
            </a:pPr>
            <a:r>
              <a:rPr sz="1400"/>
              <a:t>Nivel de texto 5</a:t>
            </a:r>
          </a:p>
        </p:txBody>
      </p:sp>
      <p:sp>
        <p:nvSpPr>
          <p:cNvPr id="46" name="Shape 46"/>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Shape 2"/>
          <p:cNvSpPr/>
          <p:nvPr/>
        </p:nvSpPr>
        <p:spPr>
          <a:xfrm>
            <a:off x="0" y="5045700"/>
            <a:ext cx="9144000" cy="97802"/>
          </a:xfrm>
          <a:prstGeom prst="rect">
            <a:avLst/>
          </a:prstGeom>
          <a:solidFill>
            <a:srgbClr val="26A69A"/>
          </a:solidFill>
          <a:ln w="12700">
            <a:miter lim="400000"/>
          </a:ln>
        </p:spPr>
        <p:txBody>
          <a:bodyPr lIns="0" tIns="0" rIns="0" bIns="0" anchor="ctr"/>
          <a:lstStyle/>
          <a:p>
            <a:pPr lvl="0">
              <a:defRPr>
                <a:latin typeface="Arial"/>
                <a:ea typeface="Arial"/>
                <a:cs typeface="Arial"/>
                <a:sym typeface="Arial"/>
              </a:defRPr>
            </a:pPr>
            <a:endParaRPr/>
          </a:p>
        </p:txBody>
      </p:sp>
      <p:sp>
        <p:nvSpPr>
          <p:cNvPr id="3" name="Shape 3"/>
          <p:cNvSpPr>
            <a:spLocks noGrp="1"/>
          </p:cNvSpPr>
          <p:nvPr>
            <p:ph type="title"/>
          </p:nvPr>
        </p:nvSpPr>
        <p:spPr>
          <a:xfrm>
            <a:off x="311698" y="445025"/>
            <a:ext cx="8520603" cy="726575"/>
          </a:xfrm>
          <a:prstGeom prst="rect">
            <a:avLst/>
          </a:prstGeom>
          <a:ln w="127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lIns="91423" tIns="91423" rIns="91423" bIns="91423"/>
          <a:lstStyle/>
          <a:p>
            <a:pPr lvl="0">
              <a:defRPr sz="1800"/>
            </a:pPr>
            <a:r>
              <a:rPr sz="1400"/>
              <a:t>Texto del título</a:t>
            </a:r>
          </a:p>
        </p:txBody>
      </p:sp>
      <p:sp>
        <p:nvSpPr>
          <p:cNvPr id="4" name="Shape 4"/>
          <p:cNvSpPr>
            <a:spLocks noGrp="1"/>
          </p:cNvSpPr>
          <p:nvPr>
            <p:ph type="body" idx="1"/>
          </p:nvPr>
        </p:nvSpPr>
        <p:spPr>
          <a:xfrm>
            <a:off x="311698" y="1171599"/>
            <a:ext cx="8520603" cy="3971901"/>
          </a:xfrm>
          <a:prstGeom prst="rect">
            <a:avLst/>
          </a:prstGeom>
          <a:ln w="127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lIns="91423" tIns="91423" rIns="91423" bIns="91423"/>
          <a:lstStyle/>
          <a:p>
            <a:pPr lvl="0">
              <a:defRPr sz="1800"/>
            </a:pPr>
            <a:r>
              <a:rPr sz="1400"/>
              <a:t>Nivel de texto 1</a:t>
            </a:r>
          </a:p>
          <a:p>
            <a:pPr lvl="1">
              <a:defRPr sz="1800"/>
            </a:pPr>
            <a:r>
              <a:rPr sz="1400"/>
              <a:t>Nivel de texto 2</a:t>
            </a:r>
          </a:p>
          <a:p>
            <a:pPr lvl="2">
              <a:defRPr sz="1800"/>
            </a:pPr>
            <a:r>
              <a:rPr sz="1400"/>
              <a:t>Nivel de texto 3</a:t>
            </a:r>
          </a:p>
          <a:p>
            <a:pPr lvl="3">
              <a:defRPr sz="1800"/>
            </a:pPr>
            <a:r>
              <a:rPr sz="1400"/>
              <a:t>Nivel de texto 4</a:t>
            </a:r>
          </a:p>
          <a:p>
            <a:pPr lvl="4">
              <a:defRPr sz="1800"/>
            </a:pPr>
            <a:r>
              <a:rPr sz="1400"/>
              <a:t>Nivel de texto 5</a:t>
            </a:r>
          </a:p>
        </p:txBody>
      </p:sp>
      <p:sp>
        <p:nvSpPr>
          <p:cNvPr id="5" name="Shape 5"/>
          <p:cNvSpPr>
            <a:spLocks noGrp="1"/>
          </p:cNvSpPr>
          <p:nvPr>
            <p:ph type="sldNum" sz="quarter" idx="2"/>
          </p:nvPr>
        </p:nvSpPr>
        <p:spPr>
          <a:xfrm>
            <a:off x="8472457" y="4692391"/>
            <a:ext cx="548702" cy="335249"/>
          </a:xfrm>
          <a:prstGeom prst="rect">
            <a:avLst/>
          </a:prstGeom>
          <a:ln w="12700">
            <a:miter lim="400000"/>
          </a:ln>
        </p:spPr>
        <p:txBody>
          <a:bodyPr lIns="91423" tIns="91423" rIns="91423" bIns="91423" anchor="ctr">
            <a:spAutoFit/>
          </a:bodyPr>
          <a:lstStyle>
            <a:lvl1pPr algn="r">
              <a:defRPr sz="1000">
                <a:latin typeface="Old Standard TT"/>
                <a:ea typeface="Old Standard TT"/>
                <a:cs typeface="Old Standard TT"/>
                <a:sym typeface="Old Standard TT"/>
              </a:defRPr>
            </a:lvl1pPr>
          </a:lstStyle>
          <a:p>
            <a:pPr lvl="0"/>
            <a:fld id="{86CB4B4D-7CA3-9044-876B-883B54F8677D}" type="slidenum">
              <a:rPr/>
              <a:pPr lvl="0"/>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ransition spd="med"/>
  <p:txStyles>
    <p:titleStyle>
      <a:lvl1pPr>
        <a:defRPr sz="1400">
          <a:latin typeface="Arial"/>
          <a:ea typeface="Arial"/>
          <a:cs typeface="Arial"/>
          <a:sym typeface="Arial"/>
        </a:defRPr>
      </a:lvl1pPr>
      <a:lvl2pPr>
        <a:defRPr sz="1400">
          <a:latin typeface="Arial"/>
          <a:ea typeface="Arial"/>
          <a:cs typeface="Arial"/>
          <a:sym typeface="Arial"/>
        </a:defRPr>
      </a:lvl2pPr>
      <a:lvl3pPr>
        <a:defRPr sz="1400">
          <a:latin typeface="Arial"/>
          <a:ea typeface="Arial"/>
          <a:cs typeface="Arial"/>
          <a:sym typeface="Arial"/>
        </a:defRPr>
      </a:lvl3pPr>
      <a:lvl4pPr>
        <a:defRPr sz="1400">
          <a:latin typeface="Arial"/>
          <a:ea typeface="Arial"/>
          <a:cs typeface="Arial"/>
          <a:sym typeface="Arial"/>
        </a:defRPr>
      </a:lvl4pPr>
      <a:lvl5pPr>
        <a:defRPr sz="1400">
          <a:latin typeface="Arial"/>
          <a:ea typeface="Arial"/>
          <a:cs typeface="Arial"/>
          <a:sym typeface="Arial"/>
        </a:defRPr>
      </a:lvl5pPr>
      <a:lvl6pPr>
        <a:defRPr sz="1400">
          <a:latin typeface="Arial"/>
          <a:ea typeface="Arial"/>
          <a:cs typeface="Arial"/>
          <a:sym typeface="Arial"/>
        </a:defRPr>
      </a:lvl6pPr>
      <a:lvl7pPr>
        <a:defRPr sz="1400">
          <a:latin typeface="Arial"/>
          <a:ea typeface="Arial"/>
          <a:cs typeface="Arial"/>
          <a:sym typeface="Arial"/>
        </a:defRPr>
      </a:lvl7pPr>
      <a:lvl8pPr>
        <a:defRPr sz="1400">
          <a:latin typeface="Arial"/>
          <a:ea typeface="Arial"/>
          <a:cs typeface="Arial"/>
          <a:sym typeface="Arial"/>
        </a:defRPr>
      </a:lvl8pPr>
      <a:lvl9pPr>
        <a:defRPr sz="1400">
          <a:latin typeface="Arial"/>
          <a:ea typeface="Arial"/>
          <a:cs typeface="Arial"/>
          <a:sym typeface="Arial"/>
        </a:defRPr>
      </a:lvl9pPr>
    </p:titleStyle>
    <p:bodyStyle>
      <a:lvl1pPr>
        <a:defRPr sz="1400">
          <a:latin typeface="Arial"/>
          <a:ea typeface="Arial"/>
          <a:cs typeface="Arial"/>
          <a:sym typeface="Arial"/>
        </a:defRPr>
      </a:lvl1pPr>
      <a:lvl2pPr>
        <a:defRPr sz="1400">
          <a:latin typeface="Arial"/>
          <a:ea typeface="Arial"/>
          <a:cs typeface="Arial"/>
          <a:sym typeface="Arial"/>
        </a:defRPr>
      </a:lvl2pPr>
      <a:lvl3pPr>
        <a:defRPr sz="1400">
          <a:latin typeface="Arial"/>
          <a:ea typeface="Arial"/>
          <a:cs typeface="Arial"/>
          <a:sym typeface="Arial"/>
        </a:defRPr>
      </a:lvl3pPr>
      <a:lvl4pPr>
        <a:defRPr sz="1400">
          <a:latin typeface="Arial"/>
          <a:ea typeface="Arial"/>
          <a:cs typeface="Arial"/>
          <a:sym typeface="Arial"/>
        </a:defRPr>
      </a:lvl4pPr>
      <a:lvl5pPr>
        <a:defRPr sz="1400">
          <a:latin typeface="Arial"/>
          <a:ea typeface="Arial"/>
          <a:cs typeface="Arial"/>
          <a:sym typeface="Arial"/>
        </a:defRPr>
      </a:lvl5pPr>
      <a:lvl6pPr>
        <a:defRPr sz="1400">
          <a:latin typeface="Arial"/>
          <a:ea typeface="Arial"/>
          <a:cs typeface="Arial"/>
          <a:sym typeface="Arial"/>
        </a:defRPr>
      </a:lvl6pPr>
      <a:lvl7pPr>
        <a:defRPr sz="1400">
          <a:latin typeface="Arial"/>
          <a:ea typeface="Arial"/>
          <a:cs typeface="Arial"/>
          <a:sym typeface="Arial"/>
        </a:defRPr>
      </a:lvl7pPr>
      <a:lvl8pPr>
        <a:defRPr sz="1400">
          <a:latin typeface="Arial"/>
          <a:ea typeface="Arial"/>
          <a:cs typeface="Arial"/>
          <a:sym typeface="Arial"/>
        </a:defRPr>
      </a:lvl8pPr>
      <a:lvl9pPr>
        <a:defRPr sz="1400">
          <a:latin typeface="Arial"/>
          <a:ea typeface="Arial"/>
          <a:cs typeface="Arial"/>
          <a:sym typeface="Arial"/>
        </a:defRPr>
      </a:lvl9pPr>
    </p:bodyStyle>
    <p:otherStyle>
      <a:lvl1pPr algn="r">
        <a:defRPr sz="1000">
          <a:solidFill>
            <a:schemeClr val="tx1"/>
          </a:solidFill>
          <a:latin typeface="+mn-lt"/>
          <a:ea typeface="+mn-ea"/>
          <a:cs typeface="+mn-cs"/>
          <a:sym typeface="Old Standard TT"/>
        </a:defRPr>
      </a:lvl1pPr>
      <a:lvl2pPr algn="r">
        <a:defRPr sz="1000">
          <a:solidFill>
            <a:schemeClr val="tx1"/>
          </a:solidFill>
          <a:latin typeface="+mn-lt"/>
          <a:ea typeface="+mn-ea"/>
          <a:cs typeface="+mn-cs"/>
          <a:sym typeface="Old Standard TT"/>
        </a:defRPr>
      </a:lvl2pPr>
      <a:lvl3pPr algn="r">
        <a:defRPr sz="1000">
          <a:solidFill>
            <a:schemeClr val="tx1"/>
          </a:solidFill>
          <a:latin typeface="+mn-lt"/>
          <a:ea typeface="+mn-ea"/>
          <a:cs typeface="+mn-cs"/>
          <a:sym typeface="Old Standard TT"/>
        </a:defRPr>
      </a:lvl3pPr>
      <a:lvl4pPr algn="r">
        <a:defRPr sz="1000">
          <a:solidFill>
            <a:schemeClr val="tx1"/>
          </a:solidFill>
          <a:latin typeface="+mn-lt"/>
          <a:ea typeface="+mn-ea"/>
          <a:cs typeface="+mn-cs"/>
          <a:sym typeface="Old Standard TT"/>
        </a:defRPr>
      </a:lvl4pPr>
      <a:lvl5pPr algn="r">
        <a:defRPr sz="1000">
          <a:solidFill>
            <a:schemeClr val="tx1"/>
          </a:solidFill>
          <a:latin typeface="+mn-lt"/>
          <a:ea typeface="+mn-ea"/>
          <a:cs typeface="+mn-cs"/>
          <a:sym typeface="Old Standard TT"/>
        </a:defRPr>
      </a:lvl5pPr>
      <a:lvl6pPr algn="r">
        <a:defRPr sz="1000">
          <a:solidFill>
            <a:schemeClr val="tx1"/>
          </a:solidFill>
          <a:latin typeface="+mn-lt"/>
          <a:ea typeface="+mn-ea"/>
          <a:cs typeface="+mn-cs"/>
          <a:sym typeface="Old Standard TT"/>
        </a:defRPr>
      </a:lvl6pPr>
      <a:lvl7pPr algn="r">
        <a:defRPr sz="1000">
          <a:solidFill>
            <a:schemeClr val="tx1"/>
          </a:solidFill>
          <a:latin typeface="+mn-lt"/>
          <a:ea typeface="+mn-ea"/>
          <a:cs typeface="+mn-cs"/>
          <a:sym typeface="Old Standard TT"/>
        </a:defRPr>
      </a:lvl7pPr>
      <a:lvl8pPr algn="r">
        <a:defRPr sz="1000">
          <a:solidFill>
            <a:schemeClr val="tx1"/>
          </a:solidFill>
          <a:latin typeface="+mn-lt"/>
          <a:ea typeface="+mn-ea"/>
          <a:cs typeface="+mn-cs"/>
          <a:sym typeface="Old Standard TT"/>
        </a:defRPr>
      </a:lvl8pPr>
      <a:lvl9pPr algn="r">
        <a:defRPr sz="1000">
          <a:solidFill>
            <a:schemeClr val="tx1"/>
          </a:solidFill>
          <a:latin typeface="+mn-lt"/>
          <a:ea typeface="+mn-ea"/>
          <a:cs typeface="+mn-cs"/>
          <a:sym typeface="Old Standard T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 name="Shape 55"/>
          <p:cNvSpPr>
            <a:spLocks noGrp="1"/>
          </p:cNvSpPr>
          <p:nvPr>
            <p:ph type="title"/>
          </p:nvPr>
        </p:nvSpPr>
        <p:spPr>
          <a:xfrm>
            <a:off x="512700" y="1893298"/>
            <a:ext cx="8118600" cy="991615"/>
          </a:xfrm>
          <a:prstGeom prst="rect">
            <a:avLst/>
          </a:prstGeom>
        </p:spPr>
        <p:txBody>
          <a:bodyPr lIns="0" tIns="0" rIns="0" bIns="0">
            <a:normAutofit/>
          </a:bodyPr>
          <a:lstStyle>
            <a:lvl1pPr defTabSz="795527">
              <a:defRPr sz="5200">
                <a:solidFill>
                  <a:srgbClr val="27A8C0"/>
                </a:solidFill>
                <a:latin typeface="Open Sans"/>
                <a:ea typeface="Open Sans"/>
                <a:cs typeface="Open Sans"/>
                <a:sym typeface="Open Sans"/>
              </a:defRPr>
            </a:lvl1pPr>
          </a:lstStyle>
          <a:p>
            <a:pPr lvl="0">
              <a:defRPr sz="1800">
                <a:solidFill>
                  <a:srgbClr val="000000"/>
                </a:solidFill>
              </a:defRPr>
            </a:pPr>
            <a:r>
              <a:rPr lang="en-GB" sz="5200" dirty="0">
                <a:solidFill>
                  <a:srgbClr val="27A8C0"/>
                </a:solidFill>
              </a:rPr>
              <a:t>Bhagavad Gita, part 2</a:t>
            </a:r>
            <a:endParaRPr sz="5200" dirty="0">
              <a:solidFill>
                <a:srgbClr val="27A8C0"/>
              </a:solidFill>
            </a:endParaRPr>
          </a:p>
        </p:txBody>
      </p:sp>
      <p:sp>
        <p:nvSpPr>
          <p:cNvPr id="56" name="Shape 56"/>
          <p:cNvSpPr>
            <a:spLocks noGrp="1"/>
          </p:cNvSpPr>
          <p:nvPr>
            <p:ph type="body" idx="1"/>
          </p:nvPr>
        </p:nvSpPr>
        <p:spPr>
          <a:xfrm>
            <a:off x="512700" y="3192690"/>
            <a:ext cx="8631302" cy="1472867"/>
          </a:xfrm>
          <a:prstGeom prst="rect">
            <a:avLst/>
          </a:prstGeom>
        </p:spPr>
        <p:txBody>
          <a:bodyPr lIns="0" tIns="0" rIns="0" bIns="0">
            <a:normAutofit/>
          </a:bodyPr>
          <a:lstStyle>
            <a:lvl1pPr>
              <a:defRPr sz="4400">
                <a:latin typeface="Cambria"/>
                <a:ea typeface="Cambria"/>
                <a:cs typeface="Cambria"/>
                <a:sym typeface="Cambria"/>
              </a:defRPr>
            </a:lvl1pPr>
          </a:lstStyle>
          <a:p>
            <a:pPr lvl="0">
              <a:defRPr sz="1800">
                <a:solidFill>
                  <a:srgbClr val="000000"/>
                </a:solidFill>
              </a:defRPr>
            </a:pPr>
            <a:r>
              <a:rPr lang="en-GB" sz="4400" dirty="0" err="1">
                <a:solidFill>
                  <a:srgbClr val="B7B7B7"/>
                </a:solidFill>
              </a:rPr>
              <a:t>Gunas</a:t>
            </a:r>
            <a:r>
              <a:rPr sz="4400" dirty="0">
                <a:solidFill>
                  <a:srgbClr val="B7B7B7"/>
                </a:solidFill>
              </a:rPr>
              <a:t>,</a:t>
            </a:r>
            <a:r>
              <a:rPr lang="en-US" sz="4400" dirty="0">
                <a:solidFill>
                  <a:srgbClr val="B7B7B7"/>
                </a:solidFill>
              </a:rPr>
              <a:t> Action, </a:t>
            </a:r>
            <a:r>
              <a:rPr sz="4400" dirty="0">
                <a:solidFill>
                  <a:srgbClr val="B7B7B7"/>
                </a:solidFill>
              </a:rPr>
              <a:t> </a:t>
            </a:r>
            <a:r>
              <a:rPr lang="en-GB" sz="4400" dirty="0">
                <a:solidFill>
                  <a:srgbClr val="B7B7B7"/>
                </a:solidFill>
              </a:rPr>
              <a:t>Joy</a:t>
            </a:r>
            <a:r>
              <a:rPr sz="4400" dirty="0">
                <a:solidFill>
                  <a:srgbClr val="B7B7B7"/>
                </a:solidFill>
              </a:rPr>
              <a:t>, </a:t>
            </a:r>
            <a:r>
              <a:rPr lang="en-GB" sz="4400" dirty="0">
                <a:solidFill>
                  <a:srgbClr val="B7B7B7"/>
                </a:solidFill>
              </a:rPr>
              <a:t>Discretion,           </a:t>
            </a:r>
            <a:r>
              <a:rPr lang="en-GB" sz="4400" dirty="0" err="1">
                <a:solidFill>
                  <a:srgbClr val="B7B7B7"/>
                </a:solidFill>
              </a:rPr>
              <a:t>Virata</a:t>
            </a:r>
            <a:endParaRPr sz="4400" dirty="0">
              <a:solidFill>
                <a:srgbClr val="B7B7B7"/>
              </a:solidFil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6">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5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1" build="p"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body" idx="1"/>
          </p:nvPr>
        </p:nvSpPr>
        <p:spPr>
          <a:xfrm>
            <a:off x="340149" y="267369"/>
            <a:ext cx="5998802" cy="568158"/>
          </a:xfrm>
          <a:prstGeom prst="rect">
            <a:avLst/>
          </a:prstGeom>
        </p:spPr>
        <p:txBody>
          <a:bodyPr lIns="0" tIns="0" rIns="0" bIns="0">
            <a:normAutofit/>
          </a:bodyPr>
          <a:lstStyle>
            <a:lvl1pPr defTabSz="795527">
              <a:defRPr sz="2784">
                <a:solidFill>
                  <a:srgbClr val="27A8C0"/>
                </a:solidFill>
                <a:latin typeface="Open Sans"/>
                <a:ea typeface="Open Sans"/>
                <a:cs typeface="Open Sans"/>
                <a:sym typeface="Open Sans"/>
              </a:defRPr>
            </a:lvl1pPr>
          </a:lstStyle>
          <a:p>
            <a:pPr>
              <a:defRPr sz="1800">
                <a:solidFill>
                  <a:srgbClr val="000000"/>
                </a:solidFill>
              </a:defRPr>
            </a:pPr>
            <a:r>
              <a:rPr lang="en-US" sz="1800" dirty="0"/>
              <a:t>    </a:t>
            </a:r>
            <a:r>
              <a:rPr lang="en-US" sz="2800" dirty="0" err="1">
                <a:solidFill>
                  <a:srgbClr val="008000"/>
                </a:solidFill>
              </a:rPr>
              <a:t>Gunas</a:t>
            </a:r>
            <a:r>
              <a:rPr lang="en-US" sz="2400" dirty="0">
                <a:solidFill>
                  <a:srgbClr val="008000"/>
                </a:solidFill>
              </a:rPr>
              <a:t> </a:t>
            </a:r>
            <a:r>
              <a:rPr lang="en-US" sz="1800" dirty="0">
                <a:solidFill>
                  <a:srgbClr val="008000"/>
                </a:solidFill>
              </a:rPr>
              <a:t>(Energies feeding each channel)</a:t>
            </a:r>
            <a:endParaRPr sz="1800" dirty="0">
              <a:solidFill>
                <a:srgbClr val="008000"/>
              </a:solidFill>
            </a:endParaRPr>
          </a:p>
        </p:txBody>
      </p:sp>
      <p:sp>
        <p:nvSpPr>
          <p:cNvPr id="70" name="Shape 70"/>
          <p:cNvSpPr/>
          <p:nvPr/>
        </p:nvSpPr>
        <p:spPr>
          <a:xfrm>
            <a:off x="433948" y="835528"/>
            <a:ext cx="4857580" cy="467817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wrap="square" lIns="91424" tIns="91424" rIns="91424" bIns="91424">
            <a:spAutoFit/>
          </a:bodyPr>
          <a:lstStyle/>
          <a:p>
            <a:pPr marL="285750" indent="-285750">
              <a:buFont typeface="Arial" panose="020B0604020202020204" pitchFamily="34" charset="0"/>
              <a:buChar char="•"/>
            </a:pPr>
            <a:r>
              <a:rPr lang="en-GB" sz="1700" dirty="0"/>
              <a:t>Then we have to transform rajas into </a:t>
            </a:r>
            <a:r>
              <a:rPr lang="en-GB" sz="1700" dirty="0" err="1"/>
              <a:t>sattwa</a:t>
            </a:r>
            <a:r>
              <a:rPr lang="en-GB" sz="1700" dirty="0"/>
              <a:t>: selflessness, forgiveness and putting the right attention are three important elements to transform rajas into </a:t>
            </a:r>
            <a:r>
              <a:rPr lang="en-GB" sz="1700" dirty="0" err="1"/>
              <a:t>sattwa</a:t>
            </a:r>
            <a:r>
              <a:rPr lang="en-GB" sz="1700" dirty="0"/>
              <a:t>. As tamas becomes transformed into rajas, there is</a:t>
            </a:r>
            <a:r>
              <a:rPr lang="en-BE" sz="1700" dirty="0"/>
              <a:t> </a:t>
            </a:r>
            <a:r>
              <a:rPr lang="en-GB" sz="1700" dirty="0"/>
              <a:t>more and more energy available to us. We</a:t>
            </a:r>
            <a:r>
              <a:rPr lang="en-BE" sz="1700" dirty="0"/>
              <a:t> </a:t>
            </a:r>
            <a:r>
              <a:rPr lang="en-GB" sz="1700" dirty="0"/>
              <a:t>must harness this newly released energy in order to transform it into </a:t>
            </a:r>
            <a:r>
              <a:rPr lang="en-GB" sz="1700" dirty="0" err="1"/>
              <a:t>sattwa</a:t>
            </a:r>
            <a:r>
              <a:rPr lang="en-GB" sz="1700" dirty="0"/>
              <a:t>.</a:t>
            </a:r>
            <a:endParaRPr lang="en-BE" sz="1700" dirty="0"/>
          </a:p>
          <a:p>
            <a:endParaRPr lang="en-BE" sz="1700" dirty="0"/>
          </a:p>
          <a:p>
            <a:pPr marL="285750" indent="-285750">
              <a:buFont typeface="Arial" panose="020B0604020202020204" pitchFamily="34" charset="0"/>
              <a:buChar char="•"/>
            </a:pPr>
            <a:r>
              <a:rPr lang="en-GB" sz="1700" b="1" i="1" dirty="0"/>
              <a:t>The characteristics of the man established in </a:t>
            </a:r>
            <a:r>
              <a:rPr lang="en-GB" sz="1700" b="1" i="1" dirty="0" err="1"/>
              <a:t>sattwa</a:t>
            </a:r>
            <a:r>
              <a:rPr lang="en-GB" sz="1700" b="1" i="1" dirty="0"/>
              <a:t> are calmness, compassion, and complete fearlessness</a:t>
            </a:r>
            <a:r>
              <a:rPr lang="en-GB" sz="1700" dirty="0"/>
              <a:t>.</a:t>
            </a:r>
            <a:endParaRPr lang="en-BE" sz="1700" dirty="0"/>
          </a:p>
          <a:p>
            <a:endParaRPr lang="en-US" sz="1800" dirty="0"/>
          </a:p>
          <a:p>
            <a:pPr lvl="0">
              <a:defRPr sz="1800"/>
            </a:pPr>
            <a:endParaRPr sz="1400" dirty="0"/>
          </a:p>
          <a:p>
            <a:pPr lvl="0">
              <a:defRPr sz="1800"/>
            </a:pPr>
            <a:r>
              <a:rPr sz="1400" dirty="0"/>
              <a:t> </a:t>
            </a:r>
          </a:p>
          <a:p>
            <a:pPr lvl="0">
              <a:defRPr sz="1800"/>
            </a:pPr>
            <a:endParaRPr sz="1400" dirty="0"/>
          </a:p>
          <a:p>
            <a:pPr lvl="0">
              <a:defRPr sz="1800"/>
            </a:pPr>
            <a:endParaRPr sz="1400" dirty="0"/>
          </a:p>
          <a:p>
            <a:pPr lvl="0">
              <a:defRPr sz="1800"/>
            </a:pPr>
            <a:endParaRPr sz="1400" dirty="0"/>
          </a:p>
        </p:txBody>
      </p:sp>
      <p:pic>
        <p:nvPicPr>
          <p:cNvPr id="5" name="Picture 4" descr="A person climbing a rock wall&#10;&#10;Description automatically generated with medium confidence">
            <a:extLst>
              <a:ext uri="{FF2B5EF4-FFF2-40B4-BE49-F238E27FC236}">
                <a16:creationId xmlns:a16="http://schemas.microsoft.com/office/drawing/2014/main" id="{0E9E23A2-99F3-3546-901A-21C8015C3F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1273" y="0"/>
            <a:ext cx="3432727" cy="5143500"/>
          </a:xfrm>
          <a:prstGeom prst="rect">
            <a:avLst/>
          </a:prstGeom>
        </p:spPr>
      </p:pic>
    </p:spTree>
    <p:extLst>
      <p:ext uri="{BB962C8B-B14F-4D97-AF65-F5344CB8AC3E}">
        <p14:creationId xmlns:p14="http://schemas.microsoft.com/office/powerpoint/2010/main" val="413543446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70"/>
                                        </p:tgtEl>
                                        <p:attrNameLst>
                                          <p:attrName>style.visibility</p:attrName>
                                        </p:attrNameLst>
                                      </p:cBhvr>
                                      <p:to>
                                        <p:strVal val="visible"/>
                                      </p:to>
                                    </p:set>
                                    <p:anim calcmode="lin" valueType="num">
                                      <p:cBhvr>
                                        <p:cTn id="7" dur="1000" fill="hold"/>
                                        <p:tgtEl>
                                          <p:spTgt spid="70"/>
                                        </p:tgtEl>
                                        <p:attrNameLst>
                                          <p:attrName>ppt_x</p:attrName>
                                        </p:attrNameLst>
                                      </p:cBhvr>
                                      <p:tavLst>
                                        <p:tav tm="0">
                                          <p:val>
                                            <p:strVal val="#ppt_x"/>
                                          </p:val>
                                        </p:tav>
                                        <p:tav tm="100000">
                                          <p:val>
                                            <p:strVal val="#ppt_x"/>
                                          </p:val>
                                        </p:tav>
                                      </p:tavLst>
                                    </p:anim>
                                    <p:anim calcmode="lin" valueType="num">
                                      <p:cBhvr>
                                        <p:cTn id="8" dur="10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body" idx="1"/>
          </p:nvPr>
        </p:nvSpPr>
        <p:spPr>
          <a:xfrm>
            <a:off x="340149" y="267369"/>
            <a:ext cx="5998802" cy="568158"/>
          </a:xfrm>
          <a:prstGeom prst="rect">
            <a:avLst/>
          </a:prstGeom>
        </p:spPr>
        <p:txBody>
          <a:bodyPr lIns="0" tIns="0" rIns="0" bIns="0">
            <a:normAutofit/>
          </a:bodyPr>
          <a:lstStyle>
            <a:lvl1pPr defTabSz="795527">
              <a:defRPr sz="2784">
                <a:solidFill>
                  <a:srgbClr val="27A8C0"/>
                </a:solidFill>
                <a:latin typeface="Open Sans"/>
                <a:ea typeface="Open Sans"/>
                <a:cs typeface="Open Sans"/>
                <a:sym typeface="Open Sans"/>
              </a:defRPr>
            </a:lvl1pPr>
          </a:lstStyle>
          <a:p>
            <a:pPr>
              <a:defRPr sz="1800">
                <a:solidFill>
                  <a:srgbClr val="000000"/>
                </a:solidFill>
              </a:defRPr>
            </a:pPr>
            <a:r>
              <a:rPr lang="en-US" sz="1800" dirty="0"/>
              <a:t>    </a:t>
            </a:r>
            <a:r>
              <a:rPr lang="en-US" sz="2800" dirty="0" err="1">
                <a:solidFill>
                  <a:srgbClr val="008000"/>
                </a:solidFill>
              </a:rPr>
              <a:t>Gunas</a:t>
            </a:r>
            <a:r>
              <a:rPr lang="en-US" sz="2400" dirty="0">
                <a:solidFill>
                  <a:srgbClr val="008000"/>
                </a:solidFill>
              </a:rPr>
              <a:t> </a:t>
            </a:r>
            <a:r>
              <a:rPr lang="en-US" sz="1800" dirty="0">
                <a:solidFill>
                  <a:srgbClr val="008000"/>
                </a:solidFill>
              </a:rPr>
              <a:t>(Energies feeding each channel)</a:t>
            </a:r>
            <a:endParaRPr sz="1800" dirty="0">
              <a:solidFill>
                <a:srgbClr val="008000"/>
              </a:solidFill>
            </a:endParaRPr>
          </a:p>
        </p:txBody>
      </p:sp>
      <p:sp>
        <p:nvSpPr>
          <p:cNvPr id="70" name="Shape 70"/>
          <p:cNvSpPr/>
          <p:nvPr/>
        </p:nvSpPr>
        <p:spPr>
          <a:xfrm>
            <a:off x="433948" y="835528"/>
            <a:ext cx="8514744" cy="5355280"/>
          </a:xfrm>
          <a:prstGeom prst="rect">
            <a:avLst/>
          </a:prstGeom>
          <a:ln w="127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wrap="square" lIns="91424" tIns="91424" rIns="91424" bIns="91424">
            <a:spAutoFit/>
          </a:bodyPr>
          <a:lstStyle/>
          <a:p>
            <a:r>
              <a:rPr lang="en-GB" sz="1800" dirty="0"/>
              <a:t> </a:t>
            </a:r>
          </a:p>
          <a:p>
            <a:pPr marL="285750" indent="-285750">
              <a:buFont typeface="Arial" panose="020B0604020202020204" pitchFamily="34" charset="0"/>
              <a:buChar char="•"/>
            </a:pPr>
            <a:r>
              <a:rPr lang="en-GB" sz="1800" dirty="0"/>
              <a:t>In </a:t>
            </a:r>
            <a:r>
              <a:rPr lang="en-GB" sz="1800" dirty="0" err="1"/>
              <a:t>sattwa</a:t>
            </a:r>
            <a:r>
              <a:rPr lang="en-GB" sz="1800" dirty="0"/>
              <a:t> we work arduously but not for our own personal gain. But, even in </a:t>
            </a:r>
            <a:r>
              <a:rPr lang="en-GB" sz="1800" dirty="0" err="1"/>
              <a:t>sattwa</a:t>
            </a:r>
            <a:r>
              <a:rPr lang="en-GB" sz="1800" dirty="0"/>
              <a:t>, we still believe that we are the doer, therefore we are still involved in the fruits of action. It is not enough if we attain the </a:t>
            </a:r>
            <a:r>
              <a:rPr lang="en-GB" sz="1800" dirty="0" err="1"/>
              <a:t>sattwic</a:t>
            </a:r>
            <a:r>
              <a:rPr lang="en-GB" sz="1800" dirty="0"/>
              <a:t> level, because the supreme purpose of life is to realize the Lord of Love who is present in everyone. The person who becomes aware of the Lord is said to have gone beyond the three </a:t>
            </a:r>
            <a:r>
              <a:rPr lang="en-GB" sz="1800" dirty="0" err="1"/>
              <a:t>gunas</a:t>
            </a:r>
            <a:r>
              <a:rPr lang="en-GB" sz="1800" dirty="0"/>
              <a:t>. He has realised the unchanging reality, the indivisible unity.      </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Applying the categories of the </a:t>
            </a:r>
            <a:r>
              <a:rPr lang="en-GB" sz="1800" dirty="0" err="1"/>
              <a:t>gunas</a:t>
            </a:r>
            <a:r>
              <a:rPr lang="en-GB" sz="1800" dirty="0"/>
              <a:t> to human evolution, the Gita says that the least evolved are the apathetic</a:t>
            </a:r>
            <a:r>
              <a:rPr lang="en-BE" sz="1800" dirty="0"/>
              <a:t> </a:t>
            </a:r>
            <a:r>
              <a:rPr lang="en-GB" sz="1800" dirty="0"/>
              <a:t>who do not act at all. Higher are those who act, even though part selfishly. Higher than they are those who act</a:t>
            </a:r>
            <a:r>
              <a:rPr lang="en-BE" sz="1800" dirty="0"/>
              <a:t> </a:t>
            </a:r>
            <a:r>
              <a:rPr lang="en-GB" sz="1800" dirty="0"/>
              <a:t>selflessly, but the highest are those who have realised the indivisible unity of all life, who have seen the Lord</a:t>
            </a:r>
            <a:r>
              <a:rPr lang="en-BE" sz="1800" dirty="0"/>
              <a:t> </a:t>
            </a:r>
            <a:r>
              <a:rPr lang="en-GB" sz="1800" dirty="0"/>
              <a:t>within all.</a:t>
            </a:r>
            <a:endParaRPr lang="en-BE" sz="1800" dirty="0"/>
          </a:p>
          <a:p>
            <a:endParaRPr lang="en-US" dirty="0"/>
          </a:p>
          <a:p>
            <a:pPr lvl="0">
              <a:defRPr sz="1800"/>
            </a:pPr>
            <a:endParaRPr sz="1400" dirty="0"/>
          </a:p>
          <a:p>
            <a:pPr lvl="0">
              <a:defRPr sz="1800"/>
            </a:pPr>
            <a:r>
              <a:rPr sz="1400" dirty="0"/>
              <a:t> </a:t>
            </a:r>
          </a:p>
          <a:p>
            <a:pPr lvl="0">
              <a:defRPr sz="1800"/>
            </a:pPr>
            <a:endParaRPr sz="1400" dirty="0"/>
          </a:p>
          <a:p>
            <a:pPr lvl="0">
              <a:defRPr sz="1800"/>
            </a:pPr>
            <a:endParaRPr sz="1400" dirty="0"/>
          </a:p>
          <a:p>
            <a:pPr lvl="0">
              <a:defRPr sz="1800"/>
            </a:pPr>
            <a:endParaRPr sz="1400" dirty="0"/>
          </a:p>
        </p:txBody>
      </p:sp>
    </p:spTree>
    <p:extLst>
      <p:ext uri="{BB962C8B-B14F-4D97-AF65-F5344CB8AC3E}">
        <p14:creationId xmlns:p14="http://schemas.microsoft.com/office/powerpoint/2010/main" val="124012396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70"/>
                                        </p:tgtEl>
                                        <p:attrNameLst>
                                          <p:attrName>style.visibility</p:attrName>
                                        </p:attrNameLst>
                                      </p:cBhvr>
                                      <p:to>
                                        <p:strVal val="visible"/>
                                      </p:to>
                                    </p:set>
                                    <p:anim calcmode="lin" valueType="num">
                                      <p:cBhvr>
                                        <p:cTn id="7" dur="1000" fill="hold"/>
                                        <p:tgtEl>
                                          <p:spTgt spid="70"/>
                                        </p:tgtEl>
                                        <p:attrNameLst>
                                          <p:attrName>ppt_x</p:attrName>
                                        </p:attrNameLst>
                                      </p:cBhvr>
                                      <p:tavLst>
                                        <p:tav tm="0">
                                          <p:val>
                                            <p:strVal val="#ppt_x"/>
                                          </p:val>
                                        </p:tav>
                                        <p:tav tm="100000">
                                          <p:val>
                                            <p:strVal val="#ppt_x"/>
                                          </p:val>
                                        </p:tav>
                                      </p:tavLst>
                                    </p:anim>
                                    <p:anim calcmode="lin" valueType="num">
                                      <p:cBhvr>
                                        <p:cTn id="8" dur="10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E8AD1A-F801-A644-B3D6-365DAD2A8A5A}"/>
              </a:ext>
            </a:extLst>
          </p:cNvPr>
          <p:cNvSpPr txBox="1"/>
          <p:nvPr/>
        </p:nvSpPr>
        <p:spPr>
          <a:xfrm>
            <a:off x="1077131" y="1239864"/>
            <a:ext cx="3742841" cy="307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BE" sz="1400" b="0" i="0" u="none" strike="noStrike" cap="none" spc="0" normalizeH="0" baseline="0" dirty="0">
                <a:ln>
                  <a:noFill/>
                </a:ln>
                <a:solidFill>
                  <a:srgbClr val="000000"/>
                </a:solidFill>
                <a:effectLst/>
                <a:uFillTx/>
                <a:latin typeface="+mn-lt"/>
                <a:ea typeface="+mn-ea"/>
                <a:cs typeface="+mn-cs"/>
                <a:sym typeface="Helvetica"/>
              </a:rPr>
              <a:t>Video on Action</a:t>
            </a:r>
          </a:p>
        </p:txBody>
      </p:sp>
    </p:spTree>
    <p:extLst>
      <p:ext uri="{BB962C8B-B14F-4D97-AF65-F5344CB8AC3E}">
        <p14:creationId xmlns:p14="http://schemas.microsoft.com/office/powerpoint/2010/main" val="414126932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body" idx="1"/>
          </p:nvPr>
        </p:nvSpPr>
        <p:spPr>
          <a:xfrm>
            <a:off x="340149" y="267369"/>
            <a:ext cx="5998802" cy="568158"/>
          </a:xfrm>
          <a:prstGeom prst="rect">
            <a:avLst/>
          </a:prstGeom>
        </p:spPr>
        <p:txBody>
          <a:bodyPr lIns="0" tIns="0" rIns="0" bIns="0">
            <a:normAutofit/>
          </a:bodyPr>
          <a:lstStyle>
            <a:lvl1pPr defTabSz="795527">
              <a:defRPr sz="2784">
                <a:solidFill>
                  <a:srgbClr val="27A8C0"/>
                </a:solidFill>
                <a:latin typeface="Open Sans"/>
                <a:ea typeface="Open Sans"/>
                <a:cs typeface="Open Sans"/>
                <a:sym typeface="Open Sans"/>
              </a:defRPr>
            </a:lvl1pPr>
          </a:lstStyle>
          <a:p>
            <a:pPr>
              <a:defRPr sz="1800">
                <a:solidFill>
                  <a:srgbClr val="000000"/>
                </a:solidFill>
              </a:defRPr>
            </a:pPr>
            <a:r>
              <a:rPr lang="en-US" sz="1800" dirty="0"/>
              <a:t>    </a:t>
            </a:r>
            <a:r>
              <a:rPr lang="en-US" sz="2800" dirty="0">
                <a:solidFill>
                  <a:srgbClr val="008000"/>
                </a:solidFill>
              </a:rPr>
              <a:t>Joy</a:t>
            </a:r>
          </a:p>
        </p:txBody>
      </p:sp>
      <p:sp>
        <p:nvSpPr>
          <p:cNvPr id="70" name="Shape 70"/>
          <p:cNvSpPr/>
          <p:nvPr/>
        </p:nvSpPr>
        <p:spPr>
          <a:xfrm>
            <a:off x="433948" y="835528"/>
            <a:ext cx="4332605" cy="5293725"/>
          </a:xfrm>
          <a:prstGeom prst="rect">
            <a:avLst/>
          </a:prstGeom>
          <a:ln w="127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wrap="square" lIns="91424" tIns="91424" rIns="91424" bIns="91424">
            <a:spAutoFit/>
          </a:bodyPr>
          <a:lstStyle/>
          <a:p>
            <a:r>
              <a:rPr lang="en-GB" dirty="0"/>
              <a:t> </a:t>
            </a:r>
          </a:p>
          <a:p>
            <a:pPr marL="285750" indent="-285750">
              <a:buFont typeface="Arial" panose="020B0604020202020204" pitchFamily="34" charset="0"/>
              <a:buChar char="•"/>
            </a:pPr>
            <a:r>
              <a:rPr lang="en-GB" sz="1800" dirty="0"/>
              <a:t>One of Shri Krishna’s missions was to remove the strictness and ritualistic attitude towards religion and spirituality in which much of the society had fallen. </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He was known for being naughty since childhood, playing tricks (both as a child and in adulthood, always with the end of removing negativity in clever ways) and being always very playful and joyful. </a:t>
            </a:r>
          </a:p>
          <a:p>
            <a:endParaRPr lang="en-US" dirty="0"/>
          </a:p>
          <a:p>
            <a:pPr lvl="0">
              <a:defRPr sz="1800"/>
            </a:pPr>
            <a:endParaRPr sz="1400" dirty="0"/>
          </a:p>
          <a:p>
            <a:pPr lvl="0">
              <a:defRPr sz="1800"/>
            </a:pPr>
            <a:r>
              <a:rPr sz="1400" dirty="0"/>
              <a:t> </a:t>
            </a:r>
          </a:p>
          <a:p>
            <a:pPr lvl="0">
              <a:defRPr sz="1800"/>
            </a:pPr>
            <a:endParaRPr sz="1400" dirty="0"/>
          </a:p>
          <a:p>
            <a:pPr lvl="0">
              <a:defRPr sz="1800"/>
            </a:pPr>
            <a:endParaRPr sz="1400" dirty="0"/>
          </a:p>
          <a:p>
            <a:pPr lvl="0">
              <a:defRPr sz="1800"/>
            </a:pPr>
            <a:endParaRPr sz="1400" dirty="0"/>
          </a:p>
        </p:txBody>
      </p:sp>
      <p:pic>
        <p:nvPicPr>
          <p:cNvPr id="3" name="Picture 2" descr="A picture containing grass, person, posing, dressed&#10;&#10;Description automatically generated">
            <a:extLst>
              <a:ext uri="{FF2B5EF4-FFF2-40B4-BE49-F238E27FC236}">
                <a16:creationId xmlns:a16="http://schemas.microsoft.com/office/drawing/2014/main" id="{510FBBBF-DB4C-E741-ADBF-31F2BEC107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7433" y="0"/>
            <a:ext cx="3926567" cy="5154878"/>
          </a:xfrm>
          <a:prstGeom prst="rect">
            <a:avLst/>
          </a:prstGeom>
        </p:spPr>
      </p:pic>
    </p:spTree>
    <p:extLst>
      <p:ext uri="{BB962C8B-B14F-4D97-AF65-F5344CB8AC3E}">
        <p14:creationId xmlns:p14="http://schemas.microsoft.com/office/powerpoint/2010/main" val="352956528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70"/>
                                        </p:tgtEl>
                                        <p:attrNameLst>
                                          <p:attrName>style.visibility</p:attrName>
                                        </p:attrNameLst>
                                      </p:cBhvr>
                                      <p:to>
                                        <p:strVal val="visible"/>
                                      </p:to>
                                    </p:set>
                                    <p:anim calcmode="lin" valueType="num">
                                      <p:cBhvr>
                                        <p:cTn id="7" dur="1000" fill="hold"/>
                                        <p:tgtEl>
                                          <p:spTgt spid="70"/>
                                        </p:tgtEl>
                                        <p:attrNameLst>
                                          <p:attrName>ppt_x</p:attrName>
                                        </p:attrNameLst>
                                      </p:cBhvr>
                                      <p:tavLst>
                                        <p:tav tm="0">
                                          <p:val>
                                            <p:strVal val="#ppt_x"/>
                                          </p:val>
                                        </p:tav>
                                        <p:tav tm="100000">
                                          <p:val>
                                            <p:strVal val="#ppt_x"/>
                                          </p:val>
                                        </p:tav>
                                      </p:tavLst>
                                    </p:anim>
                                    <p:anim calcmode="lin" valueType="num">
                                      <p:cBhvr>
                                        <p:cTn id="8" dur="10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body" idx="1"/>
          </p:nvPr>
        </p:nvSpPr>
        <p:spPr>
          <a:xfrm>
            <a:off x="340149" y="267369"/>
            <a:ext cx="5998802" cy="568158"/>
          </a:xfrm>
          <a:prstGeom prst="rect">
            <a:avLst/>
          </a:prstGeom>
        </p:spPr>
        <p:txBody>
          <a:bodyPr lIns="0" tIns="0" rIns="0" bIns="0">
            <a:normAutofit/>
          </a:bodyPr>
          <a:lstStyle>
            <a:lvl1pPr defTabSz="795527">
              <a:defRPr sz="2784">
                <a:solidFill>
                  <a:srgbClr val="27A8C0"/>
                </a:solidFill>
                <a:latin typeface="Open Sans"/>
                <a:ea typeface="Open Sans"/>
                <a:cs typeface="Open Sans"/>
                <a:sym typeface="Open Sans"/>
              </a:defRPr>
            </a:lvl1pPr>
          </a:lstStyle>
          <a:p>
            <a:pPr>
              <a:defRPr sz="1800">
                <a:solidFill>
                  <a:srgbClr val="000000"/>
                </a:solidFill>
              </a:defRPr>
            </a:pPr>
            <a:r>
              <a:rPr lang="en-US" sz="1800" dirty="0"/>
              <a:t>    </a:t>
            </a:r>
            <a:r>
              <a:rPr lang="en-US" sz="2800" dirty="0">
                <a:solidFill>
                  <a:srgbClr val="008000"/>
                </a:solidFill>
              </a:rPr>
              <a:t>Joy</a:t>
            </a:r>
          </a:p>
        </p:txBody>
      </p:sp>
      <p:sp>
        <p:nvSpPr>
          <p:cNvPr id="70" name="Shape 70"/>
          <p:cNvSpPr/>
          <p:nvPr/>
        </p:nvSpPr>
        <p:spPr>
          <a:xfrm>
            <a:off x="433948" y="835528"/>
            <a:ext cx="1725052" cy="424728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wrap="square" lIns="91424" tIns="91424" rIns="91424" bIns="91424">
            <a:spAutoFit/>
          </a:bodyPr>
          <a:lstStyle/>
          <a:p>
            <a:r>
              <a:rPr lang="en-GB" sz="1800" dirty="0"/>
              <a:t> </a:t>
            </a:r>
          </a:p>
          <a:p>
            <a:pPr marL="285750" indent="-285750">
              <a:buFont typeface="Arial" panose="020B0604020202020204" pitchFamily="34" charset="0"/>
              <a:buChar char="•"/>
            </a:pPr>
            <a:endParaRPr lang="en-GB" sz="1800" dirty="0"/>
          </a:p>
          <a:p>
            <a:r>
              <a:rPr lang="en-US" sz="1800" dirty="0"/>
              <a:t>He ‘invented’ many festivals (Holi is the most known) to create a sense of collectiveness and joy</a:t>
            </a:r>
            <a:endParaRPr lang="en-BE" sz="1800" dirty="0"/>
          </a:p>
          <a:p>
            <a:endParaRPr lang="en-US" dirty="0"/>
          </a:p>
          <a:p>
            <a:pPr lvl="0">
              <a:defRPr sz="1800"/>
            </a:pPr>
            <a:endParaRPr sz="1400" dirty="0"/>
          </a:p>
          <a:p>
            <a:pPr lvl="0">
              <a:defRPr sz="1800"/>
            </a:pPr>
            <a:r>
              <a:rPr sz="1400" dirty="0"/>
              <a:t> </a:t>
            </a:r>
          </a:p>
          <a:p>
            <a:pPr lvl="0">
              <a:defRPr sz="1800"/>
            </a:pPr>
            <a:endParaRPr sz="1400" dirty="0"/>
          </a:p>
          <a:p>
            <a:pPr lvl="0">
              <a:defRPr sz="1800"/>
            </a:pPr>
            <a:endParaRPr sz="1400" dirty="0"/>
          </a:p>
          <a:p>
            <a:pPr lvl="0">
              <a:defRPr sz="1800"/>
            </a:pPr>
            <a:endParaRPr sz="1400" dirty="0"/>
          </a:p>
        </p:txBody>
      </p:sp>
      <p:pic>
        <p:nvPicPr>
          <p:cNvPr id="3" name="Picture 2" descr="A group of children&#10;&#10;Description automatically generated with low confidence">
            <a:extLst>
              <a:ext uri="{FF2B5EF4-FFF2-40B4-BE49-F238E27FC236}">
                <a16:creationId xmlns:a16="http://schemas.microsoft.com/office/drawing/2014/main" id="{2843D815-4C9A-9743-B570-C8D42B264F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1" y="0"/>
            <a:ext cx="6858000" cy="5143500"/>
          </a:xfrm>
          <a:prstGeom prst="rect">
            <a:avLst/>
          </a:prstGeom>
        </p:spPr>
      </p:pic>
    </p:spTree>
    <p:extLst>
      <p:ext uri="{BB962C8B-B14F-4D97-AF65-F5344CB8AC3E}">
        <p14:creationId xmlns:p14="http://schemas.microsoft.com/office/powerpoint/2010/main" val="32889702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70"/>
                                        </p:tgtEl>
                                        <p:attrNameLst>
                                          <p:attrName>style.visibility</p:attrName>
                                        </p:attrNameLst>
                                      </p:cBhvr>
                                      <p:to>
                                        <p:strVal val="visible"/>
                                      </p:to>
                                    </p:set>
                                    <p:anim calcmode="lin" valueType="num">
                                      <p:cBhvr>
                                        <p:cTn id="7" dur="1000" fill="hold"/>
                                        <p:tgtEl>
                                          <p:spTgt spid="70"/>
                                        </p:tgtEl>
                                        <p:attrNameLst>
                                          <p:attrName>ppt_x</p:attrName>
                                        </p:attrNameLst>
                                      </p:cBhvr>
                                      <p:tavLst>
                                        <p:tav tm="0">
                                          <p:val>
                                            <p:strVal val="#ppt_x"/>
                                          </p:val>
                                        </p:tav>
                                        <p:tav tm="100000">
                                          <p:val>
                                            <p:strVal val="#ppt_x"/>
                                          </p:val>
                                        </p:tav>
                                      </p:tavLst>
                                    </p:anim>
                                    <p:anim calcmode="lin" valueType="num">
                                      <p:cBhvr>
                                        <p:cTn id="8" dur="10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E5D3E2-6599-DE43-91BA-5C97FF18EB93}"/>
              </a:ext>
            </a:extLst>
          </p:cNvPr>
          <p:cNvSpPr txBox="1"/>
          <p:nvPr/>
        </p:nvSpPr>
        <p:spPr>
          <a:xfrm>
            <a:off x="1224366" y="1790054"/>
            <a:ext cx="3091912" cy="307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BE" sz="1400" b="0" i="0" u="none" strike="noStrike" cap="none" spc="0" normalizeH="0" baseline="0" dirty="0">
                <a:ln>
                  <a:noFill/>
                </a:ln>
                <a:solidFill>
                  <a:srgbClr val="000000"/>
                </a:solidFill>
                <a:effectLst/>
                <a:uFillTx/>
                <a:latin typeface="+mn-lt"/>
                <a:ea typeface="+mn-ea"/>
                <a:cs typeface="+mn-cs"/>
                <a:sym typeface="Helvetica"/>
              </a:rPr>
              <a:t>Video on Joy</a:t>
            </a:r>
          </a:p>
        </p:txBody>
      </p:sp>
    </p:spTree>
    <p:extLst>
      <p:ext uri="{BB962C8B-B14F-4D97-AF65-F5344CB8AC3E}">
        <p14:creationId xmlns:p14="http://schemas.microsoft.com/office/powerpoint/2010/main" val="113528907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body" idx="1"/>
          </p:nvPr>
        </p:nvSpPr>
        <p:spPr>
          <a:xfrm>
            <a:off x="340149" y="267369"/>
            <a:ext cx="5998802" cy="568158"/>
          </a:xfrm>
          <a:prstGeom prst="rect">
            <a:avLst/>
          </a:prstGeom>
        </p:spPr>
        <p:txBody>
          <a:bodyPr lIns="0" tIns="0" rIns="0" bIns="0">
            <a:normAutofit/>
          </a:bodyPr>
          <a:lstStyle>
            <a:lvl1pPr defTabSz="795527">
              <a:defRPr sz="2784">
                <a:solidFill>
                  <a:srgbClr val="27A8C0"/>
                </a:solidFill>
                <a:latin typeface="Open Sans"/>
                <a:ea typeface="Open Sans"/>
                <a:cs typeface="Open Sans"/>
                <a:sym typeface="Open Sans"/>
              </a:defRPr>
            </a:lvl1pPr>
          </a:lstStyle>
          <a:p>
            <a:pPr>
              <a:defRPr sz="1800">
                <a:solidFill>
                  <a:srgbClr val="000000"/>
                </a:solidFill>
              </a:defRPr>
            </a:pPr>
            <a:r>
              <a:rPr lang="en-US" sz="1800" dirty="0"/>
              <a:t>    </a:t>
            </a:r>
            <a:r>
              <a:rPr lang="en-US" sz="2800" dirty="0">
                <a:solidFill>
                  <a:srgbClr val="008000"/>
                </a:solidFill>
              </a:rPr>
              <a:t>Discretion &amp; Diplomacy</a:t>
            </a:r>
          </a:p>
        </p:txBody>
      </p:sp>
      <p:sp>
        <p:nvSpPr>
          <p:cNvPr id="70" name="Shape 70"/>
          <p:cNvSpPr/>
          <p:nvPr/>
        </p:nvSpPr>
        <p:spPr>
          <a:xfrm>
            <a:off x="433948" y="835528"/>
            <a:ext cx="8514744" cy="449350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wrap="square" lIns="91424" tIns="91424" rIns="91424" bIns="91424">
            <a:spAutoFit/>
          </a:bodyPr>
          <a:lstStyle/>
          <a:p>
            <a:pPr marL="285750" indent="-285750">
              <a:buFont typeface="Arial" panose="020B0604020202020204" pitchFamily="34" charset="0"/>
              <a:buChar char="•"/>
            </a:pPr>
            <a:r>
              <a:rPr lang="en-US" b="1" dirty="0" err="1"/>
              <a:t>Hamsa</a:t>
            </a:r>
            <a:r>
              <a:rPr lang="en-US" b="1" dirty="0"/>
              <a:t> sub-chakra</a:t>
            </a:r>
            <a:endParaRPr lang="en-BE" b="1" dirty="0"/>
          </a:p>
          <a:p>
            <a:r>
              <a:rPr lang="en-GB" dirty="0"/>
              <a:t> </a:t>
            </a:r>
          </a:p>
          <a:p>
            <a:r>
              <a:rPr lang="en-GB" dirty="0"/>
              <a:t>This is a centre, part of the </a:t>
            </a:r>
            <a:r>
              <a:rPr lang="en-GB" dirty="0" err="1"/>
              <a:t>Visuddhi</a:t>
            </a:r>
            <a:r>
              <a:rPr lang="en-GB" dirty="0"/>
              <a:t>, located between the eye-brows, that is in charge of discrimination and discretion. When awakened, we know what is good and bad, without any ‘mental labelling’ or pre-conceived ideas. And it helps us in knowing how to address issues with other people, together with…</a:t>
            </a:r>
          </a:p>
          <a:p>
            <a:endParaRPr lang="en-GB" dirty="0"/>
          </a:p>
          <a:p>
            <a:endParaRPr lang="en-GB" dirty="0"/>
          </a:p>
          <a:p>
            <a:pPr marL="285750" indent="-285750">
              <a:buFont typeface="Arial" panose="020B0604020202020204" pitchFamily="34" charset="0"/>
              <a:buChar char="•"/>
            </a:pPr>
            <a:r>
              <a:rPr lang="en-US" b="1" dirty="0"/>
              <a:t>Divine diplomacy &amp; sweetness</a:t>
            </a:r>
            <a:endParaRPr lang="en-BE" b="1" dirty="0"/>
          </a:p>
          <a:p>
            <a:endParaRPr lang="en-US" dirty="0"/>
          </a:p>
          <a:p>
            <a:r>
              <a:rPr lang="en-GB" dirty="0"/>
              <a:t>These two qualities are placed in the right </a:t>
            </a:r>
            <a:r>
              <a:rPr lang="en-GB" dirty="0" err="1"/>
              <a:t>Visuddhi</a:t>
            </a:r>
            <a:r>
              <a:rPr lang="en-GB" dirty="0"/>
              <a:t> (together with non-reaction). When we are sarcastic, offensive, or talk with harshness or too directly, our right </a:t>
            </a:r>
            <a:r>
              <a:rPr lang="en-GB" dirty="0" err="1"/>
              <a:t>Visuddhi</a:t>
            </a:r>
            <a:r>
              <a:rPr lang="en-GB" dirty="0"/>
              <a:t> catches (and it, ultimately, affects the whole chakra). </a:t>
            </a:r>
          </a:p>
          <a:p>
            <a:endParaRPr lang="en-GB" dirty="0"/>
          </a:p>
          <a:p>
            <a:r>
              <a:rPr lang="en-GB" dirty="0"/>
              <a:t>Non-reaction and being sweet in words and manners go hand-in-hand. Divine diplomacy has nothing to do with artificial diplomacy</a:t>
            </a:r>
            <a:endParaRPr lang="en-US" dirty="0"/>
          </a:p>
          <a:p>
            <a:pPr lvl="0">
              <a:defRPr sz="1800"/>
            </a:pPr>
            <a:endParaRPr sz="1400" dirty="0"/>
          </a:p>
          <a:p>
            <a:pPr lvl="0">
              <a:defRPr sz="1800"/>
            </a:pPr>
            <a:r>
              <a:rPr sz="1400" dirty="0"/>
              <a:t> </a:t>
            </a:r>
          </a:p>
          <a:p>
            <a:pPr lvl="0">
              <a:defRPr sz="1800"/>
            </a:pPr>
            <a:endParaRPr sz="1400" dirty="0"/>
          </a:p>
          <a:p>
            <a:pPr lvl="0">
              <a:defRPr sz="1800"/>
            </a:pPr>
            <a:endParaRPr sz="1400" dirty="0"/>
          </a:p>
          <a:p>
            <a:pPr lvl="0">
              <a:defRPr sz="1800"/>
            </a:pPr>
            <a:endParaRPr sz="1400" dirty="0"/>
          </a:p>
        </p:txBody>
      </p:sp>
    </p:spTree>
    <p:extLst>
      <p:ext uri="{BB962C8B-B14F-4D97-AF65-F5344CB8AC3E}">
        <p14:creationId xmlns:p14="http://schemas.microsoft.com/office/powerpoint/2010/main" val="114814054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70"/>
                                        </p:tgtEl>
                                        <p:attrNameLst>
                                          <p:attrName>style.visibility</p:attrName>
                                        </p:attrNameLst>
                                      </p:cBhvr>
                                      <p:to>
                                        <p:strVal val="visible"/>
                                      </p:to>
                                    </p:set>
                                    <p:anim calcmode="lin" valueType="num">
                                      <p:cBhvr>
                                        <p:cTn id="7" dur="1000" fill="hold"/>
                                        <p:tgtEl>
                                          <p:spTgt spid="70"/>
                                        </p:tgtEl>
                                        <p:attrNameLst>
                                          <p:attrName>ppt_x</p:attrName>
                                        </p:attrNameLst>
                                      </p:cBhvr>
                                      <p:tavLst>
                                        <p:tav tm="0">
                                          <p:val>
                                            <p:strVal val="#ppt_x"/>
                                          </p:val>
                                        </p:tav>
                                        <p:tav tm="100000">
                                          <p:val>
                                            <p:strVal val="#ppt_x"/>
                                          </p:val>
                                        </p:tav>
                                      </p:tavLst>
                                    </p:anim>
                                    <p:anim calcmode="lin" valueType="num">
                                      <p:cBhvr>
                                        <p:cTn id="8" dur="10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0C296B-4F21-B64D-B322-052794486097}"/>
              </a:ext>
            </a:extLst>
          </p:cNvPr>
          <p:cNvSpPr txBox="1"/>
          <p:nvPr/>
        </p:nvSpPr>
        <p:spPr>
          <a:xfrm>
            <a:off x="1255362" y="1573078"/>
            <a:ext cx="2781945" cy="307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BE" sz="1400" b="0" i="0" u="none" strike="noStrike" cap="none" spc="0" normalizeH="0" baseline="0" dirty="0">
                <a:ln>
                  <a:noFill/>
                </a:ln>
                <a:solidFill>
                  <a:srgbClr val="000000"/>
                </a:solidFill>
                <a:effectLst/>
                <a:uFillTx/>
                <a:latin typeface="+mn-lt"/>
                <a:ea typeface="+mn-ea"/>
                <a:cs typeface="+mn-cs"/>
                <a:sym typeface="Helvetica"/>
              </a:rPr>
              <a:t>Video on Discretion &amp; Diplomacy</a:t>
            </a:r>
          </a:p>
        </p:txBody>
      </p:sp>
    </p:spTree>
    <p:extLst>
      <p:ext uri="{BB962C8B-B14F-4D97-AF65-F5344CB8AC3E}">
        <p14:creationId xmlns:p14="http://schemas.microsoft.com/office/powerpoint/2010/main" val="213843566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body" idx="1"/>
          </p:nvPr>
        </p:nvSpPr>
        <p:spPr>
          <a:xfrm>
            <a:off x="340149" y="267369"/>
            <a:ext cx="5998802" cy="568158"/>
          </a:xfrm>
          <a:prstGeom prst="rect">
            <a:avLst/>
          </a:prstGeom>
        </p:spPr>
        <p:txBody>
          <a:bodyPr lIns="0" tIns="0" rIns="0" bIns="0">
            <a:normAutofit/>
          </a:bodyPr>
          <a:lstStyle>
            <a:lvl1pPr defTabSz="795527">
              <a:defRPr sz="2784">
                <a:solidFill>
                  <a:srgbClr val="27A8C0"/>
                </a:solidFill>
                <a:latin typeface="Open Sans"/>
                <a:ea typeface="Open Sans"/>
                <a:cs typeface="Open Sans"/>
                <a:sym typeface="Open Sans"/>
              </a:defRPr>
            </a:lvl1pPr>
          </a:lstStyle>
          <a:p>
            <a:pPr>
              <a:defRPr sz="1800">
                <a:solidFill>
                  <a:srgbClr val="000000"/>
                </a:solidFill>
              </a:defRPr>
            </a:pPr>
            <a:r>
              <a:rPr lang="en-US" sz="1800" dirty="0"/>
              <a:t>    </a:t>
            </a:r>
            <a:r>
              <a:rPr lang="en-US" sz="2800" dirty="0" err="1">
                <a:solidFill>
                  <a:srgbClr val="008000"/>
                </a:solidFill>
              </a:rPr>
              <a:t>Virata</a:t>
            </a:r>
            <a:endParaRPr lang="en-US" sz="2800" dirty="0">
              <a:solidFill>
                <a:srgbClr val="008000"/>
              </a:solidFill>
            </a:endParaRPr>
          </a:p>
        </p:txBody>
      </p:sp>
      <p:pic>
        <p:nvPicPr>
          <p:cNvPr id="4" name="Afbeelding 1" descr="Related image">
            <a:extLst>
              <a:ext uri="{FF2B5EF4-FFF2-40B4-BE49-F238E27FC236}">
                <a16:creationId xmlns:a16="http://schemas.microsoft.com/office/drawing/2014/main" id="{E18886D6-AB87-1342-B3AD-DF16A0B0BBF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37589" y="1"/>
            <a:ext cx="7746191" cy="6299860"/>
          </a:xfrm>
          <a:prstGeom prst="rect">
            <a:avLst/>
          </a:prstGeom>
          <a:noFill/>
          <a:ln>
            <a:noFill/>
          </a:ln>
        </p:spPr>
      </p:pic>
    </p:spTree>
    <p:extLst>
      <p:ext uri="{BB962C8B-B14F-4D97-AF65-F5344CB8AC3E}">
        <p14:creationId xmlns:p14="http://schemas.microsoft.com/office/powerpoint/2010/main" val="122156786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340EB5-2159-9F47-AE97-257CC33DACC8}"/>
              </a:ext>
            </a:extLst>
          </p:cNvPr>
          <p:cNvSpPr>
            <a:spLocks noGrp="1"/>
          </p:cNvSpPr>
          <p:nvPr>
            <p:ph type="title"/>
          </p:nvPr>
        </p:nvSpPr>
        <p:spPr/>
        <p:txBody>
          <a:bodyPr/>
          <a:lstStyle/>
          <a:p>
            <a:r>
              <a:rPr lang="en-NL" sz="3600"/>
              <a:t>Father,		Son,	</a:t>
            </a:r>
            <a:r>
              <a:rPr lang="en-GB" sz="3600" dirty="0"/>
              <a:t>	</a:t>
            </a:r>
            <a:r>
              <a:rPr lang="en-NL" sz="3600"/>
              <a:t>Holy Ghost?</a:t>
            </a:r>
            <a:endParaRPr lang="en-BE" sz="3600" dirty="0"/>
          </a:p>
        </p:txBody>
      </p:sp>
      <p:sp>
        <p:nvSpPr>
          <p:cNvPr id="4" name="Text Placeholder 3">
            <a:extLst>
              <a:ext uri="{FF2B5EF4-FFF2-40B4-BE49-F238E27FC236}">
                <a16:creationId xmlns:a16="http://schemas.microsoft.com/office/drawing/2014/main" id="{A3D42906-1F6F-D24C-980E-B315C0162448}"/>
              </a:ext>
            </a:extLst>
          </p:cNvPr>
          <p:cNvSpPr>
            <a:spLocks noGrp="1"/>
          </p:cNvSpPr>
          <p:nvPr>
            <p:ph type="body" idx="1"/>
          </p:nvPr>
        </p:nvSpPr>
        <p:spPr/>
        <p:txBody>
          <a:bodyPr anchor="t"/>
          <a:lstStyle/>
          <a:p>
            <a:pPr marL="0" indent="0">
              <a:lnSpc>
                <a:spcPct val="150000"/>
              </a:lnSpc>
              <a:buNone/>
            </a:pPr>
            <a:r>
              <a:rPr lang="en-NL" sz="2400"/>
              <a:t>God Almighty	Jesus Christ	</a:t>
            </a:r>
            <a:r>
              <a:rPr lang="en-GB" sz="2400" dirty="0"/>
              <a:t>	</a:t>
            </a:r>
            <a:r>
              <a:rPr lang="en-NL" sz="2400"/>
              <a:t>Mother Mary</a:t>
            </a:r>
          </a:p>
          <a:p>
            <a:pPr marL="0" indent="0">
              <a:lnSpc>
                <a:spcPct val="150000"/>
              </a:lnSpc>
              <a:buNone/>
            </a:pPr>
            <a:r>
              <a:rPr lang="en-NL" sz="2400"/>
              <a:t>Sadashiva		Ganesha		Adishakti</a:t>
            </a:r>
          </a:p>
          <a:p>
            <a:pPr marL="0" indent="0">
              <a:lnSpc>
                <a:spcPct val="150000"/>
              </a:lnSpc>
              <a:buNone/>
            </a:pPr>
            <a:r>
              <a:rPr lang="en-NL" sz="2800" b="1"/>
              <a:t>Virata (Krishna)	Maha Vishnu	Rhada</a:t>
            </a:r>
          </a:p>
          <a:p>
            <a:pPr marL="0" indent="0">
              <a:lnSpc>
                <a:spcPct val="150000"/>
              </a:lnSpc>
              <a:buNone/>
            </a:pPr>
            <a:r>
              <a:rPr lang="en-NL" sz="2400"/>
              <a:t>Spirit			Ganesha principle	Kundalini	</a:t>
            </a:r>
            <a:endParaRPr lang="en-BE" sz="2400" dirty="0"/>
          </a:p>
        </p:txBody>
      </p:sp>
    </p:spTree>
    <p:extLst>
      <p:ext uri="{BB962C8B-B14F-4D97-AF65-F5344CB8AC3E}">
        <p14:creationId xmlns:p14="http://schemas.microsoft.com/office/powerpoint/2010/main" val="280100061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with medium confidence">
            <a:extLst>
              <a:ext uri="{FF2B5EF4-FFF2-40B4-BE49-F238E27FC236}">
                <a16:creationId xmlns:a16="http://schemas.microsoft.com/office/drawing/2014/main" id="{06DA29B5-2D51-C04A-A1A4-E40EBE11B2F4}"/>
              </a:ext>
            </a:extLst>
          </p:cNvPr>
          <p:cNvPicPr>
            <a:picLocks noChangeAspect="1"/>
          </p:cNvPicPr>
          <p:nvPr/>
        </p:nvPicPr>
        <p:blipFill rotWithShape="1">
          <a:blip r:embed="rId2">
            <a:extLst>
              <a:ext uri="{28A0092B-C50C-407E-A947-70E740481C1C}">
                <a14:useLocalDpi xmlns:a14="http://schemas.microsoft.com/office/drawing/2010/main" val="0"/>
              </a:ext>
            </a:extLst>
          </a:blip>
          <a:srcRect b="9407"/>
          <a:stretch/>
        </p:blipFill>
        <p:spPr>
          <a:xfrm>
            <a:off x="0" y="-1"/>
            <a:ext cx="9144000" cy="6080083"/>
          </a:xfrm>
          <a:prstGeom prst="rect">
            <a:avLst/>
          </a:prstGeom>
        </p:spPr>
      </p:pic>
    </p:spTree>
    <p:extLst>
      <p:ext uri="{BB962C8B-B14F-4D97-AF65-F5344CB8AC3E}">
        <p14:creationId xmlns:p14="http://schemas.microsoft.com/office/powerpoint/2010/main" val="201207277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hagavad Gita 1" descr="Bhagavad Gita 1">
            <a:hlinkClick r:id="" action="ppaction://media"/>
            <a:extLst>
              <a:ext uri="{FF2B5EF4-FFF2-40B4-BE49-F238E27FC236}">
                <a16:creationId xmlns:a16="http://schemas.microsoft.com/office/drawing/2014/main" id="{B7EC744C-430C-AD4E-969B-5C08737874A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0"/>
            <a:ext cx="8128000" cy="4866468"/>
          </a:xfrm>
          <a:prstGeom prst="rect">
            <a:avLst/>
          </a:prstGeom>
        </p:spPr>
      </p:pic>
    </p:spTree>
    <p:extLst>
      <p:ext uri="{BB962C8B-B14F-4D97-AF65-F5344CB8AC3E}">
        <p14:creationId xmlns:p14="http://schemas.microsoft.com/office/powerpoint/2010/main" val="35782774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body" idx="1"/>
          </p:nvPr>
        </p:nvSpPr>
        <p:spPr>
          <a:xfrm>
            <a:off x="340149" y="267369"/>
            <a:ext cx="5998802" cy="568158"/>
          </a:xfrm>
          <a:prstGeom prst="rect">
            <a:avLst/>
          </a:prstGeom>
        </p:spPr>
        <p:txBody>
          <a:bodyPr lIns="0" tIns="0" rIns="0" bIns="0">
            <a:normAutofit/>
          </a:bodyPr>
          <a:lstStyle>
            <a:lvl1pPr defTabSz="795527">
              <a:defRPr sz="2784">
                <a:solidFill>
                  <a:srgbClr val="27A8C0"/>
                </a:solidFill>
                <a:latin typeface="Open Sans"/>
                <a:ea typeface="Open Sans"/>
                <a:cs typeface="Open Sans"/>
                <a:sym typeface="Open Sans"/>
              </a:defRPr>
            </a:lvl1pPr>
          </a:lstStyle>
          <a:p>
            <a:pPr>
              <a:defRPr sz="1800">
                <a:solidFill>
                  <a:srgbClr val="000000"/>
                </a:solidFill>
              </a:defRPr>
            </a:pPr>
            <a:r>
              <a:rPr lang="en-US" sz="1800" dirty="0"/>
              <a:t>    </a:t>
            </a:r>
            <a:r>
              <a:rPr lang="en-US" sz="2800" dirty="0" err="1">
                <a:solidFill>
                  <a:srgbClr val="008000"/>
                </a:solidFill>
              </a:rPr>
              <a:t>Virata</a:t>
            </a:r>
            <a:endParaRPr lang="en-US" sz="2800" dirty="0">
              <a:solidFill>
                <a:srgbClr val="008000"/>
              </a:solidFill>
            </a:endParaRPr>
          </a:p>
        </p:txBody>
      </p:sp>
      <p:sp>
        <p:nvSpPr>
          <p:cNvPr id="70" name="Shape 70"/>
          <p:cNvSpPr/>
          <p:nvPr/>
        </p:nvSpPr>
        <p:spPr>
          <a:xfrm>
            <a:off x="433949" y="835527"/>
            <a:ext cx="3321088" cy="5139836"/>
          </a:xfrm>
          <a:prstGeom prst="rect">
            <a:avLst/>
          </a:prstGeom>
          <a:ln w="127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wrap="square" lIns="91424" tIns="91424" rIns="91424" bIns="91424">
            <a:spAutoFit/>
          </a:bodyPr>
          <a:lstStyle/>
          <a:p>
            <a:pPr marL="285750" indent="-285750">
              <a:buFont typeface="Arial" panose="020B0604020202020204" pitchFamily="34" charset="0"/>
              <a:buChar char="•"/>
            </a:pPr>
            <a:r>
              <a:rPr lang="en-US" sz="1800" dirty="0"/>
              <a:t>“Shri Krishna has become the </a:t>
            </a:r>
            <a:r>
              <a:rPr lang="en-US" sz="1800" dirty="0" err="1"/>
              <a:t>Virata</a:t>
            </a:r>
            <a:r>
              <a:rPr lang="en-US" sz="1800" dirty="0"/>
              <a:t>, the Great Primordial, Universal, Cosmic Being”.</a:t>
            </a:r>
          </a:p>
          <a:p>
            <a:endParaRPr lang="en-BE" sz="1800" dirty="0"/>
          </a:p>
          <a:p>
            <a:pPr marL="285750" indent="-285750">
              <a:buFont typeface="Arial" panose="020B0604020202020204" pitchFamily="34" charset="0"/>
              <a:buChar char="•"/>
            </a:pPr>
            <a:r>
              <a:rPr lang="en-US" sz="1800" dirty="0"/>
              <a:t>“</a:t>
            </a:r>
            <a:r>
              <a:rPr lang="en-US" sz="1800" dirty="0" err="1"/>
              <a:t>Virata</a:t>
            </a:r>
            <a:r>
              <a:rPr lang="en-US" sz="1800" dirty="0"/>
              <a:t> is the brain of the Being which can be called as God Almighty, so the whole central nervous system is worked through by Shri Krishna. When your Spirit comes into your brain you become part and parcel of </a:t>
            </a:r>
            <a:r>
              <a:rPr lang="en-US" sz="1800" dirty="0" err="1"/>
              <a:t>Virata</a:t>
            </a:r>
            <a:r>
              <a:rPr lang="en-US" sz="1800" dirty="0"/>
              <a:t> itself”.</a:t>
            </a:r>
          </a:p>
          <a:p>
            <a:endParaRPr sz="1400" dirty="0"/>
          </a:p>
          <a:p>
            <a:pPr lvl="0">
              <a:defRPr sz="1800"/>
            </a:pPr>
            <a:r>
              <a:rPr sz="1400" dirty="0"/>
              <a:t> </a:t>
            </a:r>
          </a:p>
          <a:p>
            <a:pPr lvl="0">
              <a:defRPr sz="1800"/>
            </a:pPr>
            <a:endParaRPr sz="1400" dirty="0"/>
          </a:p>
          <a:p>
            <a:pPr lvl="0">
              <a:defRPr sz="1800"/>
            </a:pPr>
            <a:endParaRPr sz="1400" dirty="0"/>
          </a:p>
          <a:p>
            <a:pPr lvl="0">
              <a:defRPr sz="1800"/>
            </a:pPr>
            <a:endParaRPr sz="1400" dirty="0"/>
          </a:p>
        </p:txBody>
      </p:sp>
      <p:pic>
        <p:nvPicPr>
          <p:cNvPr id="3" name="Picture 2" descr="A picture containing tree, blurry&#10;&#10;Description automatically generated">
            <a:extLst>
              <a:ext uri="{FF2B5EF4-FFF2-40B4-BE49-F238E27FC236}">
                <a16:creationId xmlns:a16="http://schemas.microsoft.com/office/drawing/2014/main" id="{296569EF-FC12-ED47-B07C-E20F7C0389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8863" y="0"/>
            <a:ext cx="5155137" cy="5143500"/>
          </a:xfrm>
          <a:prstGeom prst="rect">
            <a:avLst/>
          </a:prstGeom>
        </p:spPr>
      </p:pic>
    </p:spTree>
    <p:extLst>
      <p:ext uri="{BB962C8B-B14F-4D97-AF65-F5344CB8AC3E}">
        <p14:creationId xmlns:p14="http://schemas.microsoft.com/office/powerpoint/2010/main" val="399028202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70"/>
                                        </p:tgtEl>
                                        <p:attrNameLst>
                                          <p:attrName>style.visibility</p:attrName>
                                        </p:attrNameLst>
                                      </p:cBhvr>
                                      <p:to>
                                        <p:strVal val="visible"/>
                                      </p:to>
                                    </p:set>
                                    <p:anim calcmode="lin" valueType="num">
                                      <p:cBhvr>
                                        <p:cTn id="7" dur="1000" fill="hold"/>
                                        <p:tgtEl>
                                          <p:spTgt spid="70"/>
                                        </p:tgtEl>
                                        <p:attrNameLst>
                                          <p:attrName>ppt_x</p:attrName>
                                        </p:attrNameLst>
                                      </p:cBhvr>
                                      <p:tavLst>
                                        <p:tav tm="0">
                                          <p:val>
                                            <p:strVal val="#ppt_x"/>
                                          </p:val>
                                        </p:tav>
                                        <p:tav tm="100000">
                                          <p:val>
                                            <p:strVal val="#ppt_x"/>
                                          </p:val>
                                        </p:tav>
                                      </p:tavLst>
                                    </p:anim>
                                    <p:anim calcmode="lin" valueType="num">
                                      <p:cBhvr>
                                        <p:cTn id="8" dur="10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body" idx="1"/>
          </p:nvPr>
        </p:nvSpPr>
        <p:spPr>
          <a:xfrm>
            <a:off x="340149" y="267369"/>
            <a:ext cx="5998802" cy="568158"/>
          </a:xfrm>
          <a:prstGeom prst="rect">
            <a:avLst/>
          </a:prstGeom>
        </p:spPr>
        <p:txBody>
          <a:bodyPr lIns="0" tIns="0" rIns="0" bIns="0">
            <a:normAutofit/>
          </a:bodyPr>
          <a:lstStyle>
            <a:lvl1pPr defTabSz="795527">
              <a:defRPr sz="2784">
                <a:solidFill>
                  <a:srgbClr val="27A8C0"/>
                </a:solidFill>
                <a:latin typeface="Open Sans"/>
                <a:ea typeface="Open Sans"/>
                <a:cs typeface="Open Sans"/>
                <a:sym typeface="Open Sans"/>
              </a:defRPr>
            </a:lvl1pPr>
          </a:lstStyle>
          <a:p>
            <a:pPr>
              <a:defRPr sz="1800">
                <a:solidFill>
                  <a:srgbClr val="000000"/>
                </a:solidFill>
              </a:defRPr>
            </a:pPr>
            <a:r>
              <a:rPr lang="en-US" sz="1800" dirty="0"/>
              <a:t>    </a:t>
            </a:r>
            <a:r>
              <a:rPr lang="en-US" sz="2800" dirty="0" err="1">
                <a:solidFill>
                  <a:srgbClr val="008000"/>
                </a:solidFill>
              </a:rPr>
              <a:t>Virata</a:t>
            </a:r>
            <a:endParaRPr lang="en-US" sz="2800" dirty="0">
              <a:solidFill>
                <a:srgbClr val="008000"/>
              </a:solidFill>
            </a:endParaRPr>
          </a:p>
        </p:txBody>
      </p:sp>
      <p:sp>
        <p:nvSpPr>
          <p:cNvPr id="70" name="Shape 70"/>
          <p:cNvSpPr/>
          <p:nvPr/>
        </p:nvSpPr>
        <p:spPr>
          <a:xfrm>
            <a:off x="340150" y="835528"/>
            <a:ext cx="3647234" cy="557072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wrap="square" lIns="91424" tIns="91424" rIns="91424" bIns="91424">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1800" dirty="0"/>
              <a:t>“So, this </a:t>
            </a:r>
            <a:r>
              <a:rPr lang="en-US" sz="1800" dirty="0" err="1"/>
              <a:t>Virata</a:t>
            </a:r>
            <a:r>
              <a:rPr lang="en-US" sz="1800" dirty="0"/>
              <a:t> Shakti gives us the sense of collective consciousness. First, we understand it through our brain power. But the whole brain power is to be guided by the heart, is to be watered. In Sanskrit there is a very beautiful word </a:t>
            </a:r>
            <a:r>
              <a:rPr lang="en-US" sz="1800" i="1" dirty="0"/>
              <a:t>“</a:t>
            </a:r>
            <a:r>
              <a:rPr lang="en-US" sz="1800" i="1" dirty="0" err="1"/>
              <a:t>Sinchan</a:t>
            </a:r>
            <a:r>
              <a:rPr lang="en-US" sz="1800" i="1" dirty="0"/>
              <a:t>” - </a:t>
            </a:r>
            <a:r>
              <a:rPr lang="en-US" sz="1800" dirty="0"/>
              <a:t>like dewdrops, sprayed with the love of God. So, the integration of this brain has to take place with your heart and with your liver”. </a:t>
            </a:r>
            <a:endParaRPr lang="en-BE" sz="1800" dirty="0"/>
          </a:p>
          <a:p>
            <a:endParaRPr lang="en-US" dirty="0"/>
          </a:p>
          <a:p>
            <a:pPr lvl="0">
              <a:defRPr sz="1800"/>
            </a:pPr>
            <a:endParaRPr sz="1400" dirty="0"/>
          </a:p>
          <a:p>
            <a:pPr lvl="0">
              <a:defRPr sz="1800"/>
            </a:pPr>
            <a:r>
              <a:rPr sz="1400" dirty="0"/>
              <a:t> </a:t>
            </a:r>
          </a:p>
          <a:p>
            <a:pPr lvl="0">
              <a:defRPr sz="1800"/>
            </a:pPr>
            <a:endParaRPr sz="1400" dirty="0"/>
          </a:p>
          <a:p>
            <a:pPr lvl="0">
              <a:defRPr sz="1800"/>
            </a:pPr>
            <a:endParaRPr sz="1400" dirty="0"/>
          </a:p>
          <a:p>
            <a:pPr lvl="0">
              <a:defRPr sz="1800"/>
            </a:pPr>
            <a:endParaRPr sz="1400" dirty="0"/>
          </a:p>
        </p:txBody>
      </p:sp>
      <p:pic>
        <p:nvPicPr>
          <p:cNvPr id="3" name="Picture 2" descr="A close up of a red rose&#10;&#10;Description automatically generated with medium confidence">
            <a:extLst>
              <a:ext uri="{FF2B5EF4-FFF2-40B4-BE49-F238E27FC236}">
                <a16:creationId xmlns:a16="http://schemas.microsoft.com/office/drawing/2014/main" id="{C61504EE-95AD-2B45-9765-E31379F47F9D}"/>
              </a:ext>
            </a:extLst>
          </p:cNvPr>
          <p:cNvPicPr>
            <a:picLocks noChangeAspect="1"/>
          </p:cNvPicPr>
          <p:nvPr/>
        </p:nvPicPr>
        <p:blipFill rotWithShape="1">
          <a:blip r:embed="rId2">
            <a:extLst>
              <a:ext uri="{28A0092B-C50C-407E-A947-70E740481C1C}">
                <a14:useLocalDpi xmlns:a14="http://schemas.microsoft.com/office/drawing/2010/main" val="0"/>
              </a:ext>
            </a:extLst>
          </a:blip>
          <a:srcRect l="32125" r="6703"/>
          <a:stretch/>
        </p:blipFill>
        <p:spPr>
          <a:xfrm>
            <a:off x="4212236" y="0"/>
            <a:ext cx="4719559" cy="5143500"/>
          </a:xfrm>
          <a:prstGeom prst="rect">
            <a:avLst/>
          </a:prstGeom>
        </p:spPr>
      </p:pic>
    </p:spTree>
    <p:extLst>
      <p:ext uri="{BB962C8B-B14F-4D97-AF65-F5344CB8AC3E}">
        <p14:creationId xmlns:p14="http://schemas.microsoft.com/office/powerpoint/2010/main" val="99935279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70"/>
                                        </p:tgtEl>
                                        <p:attrNameLst>
                                          <p:attrName>style.visibility</p:attrName>
                                        </p:attrNameLst>
                                      </p:cBhvr>
                                      <p:to>
                                        <p:strVal val="visible"/>
                                      </p:to>
                                    </p:set>
                                    <p:anim calcmode="lin" valueType="num">
                                      <p:cBhvr>
                                        <p:cTn id="7" dur="1000" fill="hold"/>
                                        <p:tgtEl>
                                          <p:spTgt spid="70"/>
                                        </p:tgtEl>
                                        <p:attrNameLst>
                                          <p:attrName>ppt_x</p:attrName>
                                        </p:attrNameLst>
                                      </p:cBhvr>
                                      <p:tavLst>
                                        <p:tav tm="0">
                                          <p:val>
                                            <p:strVal val="#ppt_x"/>
                                          </p:val>
                                        </p:tav>
                                        <p:tav tm="100000">
                                          <p:val>
                                            <p:strVal val="#ppt_x"/>
                                          </p:val>
                                        </p:tav>
                                      </p:tavLst>
                                    </p:anim>
                                    <p:anim calcmode="lin" valueType="num">
                                      <p:cBhvr>
                                        <p:cTn id="8" dur="10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body" idx="1"/>
          </p:nvPr>
        </p:nvSpPr>
        <p:spPr>
          <a:xfrm>
            <a:off x="340149" y="267369"/>
            <a:ext cx="5998802" cy="568158"/>
          </a:xfrm>
          <a:prstGeom prst="rect">
            <a:avLst/>
          </a:prstGeom>
        </p:spPr>
        <p:txBody>
          <a:bodyPr lIns="0" tIns="0" rIns="0" bIns="0">
            <a:normAutofit/>
          </a:bodyPr>
          <a:lstStyle>
            <a:lvl1pPr defTabSz="795527">
              <a:defRPr sz="2784">
                <a:solidFill>
                  <a:srgbClr val="27A8C0"/>
                </a:solidFill>
                <a:latin typeface="Open Sans"/>
                <a:ea typeface="Open Sans"/>
                <a:cs typeface="Open Sans"/>
                <a:sym typeface="Open Sans"/>
              </a:defRPr>
            </a:lvl1pPr>
          </a:lstStyle>
          <a:p>
            <a:pPr>
              <a:defRPr sz="1800">
                <a:solidFill>
                  <a:srgbClr val="000000"/>
                </a:solidFill>
              </a:defRPr>
            </a:pPr>
            <a:r>
              <a:rPr lang="en-US" sz="1800" dirty="0"/>
              <a:t>    </a:t>
            </a:r>
            <a:r>
              <a:rPr lang="en-US" sz="2800" dirty="0" err="1">
                <a:solidFill>
                  <a:srgbClr val="008000"/>
                </a:solidFill>
              </a:rPr>
              <a:t>Virata</a:t>
            </a:r>
            <a:endParaRPr lang="en-US" sz="2800" dirty="0">
              <a:solidFill>
                <a:srgbClr val="008000"/>
              </a:solidFill>
            </a:endParaRPr>
          </a:p>
        </p:txBody>
      </p:sp>
      <p:sp>
        <p:nvSpPr>
          <p:cNvPr id="70" name="Shape 70"/>
          <p:cNvSpPr/>
          <p:nvPr/>
        </p:nvSpPr>
        <p:spPr>
          <a:xfrm>
            <a:off x="577121" y="755885"/>
            <a:ext cx="4684427" cy="3816397"/>
          </a:xfrm>
          <a:prstGeom prst="rect">
            <a:avLst/>
          </a:prstGeom>
          <a:ln w="127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wrap="square" lIns="91424" tIns="91424" rIns="91424" bIns="91424">
            <a:spAutoFit/>
          </a:bodyPr>
          <a:lstStyle/>
          <a:p>
            <a:r>
              <a:rPr lang="en-GB" dirty="0"/>
              <a:t> </a:t>
            </a:r>
          </a:p>
          <a:p>
            <a:r>
              <a:rPr lang="en-US" sz="1600" dirty="0"/>
              <a:t>“Shri Krishna has sixteen petals on His domain of </a:t>
            </a:r>
            <a:r>
              <a:rPr lang="en-US" sz="1600" dirty="0" err="1"/>
              <a:t>Vishuddhi</a:t>
            </a:r>
            <a:r>
              <a:rPr lang="en-US" sz="1600" dirty="0"/>
              <a:t> chakra and these sixteen petals, multiplied by the one thousand petals of the </a:t>
            </a:r>
            <a:r>
              <a:rPr lang="en-US" sz="1600" dirty="0" err="1"/>
              <a:t>Sahasrara</a:t>
            </a:r>
            <a:r>
              <a:rPr lang="en-US" sz="1600" dirty="0"/>
              <a:t> become sixteen thousand. So, these are sixteen thousand powers, which are available to us </a:t>
            </a:r>
            <a:r>
              <a:rPr lang="en-US" sz="1600" i="1" dirty="0"/>
              <a:t>also</a:t>
            </a:r>
            <a:r>
              <a:rPr lang="en-US" sz="1600" dirty="0"/>
              <a:t>. These sixteen thousand powers are working in the </a:t>
            </a:r>
            <a:r>
              <a:rPr lang="en-US" sz="1600" i="1" dirty="0"/>
              <a:t>brain</a:t>
            </a:r>
            <a:r>
              <a:rPr lang="en-US" sz="1600" dirty="0"/>
              <a:t>. As soon as you get your realization these sixteen thousand powers start manifesting</a:t>
            </a:r>
            <a:r>
              <a:rPr lang="en-BE" sz="1600" dirty="0"/>
              <a:t> </a:t>
            </a:r>
            <a:r>
              <a:rPr lang="en-US" sz="1600" dirty="0"/>
              <a:t>when your </a:t>
            </a:r>
            <a:r>
              <a:rPr lang="en-US" sz="1600" dirty="0" err="1"/>
              <a:t>Sahasrara</a:t>
            </a:r>
            <a:r>
              <a:rPr lang="en-US" sz="1600" dirty="0"/>
              <a:t> is enlightened with the Kundalini. So, all the nerves in the body get enlightenment. Your </a:t>
            </a:r>
            <a:r>
              <a:rPr lang="en-US" sz="1600" i="1" dirty="0"/>
              <a:t>attention </a:t>
            </a:r>
            <a:r>
              <a:rPr lang="en-US" sz="1600" dirty="0"/>
              <a:t>becomes enlightened. With these one thousand dimensions you become collectively conscious”. </a:t>
            </a:r>
            <a:r>
              <a:rPr lang="en-BE" sz="1600"/>
              <a:t> </a:t>
            </a:r>
            <a:endParaRPr sz="1600" dirty="0"/>
          </a:p>
          <a:p>
            <a:pPr lvl="0">
              <a:defRPr sz="1800"/>
            </a:pPr>
            <a:endParaRPr sz="1400" dirty="0"/>
          </a:p>
        </p:txBody>
      </p:sp>
      <p:pic>
        <p:nvPicPr>
          <p:cNvPr id="5" name="Picture 4" descr="Icon&#10;&#10;Description automatically generated">
            <a:extLst>
              <a:ext uri="{FF2B5EF4-FFF2-40B4-BE49-F238E27FC236}">
                <a16:creationId xmlns:a16="http://schemas.microsoft.com/office/drawing/2014/main" id="{D332174A-3816-7749-8C25-3FE09CDC0D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705" y="998511"/>
            <a:ext cx="3174697" cy="3146477"/>
          </a:xfrm>
          <a:prstGeom prst="rect">
            <a:avLst/>
          </a:prstGeom>
        </p:spPr>
      </p:pic>
    </p:spTree>
    <p:extLst>
      <p:ext uri="{BB962C8B-B14F-4D97-AF65-F5344CB8AC3E}">
        <p14:creationId xmlns:p14="http://schemas.microsoft.com/office/powerpoint/2010/main" val="218760571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70"/>
                                        </p:tgtEl>
                                        <p:attrNameLst>
                                          <p:attrName>style.visibility</p:attrName>
                                        </p:attrNameLst>
                                      </p:cBhvr>
                                      <p:to>
                                        <p:strVal val="visible"/>
                                      </p:to>
                                    </p:set>
                                    <p:anim calcmode="lin" valueType="num">
                                      <p:cBhvr>
                                        <p:cTn id="7" dur="1000" fill="hold"/>
                                        <p:tgtEl>
                                          <p:spTgt spid="70"/>
                                        </p:tgtEl>
                                        <p:attrNameLst>
                                          <p:attrName>ppt_x</p:attrName>
                                        </p:attrNameLst>
                                      </p:cBhvr>
                                      <p:tavLst>
                                        <p:tav tm="0">
                                          <p:val>
                                            <p:strVal val="#ppt_x"/>
                                          </p:val>
                                        </p:tav>
                                        <p:tav tm="100000">
                                          <p:val>
                                            <p:strVal val="#ppt_x"/>
                                          </p:val>
                                        </p:tav>
                                      </p:tavLst>
                                    </p:anim>
                                    <p:anim calcmode="lin" valueType="num">
                                      <p:cBhvr>
                                        <p:cTn id="8" dur="10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web&#10;&#10;Description automatically generated">
            <a:extLst>
              <a:ext uri="{FF2B5EF4-FFF2-40B4-BE49-F238E27FC236}">
                <a16:creationId xmlns:a16="http://schemas.microsoft.com/office/drawing/2014/main" id="{C769B234-3145-7143-9242-171A834CA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1487"/>
            <a:ext cx="9144000" cy="6086474"/>
          </a:xfrm>
          <a:prstGeom prst="rect">
            <a:avLst/>
          </a:prstGeom>
        </p:spPr>
      </p:pic>
      <p:sp>
        <p:nvSpPr>
          <p:cNvPr id="69" name="Shape 69"/>
          <p:cNvSpPr>
            <a:spLocks noGrp="1"/>
          </p:cNvSpPr>
          <p:nvPr>
            <p:ph type="body" idx="1"/>
          </p:nvPr>
        </p:nvSpPr>
        <p:spPr>
          <a:xfrm>
            <a:off x="340149" y="267369"/>
            <a:ext cx="5998802" cy="568158"/>
          </a:xfrm>
          <a:prstGeom prst="rect">
            <a:avLst/>
          </a:prstGeom>
        </p:spPr>
        <p:txBody>
          <a:bodyPr lIns="0" tIns="0" rIns="0" bIns="0">
            <a:normAutofit/>
          </a:bodyPr>
          <a:lstStyle>
            <a:lvl1pPr defTabSz="795527">
              <a:defRPr sz="2784">
                <a:solidFill>
                  <a:srgbClr val="27A8C0"/>
                </a:solidFill>
                <a:latin typeface="Open Sans"/>
                <a:ea typeface="Open Sans"/>
                <a:cs typeface="Open Sans"/>
                <a:sym typeface="Open Sans"/>
              </a:defRPr>
            </a:lvl1pPr>
          </a:lstStyle>
          <a:p>
            <a:pPr>
              <a:defRPr sz="1800">
                <a:solidFill>
                  <a:srgbClr val="000000"/>
                </a:solidFill>
              </a:defRPr>
            </a:pPr>
            <a:r>
              <a:rPr lang="en-US" sz="2800" dirty="0">
                <a:solidFill>
                  <a:srgbClr val="008000"/>
                </a:solidFill>
                <a:highlight>
                  <a:srgbClr val="C0C0C0"/>
                </a:highlight>
              </a:rPr>
              <a:t> </a:t>
            </a:r>
          </a:p>
        </p:txBody>
      </p:sp>
      <p:sp>
        <p:nvSpPr>
          <p:cNvPr id="70" name="Shape 70"/>
          <p:cNvSpPr/>
          <p:nvPr/>
        </p:nvSpPr>
        <p:spPr>
          <a:xfrm>
            <a:off x="944380" y="925161"/>
            <a:ext cx="7540053" cy="360095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wrap="square" lIns="91424" tIns="91424" rIns="91424" bIns="91424">
            <a:spAutoFit/>
          </a:bodyPr>
          <a:lstStyle/>
          <a:p>
            <a:r>
              <a:rPr lang="en-US" sz="2000" dirty="0">
                <a:solidFill>
                  <a:schemeClr val="accent1"/>
                </a:solidFill>
                <a:highlight>
                  <a:srgbClr val="000080"/>
                </a:highlight>
              </a:rPr>
              <a:t>“So all the energies suddenly start getting into motion. So, this power where the one thousand energies of the brain are suddenly awakened, is the power called as </a:t>
            </a:r>
            <a:r>
              <a:rPr lang="en-US" sz="2000" b="1" dirty="0" err="1">
                <a:solidFill>
                  <a:schemeClr val="accent1"/>
                </a:solidFill>
                <a:highlight>
                  <a:srgbClr val="000080"/>
                </a:highlight>
              </a:rPr>
              <a:t>Viratangana</a:t>
            </a:r>
            <a:r>
              <a:rPr lang="en-US" sz="2000" dirty="0">
                <a:solidFill>
                  <a:schemeClr val="accent1"/>
                </a:solidFill>
                <a:highlight>
                  <a:srgbClr val="000080"/>
                </a:highlight>
              </a:rPr>
              <a:t>. </a:t>
            </a:r>
            <a:r>
              <a:rPr lang="en-US" sz="2000" b="1" dirty="0">
                <a:solidFill>
                  <a:schemeClr val="accent1"/>
                </a:solidFill>
                <a:highlight>
                  <a:srgbClr val="000080"/>
                </a:highlight>
              </a:rPr>
              <a:t>She is the power of the Virat</a:t>
            </a:r>
            <a:r>
              <a:rPr lang="en-US" sz="2000" dirty="0">
                <a:solidFill>
                  <a:schemeClr val="accent1"/>
                </a:solidFill>
                <a:highlight>
                  <a:srgbClr val="000080"/>
                </a:highlight>
              </a:rPr>
              <a:t>. She is the power which makes Shri Krishna as Virat. So the sixteen thousand powers is done through the power of </a:t>
            </a:r>
            <a:r>
              <a:rPr lang="en-US" sz="2000" dirty="0" err="1">
                <a:solidFill>
                  <a:schemeClr val="accent1"/>
                </a:solidFill>
                <a:highlight>
                  <a:srgbClr val="000080"/>
                </a:highlight>
              </a:rPr>
              <a:t>Viratangana</a:t>
            </a:r>
            <a:r>
              <a:rPr lang="en-US" sz="2000" dirty="0">
                <a:solidFill>
                  <a:schemeClr val="accent1"/>
                </a:solidFill>
                <a:highlight>
                  <a:srgbClr val="000080"/>
                </a:highlight>
              </a:rPr>
              <a:t>. And at this modern time you know who that is! So, the Adi Shakti takes the form of </a:t>
            </a:r>
            <a:r>
              <a:rPr lang="en-US" sz="2000" dirty="0" err="1">
                <a:solidFill>
                  <a:schemeClr val="accent1"/>
                </a:solidFill>
                <a:highlight>
                  <a:srgbClr val="000080"/>
                </a:highlight>
              </a:rPr>
              <a:t>Viratangana</a:t>
            </a:r>
            <a:r>
              <a:rPr lang="en-US" sz="2000" dirty="0">
                <a:solidFill>
                  <a:schemeClr val="accent1"/>
                </a:solidFill>
                <a:highlight>
                  <a:srgbClr val="000080"/>
                </a:highlight>
              </a:rPr>
              <a:t>. With that enlightenment you achieve your </a:t>
            </a:r>
            <a:r>
              <a:rPr lang="en-US" sz="2000" dirty="0" err="1">
                <a:solidFill>
                  <a:schemeClr val="accent1"/>
                </a:solidFill>
                <a:highlight>
                  <a:srgbClr val="000080"/>
                </a:highlight>
              </a:rPr>
              <a:t>Realisation</a:t>
            </a:r>
            <a:r>
              <a:rPr lang="en-US" sz="2000" dirty="0">
                <a:solidFill>
                  <a:schemeClr val="accent1"/>
                </a:solidFill>
                <a:highlight>
                  <a:srgbClr val="000080"/>
                </a:highlight>
              </a:rPr>
              <a:t>”</a:t>
            </a:r>
            <a:r>
              <a:rPr lang="en-BE" sz="2000">
                <a:solidFill>
                  <a:schemeClr val="accent1"/>
                </a:solidFill>
                <a:highlight>
                  <a:srgbClr val="000080"/>
                </a:highlight>
              </a:rPr>
              <a:t>.</a:t>
            </a:r>
            <a:r>
              <a:rPr lang="en-GB" sz="2000" dirty="0">
                <a:solidFill>
                  <a:schemeClr val="accent1"/>
                </a:solidFill>
                <a:highlight>
                  <a:srgbClr val="000080"/>
                </a:highlight>
              </a:rPr>
              <a:t> </a:t>
            </a:r>
            <a:endParaRPr sz="2000" dirty="0">
              <a:solidFill>
                <a:schemeClr val="accent1"/>
              </a:solidFill>
              <a:highlight>
                <a:srgbClr val="000080"/>
              </a:highlight>
            </a:endParaRPr>
          </a:p>
          <a:p>
            <a:pPr lvl="0">
              <a:defRPr sz="1800"/>
            </a:pPr>
            <a:endParaRPr sz="1400" dirty="0"/>
          </a:p>
          <a:p>
            <a:pPr lvl="0">
              <a:defRPr sz="1800"/>
            </a:pPr>
            <a:endParaRPr sz="1400" dirty="0"/>
          </a:p>
          <a:p>
            <a:pPr lvl="0">
              <a:defRPr sz="1800"/>
            </a:pPr>
            <a:endParaRPr sz="1400" dirty="0"/>
          </a:p>
        </p:txBody>
      </p:sp>
    </p:spTree>
    <p:extLst>
      <p:ext uri="{BB962C8B-B14F-4D97-AF65-F5344CB8AC3E}">
        <p14:creationId xmlns:p14="http://schemas.microsoft.com/office/powerpoint/2010/main" val="389918317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70"/>
                                        </p:tgtEl>
                                        <p:attrNameLst>
                                          <p:attrName>style.visibility</p:attrName>
                                        </p:attrNameLst>
                                      </p:cBhvr>
                                      <p:to>
                                        <p:strVal val="visible"/>
                                      </p:to>
                                    </p:set>
                                    <p:anim calcmode="lin" valueType="num">
                                      <p:cBhvr>
                                        <p:cTn id="7" dur="1000" fill="hold"/>
                                        <p:tgtEl>
                                          <p:spTgt spid="70"/>
                                        </p:tgtEl>
                                        <p:attrNameLst>
                                          <p:attrName>ppt_x</p:attrName>
                                        </p:attrNameLst>
                                      </p:cBhvr>
                                      <p:tavLst>
                                        <p:tav tm="0">
                                          <p:val>
                                            <p:strVal val="#ppt_x"/>
                                          </p:val>
                                        </p:tav>
                                        <p:tav tm="100000">
                                          <p:val>
                                            <p:strVal val="#ppt_x"/>
                                          </p:val>
                                        </p:tav>
                                      </p:tavLst>
                                    </p:anim>
                                    <p:anim calcmode="lin" valueType="num">
                                      <p:cBhvr>
                                        <p:cTn id="8" dur="10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79122-C337-1E46-B339-487B50446742}"/>
              </a:ext>
            </a:extLst>
          </p:cNvPr>
          <p:cNvSpPr>
            <a:spLocks noGrp="1"/>
          </p:cNvSpPr>
          <p:nvPr>
            <p:ph type="title"/>
          </p:nvPr>
        </p:nvSpPr>
        <p:spPr/>
        <p:txBody>
          <a:bodyPr/>
          <a:lstStyle/>
          <a:p>
            <a:r>
              <a:rPr lang="en-US" sz="1800" dirty="0">
                <a:solidFill>
                  <a:srgbClr val="000000"/>
                </a:solidFill>
              </a:rPr>
              <a:t> </a:t>
            </a:r>
            <a:r>
              <a:rPr lang="en-US" sz="2800" dirty="0" err="1">
                <a:solidFill>
                  <a:srgbClr val="008000"/>
                </a:solidFill>
              </a:rPr>
              <a:t>Virata</a:t>
            </a:r>
            <a:endParaRPr lang="en-NL" dirty="0"/>
          </a:p>
        </p:txBody>
      </p:sp>
      <p:sp>
        <p:nvSpPr>
          <p:cNvPr id="3" name="Text Placeholder 2">
            <a:extLst>
              <a:ext uri="{FF2B5EF4-FFF2-40B4-BE49-F238E27FC236}">
                <a16:creationId xmlns:a16="http://schemas.microsoft.com/office/drawing/2014/main" id="{BB2A5644-0EF9-1040-A125-411CDD504BD0}"/>
              </a:ext>
            </a:extLst>
          </p:cNvPr>
          <p:cNvSpPr>
            <a:spLocks noGrp="1"/>
          </p:cNvSpPr>
          <p:nvPr>
            <p:ph type="body" idx="1"/>
          </p:nvPr>
        </p:nvSpPr>
        <p:spPr>
          <a:xfrm>
            <a:off x="487180" y="1181612"/>
            <a:ext cx="4084819" cy="3707624"/>
          </a:xfrm>
        </p:spPr>
        <p:txBody>
          <a:bodyPr/>
          <a:lstStyle/>
          <a:p>
            <a:r>
              <a:rPr lang="en-US" sz="1600" dirty="0"/>
              <a:t>“So, when you forget, don’t think that you have forgotten something, or something has gone wrong with you. No, it has gone to your subtle understanding, which works out in a reflex manner, but into sixteen thousand dimensions. Can you imagine an instrument with sixteen thousand wires connected with another sixteen thousand wires with another sixteen thousand wires, and all the time working so efficiently? This is the work of </a:t>
            </a:r>
            <a:r>
              <a:rPr lang="en-US" sz="1600" dirty="0" err="1"/>
              <a:t>Virata</a:t>
            </a:r>
            <a:r>
              <a:rPr lang="en-US" sz="1600" dirty="0"/>
              <a:t> and this is the work of this enlightened mind”.</a:t>
            </a:r>
          </a:p>
        </p:txBody>
      </p:sp>
      <p:pic>
        <p:nvPicPr>
          <p:cNvPr id="5" name="Picture 4" descr="A picture containing person, person, hand, female&#10;&#10;Description automatically generated">
            <a:extLst>
              <a:ext uri="{FF2B5EF4-FFF2-40B4-BE49-F238E27FC236}">
                <a16:creationId xmlns:a16="http://schemas.microsoft.com/office/drawing/2014/main" id="{3935F521-59B9-104E-B0DA-0C17003DE6F5}"/>
              </a:ext>
            </a:extLst>
          </p:cNvPr>
          <p:cNvPicPr>
            <a:picLocks noChangeAspect="1"/>
          </p:cNvPicPr>
          <p:nvPr/>
        </p:nvPicPr>
        <p:blipFill rotWithShape="1">
          <a:blip r:embed="rId2">
            <a:extLst>
              <a:ext uri="{28A0092B-C50C-407E-A947-70E740481C1C}">
                <a14:useLocalDpi xmlns:a14="http://schemas.microsoft.com/office/drawing/2010/main" val="0"/>
              </a:ext>
            </a:extLst>
          </a:blip>
          <a:srcRect l="26138" r="22099"/>
          <a:stretch/>
        </p:blipFill>
        <p:spPr>
          <a:xfrm>
            <a:off x="5144097" y="0"/>
            <a:ext cx="3999903" cy="5143500"/>
          </a:xfrm>
          <a:prstGeom prst="rect">
            <a:avLst/>
          </a:prstGeom>
        </p:spPr>
      </p:pic>
    </p:spTree>
    <p:extLst>
      <p:ext uri="{BB962C8B-B14F-4D97-AF65-F5344CB8AC3E}">
        <p14:creationId xmlns:p14="http://schemas.microsoft.com/office/powerpoint/2010/main" val="188492280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body" idx="1"/>
          </p:nvPr>
        </p:nvSpPr>
        <p:spPr>
          <a:xfrm>
            <a:off x="340149" y="267369"/>
            <a:ext cx="5998802" cy="568158"/>
          </a:xfrm>
          <a:prstGeom prst="rect">
            <a:avLst/>
          </a:prstGeom>
        </p:spPr>
        <p:txBody>
          <a:bodyPr lIns="0" tIns="0" rIns="0" bIns="0">
            <a:normAutofit/>
          </a:bodyPr>
          <a:lstStyle>
            <a:lvl1pPr defTabSz="795527">
              <a:defRPr sz="2784">
                <a:solidFill>
                  <a:srgbClr val="27A8C0"/>
                </a:solidFill>
                <a:latin typeface="Open Sans"/>
                <a:ea typeface="Open Sans"/>
                <a:cs typeface="Open Sans"/>
                <a:sym typeface="Open Sans"/>
              </a:defRPr>
            </a:lvl1pPr>
          </a:lstStyle>
          <a:p>
            <a:pPr>
              <a:defRPr sz="1800">
                <a:solidFill>
                  <a:srgbClr val="000000"/>
                </a:solidFill>
              </a:defRPr>
            </a:pPr>
            <a:r>
              <a:rPr lang="en-US" sz="1800" dirty="0">
                <a:solidFill>
                  <a:srgbClr val="000000"/>
                </a:solidFill>
              </a:rPr>
              <a:t> </a:t>
            </a:r>
            <a:r>
              <a:rPr lang="en-US" sz="2800" dirty="0" err="1">
                <a:solidFill>
                  <a:srgbClr val="008000"/>
                </a:solidFill>
              </a:rPr>
              <a:t>Virata</a:t>
            </a:r>
            <a:endParaRPr lang="en-US" sz="2800" dirty="0">
              <a:solidFill>
                <a:srgbClr val="008000"/>
              </a:solidFill>
            </a:endParaRPr>
          </a:p>
        </p:txBody>
      </p:sp>
      <p:sp>
        <p:nvSpPr>
          <p:cNvPr id="70" name="Shape 70"/>
          <p:cNvSpPr/>
          <p:nvPr/>
        </p:nvSpPr>
        <p:spPr>
          <a:xfrm>
            <a:off x="284813" y="835526"/>
            <a:ext cx="4437089" cy="2339070"/>
          </a:xfrm>
          <a:prstGeom prst="rect">
            <a:avLst/>
          </a:prstGeom>
          <a:ln w="127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wrap="square" lIns="91424" tIns="91424" rIns="91424" bIns="91424">
            <a:spAutoFit/>
          </a:bodyPr>
          <a:lstStyle/>
          <a:p>
            <a:endParaRPr lang="en-GB" sz="2000" dirty="0"/>
          </a:p>
          <a:p>
            <a:r>
              <a:rPr lang="en-US" sz="2000" dirty="0"/>
              <a:t>“The </a:t>
            </a:r>
            <a:r>
              <a:rPr lang="en-US" sz="2000" dirty="0" err="1"/>
              <a:t>Virata</a:t>
            </a:r>
            <a:r>
              <a:rPr lang="en-US" sz="2000" dirty="0"/>
              <a:t> expresses itself to us through the language of vibrations. That’s why everything in nature makes itself known by that language: flowers, trees, plants, animals, even stones … and humans”.</a:t>
            </a:r>
            <a:endParaRPr lang="en-BE" sz="2000" dirty="0"/>
          </a:p>
        </p:txBody>
      </p:sp>
      <p:pic>
        <p:nvPicPr>
          <p:cNvPr id="6" name="Picture 5" descr="A picture containing flower, plant, bouquet&#10;&#10;Description automatically generated">
            <a:extLst>
              <a:ext uri="{FF2B5EF4-FFF2-40B4-BE49-F238E27FC236}">
                <a16:creationId xmlns:a16="http://schemas.microsoft.com/office/drawing/2014/main" id="{BAE905DD-1430-AC49-8932-190AB305F1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0125" y="0"/>
            <a:ext cx="4053875" cy="5143500"/>
          </a:xfrm>
          <a:prstGeom prst="rect">
            <a:avLst/>
          </a:prstGeom>
        </p:spPr>
      </p:pic>
    </p:spTree>
    <p:extLst>
      <p:ext uri="{BB962C8B-B14F-4D97-AF65-F5344CB8AC3E}">
        <p14:creationId xmlns:p14="http://schemas.microsoft.com/office/powerpoint/2010/main" val="379746951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70"/>
                                        </p:tgtEl>
                                        <p:attrNameLst>
                                          <p:attrName>style.visibility</p:attrName>
                                        </p:attrNameLst>
                                      </p:cBhvr>
                                      <p:to>
                                        <p:strVal val="visible"/>
                                      </p:to>
                                    </p:set>
                                    <p:anim calcmode="lin" valueType="num">
                                      <p:cBhvr>
                                        <p:cTn id="7" dur="1000" fill="hold"/>
                                        <p:tgtEl>
                                          <p:spTgt spid="70"/>
                                        </p:tgtEl>
                                        <p:attrNameLst>
                                          <p:attrName>ppt_x</p:attrName>
                                        </p:attrNameLst>
                                      </p:cBhvr>
                                      <p:tavLst>
                                        <p:tav tm="0">
                                          <p:val>
                                            <p:strVal val="#ppt_x"/>
                                          </p:val>
                                        </p:tav>
                                        <p:tav tm="100000">
                                          <p:val>
                                            <p:strVal val="#ppt_x"/>
                                          </p:val>
                                        </p:tav>
                                      </p:tavLst>
                                    </p:anim>
                                    <p:anim calcmode="lin" valueType="num">
                                      <p:cBhvr>
                                        <p:cTn id="8" dur="10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body" idx="1"/>
          </p:nvPr>
        </p:nvSpPr>
        <p:spPr>
          <a:xfrm>
            <a:off x="340149" y="267369"/>
            <a:ext cx="5998802" cy="568158"/>
          </a:xfrm>
          <a:prstGeom prst="rect">
            <a:avLst/>
          </a:prstGeom>
        </p:spPr>
        <p:txBody>
          <a:bodyPr lIns="0" tIns="0" rIns="0" bIns="0">
            <a:normAutofit/>
          </a:bodyPr>
          <a:lstStyle>
            <a:lvl1pPr defTabSz="795527">
              <a:defRPr sz="2784">
                <a:solidFill>
                  <a:srgbClr val="27A8C0"/>
                </a:solidFill>
                <a:latin typeface="Open Sans"/>
                <a:ea typeface="Open Sans"/>
                <a:cs typeface="Open Sans"/>
                <a:sym typeface="Open Sans"/>
              </a:defRPr>
            </a:lvl1pPr>
          </a:lstStyle>
          <a:p>
            <a:pPr>
              <a:defRPr sz="1800">
                <a:solidFill>
                  <a:srgbClr val="000000"/>
                </a:solidFill>
              </a:defRPr>
            </a:pPr>
            <a:r>
              <a:rPr lang="en-US" sz="1800" dirty="0"/>
              <a:t>    </a:t>
            </a:r>
            <a:r>
              <a:rPr lang="en-US" sz="2800" dirty="0" err="1">
                <a:solidFill>
                  <a:srgbClr val="008000"/>
                </a:solidFill>
              </a:rPr>
              <a:t>Virata</a:t>
            </a:r>
            <a:endParaRPr lang="en-US" sz="2800" dirty="0">
              <a:solidFill>
                <a:srgbClr val="008000"/>
              </a:solidFill>
            </a:endParaRPr>
          </a:p>
        </p:txBody>
      </p:sp>
      <p:sp>
        <p:nvSpPr>
          <p:cNvPr id="70" name="Shape 70"/>
          <p:cNvSpPr/>
          <p:nvPr/>
        </p:nvSpPr>
        <p:spPr>
          <a:xfrm>
            <a:off x="4024406" y="551448"/>
            <a:ext cx="4629090" cy="4585838"/>
          </a:xfrm>
          <a:prstGeom prst="rect">
            <a:avLst/>
          </a:prstGeom>
          <a:ln w="127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wrap="square" lIns="91424" tIns="91424" rIns="91424" bIns="91424">
            <a:spAutoFit/>
          </a:bodyPr>
          <a:lstStyle/>
          <a:p>
            <a:r>
              <a:rPr lang="en-US" sz="1600" dirty="0"/>
              <a:t>“So this is what it is today. As it is, the situation is that you have become part and parcel of the Virat already. You have not seen the </a:t>
            </a:r>
            <a:r>
              <a:rPr lang="en-US" sz="1600" dirty="0" err="1"/>
              <a:t>Virata</a:t>
            </a:r>
            <a:r>
              <a:rPr lang="en-US" sz="1600" dirty="0"/>
              <a:t>, but you are part and parcel of it. You're not watching it. You're inside it”.</a:t>
            </a:r>
          </a:p>
          <a:p>
            <a:endParaRPr lang="en-US" sz="1600" dirty="0"/>
          </a:p>
          <a:p>
            <a:endParaRPr lang="en-US" sz="1600" dirty="0"/>
          </a:p>
          <a:p>
            <a:r>
              <a:rPr lang="en-US" sz="1600" dirty="0"/>
              <a:t>“When your attention is focused on the Kundalini, and it pierces your </a:t>
            </a:r>
            <a:r>
              <a:rPr lang="en-US" sz="1600" dirty="0" err="1"/>
              <a:t>Brahmarandhra</a:t>
            </a:r>
            <a:r>
              <a:rPr lang="en-US" sz="1600" dirty="0"/>
              <a:t>, and therefore, merges with </a:t>
            </a:r>
            <a:r>
              <a:rPr lang="en-US" sz="1600" dirty="0" err="1"/>
              <a:t>Virata</a:t>
            </a:r>
            <a:r>
              <a:rPr lang="en-US" sz="1600" dirty="0"/>
              <a:t>, it is at this stage that ego is absorbed (...). In this way, you simply become an instrument of God Almighty”. </a:t>
            </a:r>
          </a:p>
          <a:p>
            <a:endParaRPr lang="en-US" sz="1600" dirty="0"/>
          </a:p>
          <a:p>
            <a:endParaRPr lang="en-US" sz="1600" dirty="0"/>
          </a:p>
          <a:p>
            <a:r>
              <a:rPr lang="en-US" sz="1600" dirty="0"/>
              <a:t>“The </a:t>
            </a:r>
            <a:r>
              <a:rPr lang="en-US" sz="1600" dirty="0" err="1"/>
              <a:t>Virata</a:t>
            </a:r>
            <a:r>
              <a:rPr lang="en-US" sz="1600" dirty="0"/>
              <a:t> has made you, so let the power of </a:t>
            </a:r>
            <a:r>
              <a:rPr lang="en-US" sz="1600" dirty="0" err="1"/>
              <a:t>Virata</a:t>
            </a:r>
            <a:r>
              <a:rPr lang="en-US" sz="1600" dirty="0"/>
              <a:t> flow through you and understand the meaning of Self”.</a:t>
            </a:r>
            <a:endParaRPr sz="1600" dirty="0"/>
          </a:p>
          <a:p>
            <a:pPr lvl="0">
              <a:defRPr sz="1800"/>
            </a:pPr>
            <a:endParaRPr sz="1400" dirty="0"/>
          </a:p>
        </p:txBody>
      </p:sp>
      <p:pic>
        <p:nvPicPr>
          <p:cNvPr id="3" name="Picture 2" descr="A picture containing rock, outdoor, rocky, stone&#10;&#10;Description automatically generated">
            <a:extLst>
              <a:ext uri="{FF2B5EF4-FFF2-40B4-BE49-F238E27FC236}">
                <a16:creationId xmlns:a16="http://schemas.microsoft.com/office/drawing/2014/main" id="{0DB9AB76-24C5-6443-AC43-64B937DB1517}"/>
              </a:ext>
            </a:extLst>
          </p:cNvPr>
          <p:cNvPicPr>
            <a:picLocks noChangeAspect="1"/>
          </p:cNvPicPr>
          <p:nvPr/>
        </p:nvPicPr>
        <p:blipFill rotWithShape="1">
          <a:blip r:embed="rId2">
            <a:extLst>
              <a:ext uri="{28A0092B-C50C-407E-A947-70E740481C1C}">
                <a14:useLocalDpi xmlns:a14="http://schemas.microsoft.com/office/drawing/2010/main" val="0"/>
              </a:ext>
            </a:extLst>
          </a:blip>
          <a:srcRect r="6763"/>
          <a:stretch/>
        </p:blipFill>
        <p:spPr>
          <a:xfrm>
            <a:off x="0" y="0"/>
            <a:ext cx="3604242" cy="5143500"/>
          </a:xfrm>
          <a:prstGeom prst="rect">
            <a:avLst/>
          </a:prstGeom>
        </p:spPr>
      </p:pic>
    </p:spTree>
    <p:extLst>
      <p:ext uri="{BB962C8B-B14F-4D97-AF65-F5344CB8AC3E}">
        <p14:creationId xmlns:p14="http://schemas.microsoft.com/office/powerpoint/2010/main" val="157161103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70"/>
                                        </p:tgtEl>
                                        <p:attrNameLst>
                                          <p:attrName>style.visibility</p:attrName>
                                        </p:attrNameLst>
                                      </p:cBhvr>
                                      <p:to>
                                        <p:strVal val="visible"/>
                                      </p:to>
                                    </p:set>
                                    <p:anim calcmode="lin" valueType="num">
                                      <p:cBhvr>
                                        <p:cTn id="7" dur="1000" fill="hold"/>
                                        <p:tgtEl>
                                          <p:spTgt spid="70"/>
                                        </p:tgtEl>
                                        <p:attrNameLst>
                                          <p:attrName>ppt_x</p:attrName>
                                        </p:attrNameLst>
                                      </p:cBhvr>
                                      <p:tavLst>
                                        <p:tav tm="0">
                                          <p:val>
                                            <p:strVal val="#ppt_x"/>
                                          </p:val>
                                        </p:tav>
                                        <p:tav tm="100000">
                                          <p:val>
                                            <p:strVal val="#ppt_x"/>
                                          </p:val>
                                        </p:tav>
                                      </p:tavLst>
                                    </p:anim>
                                    <p:anim calcmode="lin" valueType="num">
                                      <p:cBhvr>
                                        <p:cTn id="8" dur="10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AB0AA2-0974-694C-AC61-6DF8FAFD8E50}"/>
              </a:ext>
            </a:extLst>
          </p:cNvPr>
          <p:cNvSpPr txBox="1"/>
          <p:nvPr/>
        </p:nvSpPr>
        <p:spPr>
          <a:xfrm>
            <a:off x="1348353" y="1650569"/>
            <a:ext cx="3618854" cy="307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BE" sz="1400" b="0" i="0" u="none" strike="noStrike" cap="none" spc="0" normalizeH="0" baseline="0" dirty="0">
                <a:ln>
                  <a:noFill/>
                </a:ln>
                <a:solidFill>
                  <a:srgbClr val="000000"/>
                </a:solidFill>
                <a:effectLst/>
                <a:uFillTx/>
                <a:latin typeface="+mn-lt"/>
                <a:ea typeface="+mn-ea"/>
                <a:cs typeface="+mn-cs"/>
                <a:sym typeface="Helvetica"/>
              </a:rPr>
              <a:t>Video on Virata</a:t>
            </a:r>
          </a:p>
        </p:txBody>
      </p:sp>
    </p:spTree>
    <p:extLst>
      <p:ext uri="{BB962C8B-B14F-4D97-AF65-F5344CB8AC3E}">
        <p14:creationId xmlns:p14="http://schemas.microsoft.com/office/powerpoint/2010/main" val="403315678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0F12D1-290C-6C4E-A676-1E00235877CF}"/>
              </a:ext>
            </a:extLst>
          </p:cNvPr>
          <p:cNvPicPr>
            <a:picLocks noChangeAspect="1"/>
          </p:cNvPicPr>
          <p:nvPr/>
        </p:nvPicPr>
        <p:blipFill>
          <a:blip r:embed="rId2"/>
          <a:stretch>
            <a:fillRect/>
          </a:stretch>
        </p:blipFill>
        <p:spPr>
          <a:xfrm>
            <a:off x="1615474" y="0"/>
            <a:ext cx="5589067" cy="5143500"/>
          </a:xfrm>
          <a:prstGeom prst="rect">
            <a:avLst/>
          </a:prstGeom>
        </p:spPr>
      </p:pic>
    </p:spTree>
    <p:extLst>
      <p:ext uri="{BB962C8B-B14F-4D97-AF65-F5344CB8AC3E}">
        <p14:creationId xmlns:p14="http://schemas.microsoft.com/office/powerpoint/2010/main" val="116879072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10;&#10;Description automatically generated with medium confidence">
            <a:extLst>
              <a:ext uri="{FF2B5EF4-FFF2-40B4-BE49-F238E27FC236}">
                <a16:creationId xmlns:a16="http://schemas.microsoft.com/office/drawing/2014/main" id="{2AAA519F-2B30-784B-A38A-519C925DE79F}"/>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508000" y="393700"/>
            <a:ext cx="8128000" cy="4356100"/>
          </a:xfrm>
          <a:prstGeom prst="rect">
            <a:avLst/>
          </a:prstGeom>
        </p:spPr>
      </p:pic>
      <p:sp>
        <p:nvSpPr>
          <p:cNvPr id="69" name="Shape 69"/>
          <p:cNvSpPr>
            <a:spLocks noGrp="1"/>
          </p:cNvSpPr>
          <p:nvPr>
            <p:ph type="body" idx="1"/>
          </p:nvPr>
        </p:nvSpPr>
        <p:spPr>
          <a:xfrm>
            <a:off x="340149" y="267369"/>
            <a:ext cx="5998802" cy="568158"/>
          </a:xfrm>
          <a:prstGeom prst="rect">
            <a:avLst/>
          </a:prstGeom>
        </p:spPr>
        <p:txBody>
          <a:bodyPr lIns="0" tIns="0" rIns="0" bIns="0">
            <a:normAutofit fontScale="92500" lnSpcReduction="20000"/>
          </a:bodyPr>
          <a:lstStyle>
            <a:lvl1pPr defTabSz="795527">
              <a:defRPr sz="2784">
                <a:solidFill>
                  <a:srgbClr val="27A8C0"/>
                </a:solidFill>
                <a:latin typeface="Open Sans"/>
                <a:ea typeface="Open Sans"/>
                <a:cs typeface="Open Sans"/>
                <a:sym typeface="Open Sans"/>
              </a:defRPr>
            </a:lvl1pPr>
          </a:lstStyle>
          <a:p>
            <a:pPr>
              <a:defRPr sz="1800">
                <a:solidFill>
                  <a:srgbClr val="000000"/>
                </a:solidFill>
              </a:defRPr>
            </a:pPr>
            <a:r>
              <a:rPr lang="en-US" sz="1800" dirty="0"/>
              <a:t>    </a:t>
            </a:r>
          </a:p>
          <a:p>
            <a:pPr>
              <a:defRPr sz="1800">
                <a:solidFill>
                  <a:srgbClr val="000000"/>
                </a:solidFill>
              </a:defRPr>
            </a:pPr>
            <a:r>
              <a:rPr lang="en-GB" sz="2800" dirty="0"/>
              <a:t>     Krishna: State of Asia at his birth</a:t>
            </a:r>
          </a:p>
          <a:p>
            <a:pPr>
              <a:defRPr sz="1800">
                <a:solidFill>
                  <a:srgbClr val="000000"/>
                </a:solidFill>
              </a:defRPr>
            </a:pPr>
            <a:endParaRPr sz="1800" dirty="0">
              <a:solidFill>
                <a:srgbClr val="008000"/>
              </a:solidFill>
            </a:endParaRPr>
          </a:p>
        </p:txBody>
      </p:sp>
      <p:sp>
        <p:nvSpPr>
          <p:cNvPr id="70" name="Shape 70"/>
          <p:cNvSpPr/>
          <p:nvPr/>
        </p:nvSpPr>
        <p:spPr>
          <a:xfrm>
            <a:off x="433948" y="835528"/>
            <a:ext cx="7915573" cy="495517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wrap="square" lIns="91424" tIns="91424" rIns="91424" bIns="91424">
            <a:spAutoFit/>
          </a:bodyPr>
          <a:lstStyle/>
          <a:p>
            <a:pPr marL="514350" lvl="0" indent="-285750">
              <a:buSzPct val="100000"/>
              <a:buFont typeface="Arial" panose="020B0604020202020204" pitchFamily="34" charset="0"/>
              <a:buChar char="•"/>
              <a:defRPr sz="1800"/>
            </a:pPr>
            <a:r>
              <a:rPr lang="en-GB" sz="2000" dirty="0">
                <a:latin typeface="Arial" panose="020B0604020202020204" pitchFamily="34" charset="0"/>
                <a:ea typeface="Trebuchet MS"/>
                <a:cs typeface="Arial" panose="020B0604020202020204" pitchFamily="34" charset="0"/>
                <a:sym typeface="Trebuchet MS"/>
              </a:rPr>
              <a:t>Buddha preached non-desire, because disappointment and suffering leads to lethargy and prevailing left side.</a:t>
            </a:r>
          </a:p>
          <a:p>
            <a:pPr lvl="0" indent="228600">
              <a:defRPr sz="1800"/>
            </a:pPr>
            <a:endParaRPr lang="en-GB" sz="2000" dirty="0">
              <a:latin typeface="Arial" panose="020B0604020202020204" pitchFamily="34" charset="0"/>
              <a:ea typeface="Trebuchet MS"/>
              <a:cs typeface="Arial" panose="020B0604020202020204" pitchFamily="34" charset="0"/>
              <a:sym typeface="Trebuchet MS"/>
            </a:endParaRPr>
          </a:p>
          <a:p>
            <a:pPr marL="228600" lvl="0">
              <a:buSzPct val="100000"/>
              <a:defRPr sz="1800"/>
            </a:pPr>
            <a:endParaRPr lang="en-GB" sz="2000" dirty="0">
              <a:latin typeface="Arial" panose="020B0604020202020204" pitchFamily="34" charset="0"/>
              <a:ea typeface="Trebuchet MS"/>
              <a:cs typeface="Arial" panose="020B0604020202020204" pitchFamily="34" charset="0"/>
              <a:sym typeface="Trebuchet MS"/>
            </a:endParaRPr>
          </a:p>
          <a:p>
            <a:pPr marL="514350" lvl="0" indent="-285750">
              <a:buSzPct val="100000"/>
              <a:buFont typeface="Arial" panose="020B0604020202020204" pitchFamily="34" charset="0"/>
              <a:buChar char="•"/>
              <a:defRPr sz="1800"/>
            </a:pPr>
            <a:r>
              <a:rPr lang="en-GB" sz="2000" dirty="0">
                <a:latin typeface="Arial" panose="020B0604020202020204" pitchFamily="34" charset="0"/>
                <a:ea typeface="Trebuchet MS"/>
                <a:cs typeface="Arial" panose="020B0604020202020204" pitchFamily="34" charset="0"/>
                <a:sym typeface="Trebuchet MS"/>
              </a:rPr>
              <a:t>Rama’s implementation of </a:t>
            </a:r>
            <a:r>
              <a:rPr lang="en-GB" sz="2000" dirty="0" err="1">
                <a:latin typeface="Arial" panose="020B0604020202020204" pitchFamily="34" charset="0"/>
                <a:ea typeface="Trebuchet MS"/>
                <a:cs typeface="Arial" panose="020B0604020202020204" pitchFamily="34" charset="0"/>
                <a:sym typeface="Trebuchet MS"/>
              </a:rPr>
              <a:t>Maryadas</a:t>
            </a:r>
            <a:r>
              <a:rPr lang="en-GB" sz="2000" dirty="0">
                <a:latin typeface="Arial" panose="020B0604020202020204" pitchFamily="34" charset="0"/>
                <a:ea typeface="Trebuchet MS"/>
                <a:cs typeface="Arial" panose="020B0604020202020204" pitchFamily="34" charset="0"/>
                <a:sym typeface="Trebuchet MS"/>
              </a:rPr>
              <a:t> (boundaries of good conduct) had led to much religious ritualism and severity.</a:t>
            </a:r>
            <a:br>
              <a:rPr lang="en-GB" sz="2000" dirty="0">
                <a:latin typeface="Arial" panose="020B0604020202020204" pitchFamily="34" charset="0"/>
                <a:ea typeface="Trebuchet MS"/>
                <a:cs typeface="Arial" panose="020B0604020202020204" pitchFamily="34" charset="0"/>
                <a:sym typeface="Trebuchet MS"/>
              </a:rPr>
            </a:br>
            <a:endParaRPr lang="en-GB" sz="2000" dirty="0">
              <a:latin typeface="Arial" panose="020B0604020202020204" pitchFamily="34" charset="0"/>
              <a:ea typeface="Trebuchet MS"/>
              <a:cs typeface="Arial" panose="020B0604020202020204" pitchFamily="34" charset="0"/>
              <a:sym typeface="Trebuchet MS"/>
            </a:endParaRPr>
          </a:p>
          <a:p>
            <a:pPr marL="228600" lvl="0">
              <a:buSzPct val="100000"/>
              <a:defRPr sz="1800"/>
            </a:pPr>
            <a:endParaRPr lang="en-GB" sz="2000" dirty="0">
              <a:latin typeface="Arial" panose="020B0604020202020204" pitchFamily="34" charset="0"/>
              <a:ea typeface="Trebuchet MS"/>
              <a:cs typeface="Arial" panose="020B0604020202020204" pitchFamily="34" charset="0"/>
              <a:sym typeface="Trebuchet MS"/>
            </a:endParaRPr>
          </a:p>
          <a:p>
            <a:pPr marL="514350" lvl="0" indent="-285750">
              <a:buSzPct val="100000"/>
              <a:buFont typeface="Arial" panose="020B0604020202020204" pitchFamily="34" charset="0"/>
              <a:buChar char="•"/>
              <a:defRPr sz="1800"/>
            </a:pPr>
            <a:r>
              <a:rPr lang="en-GB" sz="2000" dirty="0">
                <a:latin typeface="Arial" panose="020B0604020202020204" pitchFamily="34" charset="0"/>
                <a:ea typeface="Trebuchet MS"/>
                <a:cs typeface="Arial" panose="020B0604020202020204" pitchFamily="34" charset="0"/>
                <a:sym typeface="Trebuchet MS"/>
              </a:rPr>
              <a:t>Since childhood, Krishna tried to reverse the lethargy. He did this through enlightened action and by being playful. In this way he hoped to break the ritualism and severity. And to bring pure Joy.</a:t>
            </a:r>
          </a:p>
          <a:p>
            <a:pPr lvl="0">
              <a:defRPr sz="1800"/>
            </a:pPr>
            <a:endParaRPr sz="1400" dirty="0"/>
          </a:p>
          <a:p>
            <a:pPr lvl="0">
              <a:defRPr sz="1800"/>
            </a:pPr>
            <a:r>
              <a:rPr sz="1400" dirty="0"/>
              <a:t> </a:t>
            </a:r>
          </a:p>
          <a:p>
            <a:pPr lvl="0">
              <a:defRPr sz="1800"/>
            </a:pPr>
            <a:endParaRPr sz="1400" dirty="0"/>
          </a:p>
          <a:p>
            <a:pPr lvl="0">
              <a:defRPr sz="1800"/>
            </a:pPr>
            <a:endParaRPr sz="1400" dirty="0"/>
          </a:p>
          <a:p>
            <a:pPr lvl="0">
              <a:defRPr sz="1800"/>
            </a:pPr>
            <a:endParaRPr sz="1400" dirty="0"/>
          </a:p>
        </p:txBody>
      </p:sp>
    </p:spTree>
    <p:extLst>
      <p:ext uri="{BB962C8B-B14F-4D97-AF65-F5344CB8AC3E}">
        <p14:creationId xmlns:p14="http://schemas.microsoft.com/office/powerpoint/2010/main" val="90998732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70"/>
                                        </p:tgtEl>
                                        <p:attrNameLst>
                                          <p:attrName>style.visibility</p:attrName>
                                        </p:attrNameLst>
                                      </p:cBhvr>
                                      <p:to>
                                        <p:strVal val="visible"/>
                                      </p:to>
                                    </p:set>
                                    <p:anim calcmode="lin" valueType="num">
                                      <p:cBhvr>
                                        <p:cTn id="7" dur="1000" fill="hold"/>
                                        <p:tgtEl>
                                          <p:spTgt spid="70"/>
                                        </p:tgtEl>
                                        <p:attrNameLst>
                                          <p:attrName>ppt_x</p:attrName>
                                        </p:attrNameLst>
                                      </p:cBhvr>
                                      <p:tavLst>
                                        <p:tav tm="0">
                                          <p:val>
                                            <p:strVal val="#ppt_x"/>
                                          </p:val>
                                        </p:tav>
                                        <p:tav tm="100000">
                                          <p:val>
                                            <p:strVal val="#ppt_x"/>
                                          </p:val>
                                        </p:tav>
                                      </p:tavLst>
                                    </p:anim>
                                    <p:anim calcmode="lin" valueType="num">
                                      <p:cBhvr>
                                        <p:cTn id="8" dur="10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600BF5-84EE-6449-8B79-E59BB0D270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796" y="0"/>
            <a:ext cx="7542344" cy="5143500"/>
          </a:xfrm>
          <a:prstGeom prst="rect">
            <a:avLst/>
          </a:prstGeom>
        </p:spPr>
      </p:pic>
    </p:spTree>
    <p:extLst>
      <p:ext uri="{BB962C8B-B14F-4D97-AF65-F5344CB8AC3E}">
        <p14:creationId xmlns:p14="http://schemas.microsoft.com/office/powerpoint/2010/main" val="156201603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75D59C-6C9E-6A4C-B15A-70E85D95B8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0996" y="0"/>
            <a:ext cx="6196953" cy="5143500"/>
          </a:xfrm>
          <a:prstGeom prst="rect">
            <a:avLst/>
          </a:prstGeom>
        </p:spPr>
      </p:pic>
    </p:spTree>
    <p:extLst>
      <p:ext uri="{BB962C8B-B14F-4D97-AF65-F5344CB8AC3E}">
        <p14:creationId xmlns:p14="http://schemas.microsoft.com/office/powerpoint/2010/main" val="106250633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2D7D7-706B-CB4B-8EAA-217774F77248}"/>
              </a:ext>
            </a:extLst>
          </p:cNvPr>
          <p:cNvSpPr>
            <a:spLocks noGrp="1"/>
          </p:cNvSpPr>
          <p:nvPr>
            <p:ph type="title"/>
          </p:nvPr>
        </p:nvSpPr>
        <p:spPr/>
        <p:txBody>
          <a:bodyPr/>
          <a:lstStyle/>
          <a:p>
            <a:r>
              <a:rPr lang="en-US" dirty="0"/>
              <a:t> </a:t>
            </a:r>
            <a:r>
              <a:rPr lang="en-US" sz="2000" dirty="0" err="1">
                <a:solidFill>
                  <a:srgbClr val="008000"/>
                </a:solidFill>
              </a:rPr>
              <a:t>Gunas</a:t>
            </a:r>
            <a:r>
              <a:rPr lang="en-US" sz="1800" dirty="0">
                <a:solidFill>
                  <a:srgbClr val="008000"/>
                </a:solidFill>
              </a:rPr>
              <a:t> </a:t>
            </a:r>
            <a:r>
              <a:rPr lang="en-US" dirty="0">
                <a:solidFill>
                  <a:srgbClr val="008000"/>
                </a:solidFill>
              </a:rPr>
              <a:t>(Energies feeding each channel)</a:t>
            </a:r>
            <a:endParaRPr lang="en-NL" dirty="0"/>
          </a:p>
        </p:txBody>
      </p:sp>
      <p:sp>
        <p:nvSpPr>
          <p:cNvPr id="3" name="Text Placeholder 2">
            <a:extLst>
              <a:ext uri="{FF2B5EF4-FFF2-40B4-BE49-F238E27FC236}">
                <a16:creationId xmlns:a16="http://schemas.microsoft.com/office/drawing/2014/main" id="{98E738C0-99A8-2D46-9ED3-FE628F1B4B25}"/>
              </a:ext>
            </a:extLst>
          </p:cNvPr>
          <p:cNvSpPr>
            <a:spLocks noGrp="1"/>
          </p:cNvSpPr>
          <p:nvPr>
            <p:ph type="body" idx="1"/>
          </p:nvPr>
        </p:nvSpPr>
        <p:spPr>
          <a:xfrm>
            <a:off x="311698" y="1171674"/>
            <a:ext cx="8209732" cy="3526801"/>
          </a:xfrm>
        </p:spPr>
        <p:txBody>
          <a:bodyPr/>
          <a:lstStyle/>
          <a:p>
            <a:pPr marL="285750" indent="-285750">
              <a:buFont typeface="Arial" panose="020B0604020202020204" pitchFamily="34" charset="0"/>
              <a:buChar char="•"/>
            </a:pPr>
            <a:r>
              <a:rPr lang="en-GB" sz="2000" dirty="0"/>
              <a:t>The perennial philosophy in the Hindu tradition interprets the cosmos in terms of three </a:t>
            </a:r>
            <a:r>
              <a:rPr lang="en-GB" sz="2000" dirty="0" err="1"/>
              <a:t>gunas</a:t>
            </a:r>
            <a:r>
              <a:rPr lang="en-GB" sz="2000" dirty="0"/>
              <a:t> – </a:t>
            </a:r>
            <a:r>
              <a:rPr lang="en-GB" sz="2000" dirty="0" err="1"/>
              <a:t>sattwa</a:t>
            </a:r>
            <a:r>
              <a:rPr lang="en-GB" sz="2000" dirty="0"/>
              <a:t>, rajas, and tamas. Sattva means ‘law’, rajas means ‘energy’, and tamas means ‘inertia’</a:t>
            </a:r>
            <a:r>
              <a:rPr lang="en-BE" sz="2000"/>
              <a:t>.</a:t>
            </a:r>
          </a:p>
          <a:p>
            <a:pPr marL="285750" indent="-285750">
              <a:buFont typeface="Arial" panose="020B0604020202020204" pitchFamily="34" charset="0"/>
              <a:buChar char="•"/>
            </a:pPr>
            <a:endParaRPr lang="en-BE" sz="2000"/>
          </a:p>
          <a:p>
            <a:pPr marL="285750" indent="-285750">
              <a:buFont typeface="Arial" panose="020B0604020202020204" pitchFamily="34" charset="0"/>
              <a:buChar char="•"/>
            </a:pPr>
            <a:r>
              <a:rPr lang="en-GB" sz="2000" dirty="0"/>
              <a:t>Human beings are considered to be varying combinations of </a:t>
            </a:r>
            <a:r>
              <a:rPr lang="en-GB" sz="2000" dirty="0" err="1"/>
              <a:t>sattwa</a:t>
            </a:r>
            <a:r>
              <a:rPr lang="en-GB" sz="2000" dirty="0"/>
              <a:t>, rajas and tamas. Evolution is from tamas to rajas to sattva.</a:t>
            </a:r>
            <a:endParaRPr lang="en-BE" sz="2000"/>
          </a:p>
          <a:p>
            <a:endParaRPr lang="en-GB" sz="2000" dirty="0"/>
          </a:p>
          <a:p>
            <a:pPr marL="285750" indent="-285750">
              <a:buFont typeface="Arial" panose="020B0604020202020204" pitchFamily="34" charset="0"/>
              <a:buChar char="•"/>
            </a:pPr>
            <a:r>
              <a:rPr lang="en-GB" sz="2000" dirty="0"/>
              <a:t>The lowest </a:t>
            </a:r>
            <a:r>
              <a:rPr lang="en-GB" sz="2000" dirty="0" err="1"/>
              <a:t>guna</a:t>
            </a:r>
            <a:r>
              <a:rPr lang="en-GB" sz="2000" dirty="0"/>
              <a:t> is tamas, the state of inertia, lethargy: When duties call for us to act,</a:t>
            </a:r>
            <a:r>
              <a:rPr lang="en-BE" sz="2000"/>
              <a:t> </a:t>
            </a:r>
            <a:r>
              <a:rPr lang="en-GB" sz="2000" dirty="0"/>
              <a:t>we feel inclined to say, “What does it matter? Why not drop out of society?”</a:t>
            </a:r>
            <a:r>
              <a:rPr lang="en-BE" sz="2000"/>
              <a:t>  </a:t>
            </a:r>
          </a:p>
        </p:txBody>
      </p:sp>
    </p:spTree>
    <p:extLst>
      <p:ext uri="{BB962C8B-B14F-4D97-AF65-F5344CB8AC3E}">
        <p14:creationId xmlns:p14="http://schemas.microsoft.com/office/powerpoint/2010/main" val="410663163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body" idx="1"/>
          </p:nvPr>
        </p:nvSpPr>
        <p:spPr>
          <a:xfrm>
            <a:off x="340149" y="267369"/>
            <a:ext cx="5998802" cy="568158"/>
          </a:xfrm>
          <a:prstGeom prst="rect">
            <a:avLst/>
          </a:prstGeom>
        </p:spPr>
        <p:txBody>
          <a:bodyPr lIns="0" tIns="0" rIns="0" bIns="0">
            <a:normAutofit/>
          </a:bodyPr>
          <a:lstStyle>
            <a:lvl1pPr defTabSz="795527">
              <a:defRPr sz="2784">
                <a:solidFill>
                  <a:srgbClr val="27A8C0"/>
                </a:solidFill>
                <a:latin typeface="Open Sans"/>
                <a:ea typeface="Open Sans"/>
                <a:cs typeface="Open Sans"/>
                <a:sym typeface="Open Sans"/>
              </a:defRPr>
            </a:lvl1pPr>
          </a:lstStyle>
          <a:p>
            <a:pPr>
              <a:defRPr sz="1800">
                <a:solidFill>
                  <a:srgbClr val="000000"/>
                </a:solidFill>
              </a:defRPr>
            </a:pPr>
            <a:r>
              <a:rPr lang="en-US" sz="1800" dirty="0"/>
              <a:t>    </a:t>
            </a:r>
            <a:r>
              <a:rPr lang="en-US" sz="2800" dirty="0" err="1">
                <a:solidFill>
                  <a:srgbClr val="008000"/>
                </a:solidFill>
              </a:rPr>
              <a:t>Gunas</a:t>
            </a:r>
            <a:r>
              <a:rPr lang="en-US" sz="2400" dirty="0">
                <a:solidFill>
                  <a:srgbClr val="008000"/>
                </a:solidFill>
              </a:rPr>
              <a:t> </a:t>
            </a:r>
            <a:r>
              <a:rPr lang="en-US" sz="1800" dirty="0">
                <a:solidFill>
                  <a:srgbClr val="008000"/>
                </a:solidFill>
              </a:rPr>
              <a:t>(Energies feeding each channel)</a:t>
            </a:r>
            <a:endParaRPr sz="1800" dirty="0">
              <a:solidFill>
                <a:srgbClr val="008000"/>
              </a:solidFill>
            </a:endParaRPr>
          </a:p>
        </p:txBody>
      </p:sp>
      <p:sp>
        <p:nvSpPr>
          <p:cNvPr id="70" name="Shape 70"/>
          <p:cNvSpPr/>
          <p:nvPr/>
        </p:nvSpPr>
        <p:spPr>
          <a:xfrm>
            <a:off x="437745" y="835527"/>
            <a:ext cx="4221804" cy="5570723"/>
          </a:xfrm>
          <a:prstGeom prst="rect">
            <a:avLst/>
          </a:prstGeom>
          <a:ln w="127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wrap="square" lIns="91424" tIns="91424" rIns="91424" bIns="91424">
            <a:spAutoFit/>
          </a:bodyPr>
          <a:lstStyle/>
          <a:p>
            <a:pPr marL="285750" indent="-285750">
              <a:buFont typeface="Arial" panose="020B0604020202020204" pitchFamily="34" charset="0"/>
              <a:buChar char="•"/>
            </a:pPr>
            <a:r>
              <a:rPr lang="en-BE" sz="1600"/>
              <a:t>“</a:t>
            </a:r>
            <a:r>
              <a:rPr lang="en-GB" sz="1600" i="1" dirty="0"/>
              <a:t>It is all right for a rock not to act, it is all right for a stone just to sit, but you and I as human beings have to respond to the challenges of the day and make a contribution in our own way to the solution of its problems”.</a:t>
            </a:r>
            <a:r>
              <a:rPr lang="en-BE" sz="1600"/>
              <a:t> </a:t>
            </a:r>
            <a:endParaRPr lang="en-GB" sz="1600" dirty="0"/>
          </a:p>
          <a:p>
            <a:pPr marL="285750" indent="-285750">
              <a:buFont typeface="Arial" panose="020B0604020202020204" pitchFamily="34" charset="0"/>
              <a:buChar char="•"/>
            </a:pPr>
            <a:endParaRPr lang="en-BE" sz="1600" dirty="0"/>
          </a:p>
          <a:p>
            <a:r>
              <a:rPr lang="nl-NL" sz="1600" dirty="0"/>
              <a:t> </a:t>
            </a:r>
          </a:p>
          <a:p>
            <a:pPr marL="285750" indent="-285750">
              <a:buFont typeface="Arial" panose="020B0604020202020204" pitchFamily="34" charset="0"/>
              <a:buChar char="•"/>
            </a:pPr>
            <a:r>
              <a:rPr lang="en-GB" sz="1600" b="1" i="1" dirty="0" err="1"/>
              <a:t>Naishkarmya</a:t>
            </a:r>
            <a:r>
              <a:rPr lang="en-GB" sz="1600" b="1" i="1" dirty="0"/>
              <a:t>: </a:t>
            </a:r>
            <a:r>
              <a:rPr lang="en-GB" sz="1600" b="1" dirty="0"/>
              <a:t>Self-knowledge through meditation</a:t>
            </a:r>
            <a:r>
              <a:rPr lang="en-GB" sz="1600" dirty="0"/>
              <a:t>. Shri Krishna</a:t>
            </a:r>
            <a:r>
              <a:rPr lang="en-BE" sz="1600" dirty="0"/>
              <a:t> </a:t>
            </a:r>
            <a:r>
              <a:rPr lang="en-GB" sz="1600" dirty="0"/>
              <a:t>points out that this state is not reached by the path of inaction. It is not by abstaining from action, by refraining from work, by</a:t>
            </a:r>
            <a:r>
              <a:rPr lang="en-BE" sz="1600" dirty="0"/>
              <a:t> </a:t>
            </a:r>
            <a:r>
              <a:rPr lang="en-GB" sz="1600" dirty="0"/>
              <a:t>dropping out of society, by quitting school, that the state of </a:t>
            </a:r>
            <a:r>
              <a:rPr lang="en-GB" sz="1600" i="1" dirty="0" err="1"/>
              <a:t>naishkarmya</a:t>
            </a:r>
            <a:r>
              <a:rPr lang="en-GB" sz="1600" dirty="0"/>
              <a:t> is</a:t>
            </a:r>
            <a:r>
              <a:rPr lang="en-BE" sz="1600" dirty="0"/>
              <a:t> </a:t>
            </a:r>
            <a:r>
              <a:rPr lang="en-GB" sz="1600" dirty="0"/>
              <a:t>achieved.</a:t>
            </a:r>
            <a:endParaRPr lang="en-BE" sz="1600" dirty="0"/>
          </a:p>
          <a:p>
            <a:pPr marL="285750" indent="-285750">
              <a:buFont typeface="Arial" panose="020B0604020202020204" pitchFamily="34" charset="0"/>
              <a:buChar char="•"/>
            </a:pPr>
            <a:endParaRPr lang="en-US" sz="1600" dirty="0"/>
          </a:p>
          <a:p>
            <a:pPr lvl="0">
              <a:defRPr sz="1800"/>
            </a:pPr>
            <a:endParaRPr sz="1600" dirty="0"/>
          </a:p>
          <a:p>
            <a:pPr lvl="0">
              <a:defRPr sz="1800"/>
            </a:pPr>
            <a:r>
              <a:rPr sz="1600" dirty="0"/>
              <a:t> </a:t>
            </a:r>
          </a:p>
          <a:p>
            <a:pPr lvl="0">
              <a:defRPr sz="1800"/>
            </a:pPr>
            <a:endParaRPr sz="1600" dirty="0"/>
          </a:p>
          <a:p>
            <a:pPr lvl="0">
              <a:defRPr sz="1800"/>
            </a:pPr>
            <a:endParaRPr sz="1600" dirty="0"/>
          </a:p>
          <a:p>
            <a:pPr lvl="0">
              <a:defRPr sz="1800"/>
            </a:pPr>
            <a:endParaRPr sz="1400" dirty="0"/>
          </a:p>
        </p:txBody>
      </p:sp>
      <p:pic>
        <p:nvPicPr>
          <p:cNvPr id="7" name="Picture 6" descr="A picture containing building, outdoor, stone, cement&#10;&#10;Description automatically generated">
            <a:extLst>
              <a:ext uri="{FF2B5EF4-FFF2-40B4-BE49-F238E27FC236}">
                <a16:creationId xmlns:a16="http://schemas.microsoft.com/office/drawing/2014/main" id="{A892E25C-08CA-204A-BE51-83544197DF68}"/>
              </a:ext>
            </a:extLst>
          </p:cNvPr>
          <p:cNvPicPr>
            <a:picLocks noChangeAspect="1"/>
          </p:cNvPicPr>
          <p:nvPr/>
        </p:nvPicPr>
        <p:blipFill rotWithShape="1">
          <a:blip r:embed="rId2">
            <a:extLst>
              <a:ext uri="{28A0092B-C50C-407E-A947-70E740481C1C}">
                <a14:useLocalDpi xmlns:a14="http://schemas.microsoft.com/office/drawing/2010/main" val="0"/>
              </a:ext>
            </a:extLst>
          </a:blip>
          <a:srcRect l="15681" r="32306"/>
          <a:stretch/>
        </p:blipFill>
        <p:spPr>
          <a:xfrm>
            <a:off x="5134131" y="0"/>
            <a:ext cx="4009869" cy="51435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70"/>
                                        </p:tgtEl>
                                        <p:attrNameLst>
                                          <p:attrName>style.visibility</p:attrName>
                                        </p:attrNameLst>
                                      </p:cBhvr>
                                      <p:to>
                                        <p:strVal val="visible"/>
                                      </p:to>
                                    </p:set>
                                    <p:anim calcmode="lin" valueType="num">
                                      <p:cBhvr>
                                        <p:cTn id="7" dur="1000" fill="hold"/>
                                        <p:tgtEl>
                                          <p:spTgt spid="70"/>
                                        </p:tgtEl>
                                        <p:attrNameLst>
                                          <p:attrName>ppt_x</p:attrName>
                                        </p:attrNameLst>
                                      </p:cBhvr>
                                      <p:tavLst>
                                        <p:tav tm="0">
                                          <p:val>
                                            <p:strVal val="#ppt_x"/>
                                          </p:val>
                                        </p:tav>
                                        <p:tav tm="100000">
                                          <p:val>
                                            <p:strVal val="#ppt_x"/>
                                          </p:val>
                                        </p:tav>
                                      </p:tavLst>
                                    </p:anim>
                                    <p:anim calcmode="lin" valueType="num">
                                      <p:cBhvr>
                                        <p:cTn id="8" dur="10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body" idx="1"/>
          </p:nvPr>
        </p:nvSpPr>
        <p:spPr>
          <a:xfrm>
            <a:off x="340149" y="267369"/>
            <a:ext cx="5998802" cy="568158"/>
          </a:xfrm>
          <a:prstGeom prst="rect">
            <a:avLst/>
          </a:prstGeom>
        </p:spPr>
        <p:txBody>
          <a:bodyPr lIns="0" tIns="0" rIns="0" bIns="0">
            <a:normAutofit/>
          </a:bodyPr>
          <a:lstStyle>
            <a:lvl1pPr defTabSz="795527">
              <a:defRPr sz="2784">
                <a:solidFill>
                  <a:srgbClr val="27A8C0"/>
                </a:solidFill>
                <a:latin typeface="Open Sans"/>
                <a:ea typeface="Open Sans"/>
                <a:cs typeface="Open Sans"/>
                <a:sym typeface="Open Sans"/>
              </a:defRPr>
            </a:lvl1pPr>
          </a:lstStyle>
          <a:p>
            <a:pPr>
              <a:defRPr sz="1800">
                <a:solidFill>
                  <a:srgbClr val="000000"/>
                </a:solidFill>
              </a:defRPr>
            </a:pPr>
            <a:r>
              <a:rPr lang="en-US" sz="1800" dirty="0"/>
              <a:t>    </a:t>
            </a:r>
            <a:r>
              <a:rPr lang="en-US" sz="2800" dirty="0" err="1">
                <a:solidFill>
                  <a:srgbClr val="008000"/>
                </a:solidFill>
              </a:rPr>
              <a:t>Gunas</a:t>
            </a:r>
            <a:r>
              <a:rPr lang="en-US" sz="2400" dirty="0">
                <a:solidFill>
                  <a:srgbClr val="008000"/>
                </a:solidFill>
              </a:rPr>
              <a:t> </a:t>
            </a:r>
            <a:r>
              <a:rPr lang="en-US" sz="1800" dirty="0">
                <a:solidFill>
                  <a:srgbClr val="008000"/>
                </a:solidFill>
              </a:rPr>
              <a:t>(Energies feeding each channel)</a:t>
            </a:r>
            <a:endParaRPr sz="1800" dirty="0">
              <a:solidFill>
                <a:srgbClr val="008000"/>
              </a:solidFill>
            </a:endParaRPr>
          </a:p>
        </p:txBody>
      </p:sp>
      <p:sp>
        <p:nvSpPr>
          <p:cNvPr id="70" name="Shape 70"/>
          <p:cNvSpPr/>
          <p:nvPr/>
        </p:nvSpPr>
        <p:spPr>
          <a:xfrm>
            <a:off x="433948" y="835528"/>
            <a:ext cx="8534954" cy="529372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wrap="square" lIns="91424" tIns="91424" rIns="91424" bIns="91424">
            <a:spAutoFit/>
          </a:bodyPr>
          <a:lstStyle/>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Whenever there is a tendency to postpone, it is good to get down to work immediately. When there is something not very pleasant to be done, do it immediately. The</a:t>
            </a:r>
            <a:r>
              <a:rPr lang="en-BE" sz="2000" dirty="0"/>
              <a:t> </a:t>
            </a:r>
            <a:r>
              <a:rPr lang="en-GB" sz="2000" dirty="0"/>
              <a:t>pleasant things can wait a little, but the unpleasant things should be done immediately.</a:t>
            </a:r>
          </a:p>
          <a:p>
            <a:pPr marL="285750" indent="-285750">
              <a:buFont typeface="Arial" panose="020B0604020202020204" pitchFamily="34" charset="0"/>
              <a:buChar char="•"/>
            </a:pPr>
            <a:endParaRPr lang="en-BE" sz="2000" dirty="0"/>
          </a:p>
          <a:p>
            <a:endParaRPr lang="en-BE" sz="2000" dirty="0"/>
          </a:p>
          <a:p>
            <a:pPr marL="285750" indent="-285750">
              <a:buFont typeface="Arial" panose="020B0604020202020204" pitchFamily="34" charset="0"/>
              <a:buChar char="•"/>
            </a:pPr>
            <a:r>
              <a:rPr lang="en-GB" sz="2000" dirty="0"/>
              <a:t>The way to transform tamas into rajas is through activity. But we must develop </a:t>
            </a:r>
            <a:r>
              <a:rPr lang="en-GB" sz="2000" b="1" i="1" dirty="0" err="1"/>
              <a:t>muktasangah</a:t>
            </a:r>
            <a:r>
              <a:rPr lang="en-GB" sz="2000" b="1" i="1" dirty="0"/>
              <a:t> </a:t>
            </a:r>
            <a:r>
              <a:rPr lang="en-GB" sz="2000" b="1" i="1" dirty="0" err="1"/>
              <a:t>samacara</a:t>
            </a:r>
            <a:r>
              <a:rPr lang="en-GB" sz="2000" i="1" dirty="0"/>
              <a:t>, ’</a:t>
            </a:r>
            <a:r>
              <a:rPr lang="en-GB" sz="2000" dirty="0"/>
              <a:t>’the capacity not to get caught in any of our actions’.</a:t>
            </a:r>
            <a:r>
              <a:rPr lang="en-BE" sz="2000" dirty="0"/>
              <a:t> </a:t>
            </a:r>
            <a:r>
              <a:rPr lang="en-GB" sz="2000" dirty="0"/>
              <a:t>When we get caught in our own job, our own interests, we lose our discrimination and forget the real purpose of</a:t>
            </a:r>
            <a:r>
              <a:rPr lang="en-BE" sz="2000" dirty="0"/>
              <a:t> </a:t>
            </a:r>
            <a:r>
              <a:rPr lang="en-GB" sz="2000" dirty="0"/>
              <a:t>life.</a:t>
            </a:r>
          </a:p>
          <a:p>
            <a:endParaRPr lang="en-BE" dirty="0"/>
          </a:p>
          <a:p>
            <a:pPr marL="285750" indent="-285750">
              <a:buFont typeface="Arial" panose="020B0604020202020204" pitchFamily="34" charset="0"/>
              <a:buChar char="•"/>
            </a:pPr>
            <a:endParaRPr lang="en-BE" dirty="0"/>
          </a:p>
          <a:p>
            <a:endParaRPr lang="en-US" dirty="0"/>
          </a:p>
          <a:p>
            <a:pPr lvl="0">
              <a:defRPr sz="1800"/>
            </a:pPr>
            <a:endParaRPr sz="1400" dirty="0"/>
          </a:p>
          <a:p>
            <a:pPr lvl="0">
              <a:defRPr sz="1800"/>
            </a:pPr>
            <a:r>
              <a:rPr sz="1400" dirty="0"/>
              <a:t> </a:t>
            </a:r>
          </a:p>
          <a:p>
            <a:pPr lvl="0">
              <a:defRPr sz="1800"/>
            </a:pPr>
            <a:endParaRPr sz="1400" dirty="0"/>
          </a:p>
          <a:p>
            <a:pPr lvl="0">
              <a:defRPr sz="1800"/>
            </a:pPr>
            <a:endParaRPr sz="1400" dirty="0"/>
          </a:p>
          <a:p>
            <a:pPr lvl="0">
              <a:defRPr sz="1800"/>
            </a:pPr>
            <a:endParaRPr sz="1400" dirty="0"/>
          </a:p>
        </p:txBody>
      </p:sp>
    </p:spTree>
    <p:extLst>
      <p:ext uri="{BB962C8B-B14F-4D97-AF65-F5344CB8AC3E}">
        <p14:creationId xmlns:p14="http://schemas.microsoft.com/office/powerpoint/2010/main" val="247108377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70"/>
                                        </p:tgtEl>
                                        <p:attrNameLst>
                                          <p:attrName>style.visibility</p:attrName>
                                        </p:attrNameLst>
                                      </p:cBhvr>
                                      <p:to>
                                        <p:strVal val="visible"/>
                                      </p:to>
                                    </p:set>
                                    <p:anim calcmode="lin" valueType="num">
                                      <p:cBhvr>
                                        <p:cTn id="7" dur="1000" fill="hold"/>
                                        <p:tgtEl>
                                          <p:spTgt spid="70"/>
                                        </p:tgtEl>
                                        <p:attrNameLst>
                                          <p:attrName>ppt_x</p:attrName>
                                        </p:attrNameLst>
                                      </p:cBhvr>
                                      <p:tavLst>
                                        <p:tav tm="0">
                                          <p:val>
                                            <p:strVal val="#ppt_x"/>
                                          </p:val>
                                        </p:tav>
                                        <p:tav tm="100000">
                                          <p:val>
                                            <p:strVal val="#ppt_x"/>
                                          </p:val>
                                        </p:tav>
                                      </p:tavLst>
                                    </p:anim>
                                    <p:anim calcmode="lin" valueType="num">
                                      <p:cBhvr>
                                        <p:cTn id="8" dur="10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body" idx="1"/>
          </p:nvPr>
        </p:nvSpPr>
        <p:spPr>
          <a:xfrm>
            <a:off x="340149" y="267369"/>
            <a:ext cx="5998802" cy="568158"/>
          </a:xfrm>
          <a:prstGeom prst="rect">
            <a:avLst/>
          </a:prstGeom>
        </p:spPr>
        <p:txBody>
          <a:bodyPr lIns="0" tIns="0" rIns="0" bIns="0">
            <a:normAutofit/>
          </a:bodyPr>
          <a:lstStyle>
            <a:lvl1pPr defTabSz="795527">
              <a:defRPr sz="2784">
                <a:solidFill>
                  <a:srgbClr val="27A8C0"/>
                </a:solidFill>
                <a:latin typeface="Open Sans"/>
                <a:ea typeface="Open Sans"/>
                <a:cs typeface="Open Sans"/>
                <a:sym typeface="Open Sans"/>
              </a:defRPr>
            </a:lvl1pPr>
          </a:lstStyle>
          <a:p>
            <a:pPr>
              <a:defRPr sz="1800">
                <a:solidFill>
                  <a:srgbClr val="000000"/>
                </a:solidFill>
              </a:defRPr>
            </a:pPr>
            <a:r>
              <a:rPr lang="en-US" sz="1800" dirty="0"/>
              <a:t>    </a:t>
            </a:r>
            <a:r>
              <a:rPr lang="en-US" sz="2800" dirty="0" err="1">
                <a:solidFill>
                  <a:srgbClr val="008000"/>
                </a:solidFill>
              </a:rPr>
              <a:t>Gunas</a:t>
            </a:r>
            <a:r>
              <a:rPr lang="en-US" sz="2400" dirty="0">
                <a:solidFill>
                  <a:srgbClr val="008000"/>
                </a:solidFill>
              </a:rPr>
              <a:t> </a:t>
            </a:r>
            <a:r>
              <a:rPr lang="en-US" sz="1800" dirty="0">
                <a:solidFill>
                  <a:srgbClr val="008000"/>
                </a:solidFill>
              </a:rPr>
              <a:t>(Energies feeding each channel)</a:t>
            </a:r>
            <a:endParaRPr sz="1800" dirty="0">
              <a:solidFill>
                <a:srgbClr val="008000"/>
              </a:solidFill>
            </a:endParaRPr>
          </a:p>
        </p:txBody>
      </p:sp>
      <p:sp>
        <p:nvSpPr>
          <p:cNvPr id="70" name="Shape 70"/>
          <p:cNvSpPr/>
          <p:nvPr/>
        </p:nvSpPr>
        <p:spPr>
          <a:xfrm>
            <a:off x="200484" y="1102896"/>
            <a:ext cx="4604980" cy="4862837"/>
          </a:xfrm>
          <a:prstGeom prst="rect">
            <a:avLst/>
          </a:prstGeom>
          <a:ln w="127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wrap="square" lIns="91424" tIns="91424" rIns="91424" bIns="91424">
            <a:spAutoFit/>
          </a:bodyPr>
          <a:lstStyle/>
          <a:p>
            <a:pPr marL="285750" indent="-285750">
              <a:buFont typeface="Arial" panose="020B0604020202020204" pitchFamily="34" charset="0"/>
              <a:buChar char="•"/>
            </a:pPr>
            <a:r>
              <a:rPr lang="en-GB" sz="1600" dirty="0"/>
              <a:t>We must begin to direct all of our energies to the selfless service of those around us. We can harness our energy and restlessness and direct it to a higher goal.</a:t>
            </a:r>
          </a:p>
          <a:p>
            <a:endParaRPr lang="en-GB" sz="1600" dirty="0"/>
          </a:p>
          <a:p>
            <a:pPr marL="285750" indent="-285750">
              <a:buFont typeface="Arial" panose="020B0604020202020204" pitchFamily="34" charset="0"/>
              <a:buChar char="•"/>
            </a:pPr>
            <a:endParaRPr lang="en-BE" sz="1600" dirty="0"/>
          </a:p>
          <a:p>
            <a:pPr marL="285750" indent="-285750">
              <a:buFont typeface="Arial" panose="020B0604020202020204" pitchFamily="34" charset="0"/>
              <a:buChar char="•"/>
            </a:pPr>
            <a:r>
              <a:rPr lang="en-GB" sz="1600" dirty="0"/>
              <a:t>It is not in the nature of a job or activity to be interesting or not; it is in the nature of the attention we give to it. Anything,</a:t>
            </a:r>
            <a:r>
              <a:rPr lang="en-BE" sz="1600" dirty="0"/>
              <a:t> </a:t>
            </a:r>
            <a:r>
              <a:rPr lang="en-GB" sz="1600" dirty="0"/>
              <a:t>when we can give it our full attention, becomes interesting. And anything, when we do not give it full attention,</a:t>
            </a:r>
            <a:r>
              <a:rPr lang="en-BE" sz="1600" dirty="0"/>
              <a:t> </a:t>
            </a:r>
            <a:r>
              <a:rPr lang="en-GB" sz="1600" dirty="0"/>
              <a:t>becomes uninteresting.</a:t>
            </a:r>
          </a:p>
          <a:p>
            <a:endParaRPr lang="en-BE" dirty="0"/>
          </a:p>
          <a:p>
            <a:pPr marL="285750" indent="-285750">
              <a:buFont typeface="Arial" panose="020B0604020202020204" pitchFamily="34" charset="0"/>
              <a:buChar char="•"/>
            </a:pPr>
            <a:endParaRPr lang="en-GB" dirty="0"/>
          </a:p>
          <a:p>
            <a:endParaRPr lang="en-US" dirty="0"/>
          </a:p>
          <a:p>
            <a:pPr lvl="0">
              <a:defRPr sz="1800"/>
            </a:pPr>
            <a:endParaRPr sz="1400" dirty="0"/>
          </a:p>
          <a:p>
            <a:pPr lvl="0">
              <a:defRPr sz="1800"/>
            </a:pPr>
            <a:r>
              <a:rPr sz="1400" dirty="0"/>
              <a:t> </a:t>
            </a:r>
          </a:p>
          <a:p>
            <a:pPr lvl="0">
              <a:defRPr sz="1800"/>
            </a:pPr>
            <a:endParaRPr sz="1400" dirty="0"/>
          </a:p>
          <a:p>
            <a:pPr lvl="0">
              <a:defRPr sz="1800"/>
            </a:pPr>
            <a:endParaRPr sz="1400" dirty="0"/>
          </a:p>
          <a:p>
            <a:pPr lvl="0">
              <a:defRPr sz="1800"/>
            </a:pPr>
            <a:endParaRPr sz="1400" dirty="0"/>
          </a:p>
        </p:txBody>
      </p:sp>
      <p:pic>
        <p:nvPicPr>
          <p:cNvPr id="5" name="Picture 4" descr="A picture containing outdoor, person, street&#10;&#10;Description automatically generated">
            <a:extLst>
              <a:ext uri="{FF2B5EF4-FFF2-40B4-BE49-F238E27FC236}">
                <a16:creationId xmlns:a16="http://schemas.microsoft.com/office/drawing/2014/main" id="{18B21292-BE74-4F45-8874-7913036594F2}"/>
              </a:ext>
            </a:extLst>
          </p:cNvPr>
          <p:cNvPicPr>
            <a:picLocks noChangeAspect="1"/>
          </p:cNvPicPr>
          <p:nvPr/>
        </p:nvPicPr>
        <p:blipFill rotWithShape="1">
          <a:blip r:embed="rId2">
            <a:extLst>
              <a:ext uri="{28A0092B-C50C-407E-A947-70E740481C1C}">
                <a14:useLocalDpi xmlns:a14="http://schemas.microsoft.com/office/drawing/2010/main" val="0"/>
              </a:ext>
            </a:extLst>
          </a:blip>
          <a:srcRect l="22189" r="20710"/>
          <a:stretch/>
        </p:blipFill>
        <p:spPr>
          <a:xfrm>
            <a:off x="4902739" y="0"/>
            <a:ext cx="4412325" cy="5143500"/>
          </a:xfrm>
          <a:prstGeom prst="rect">
            <a:avLst/>
          </a:prstGeom>
        </p:spPr>
      </p:pic>
    </p:spTree>
    <p:extLst>
      <p:ext uri="{BB962C8B-B14F-4D97-AF65-F5344CB8AC3E}">
        <p14:creationId xmlns:p14="http://schemas.microsoft.com/office/powerpoint/2010/main" val="396070365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70"/>
                                        </p:tgtEl>
                                        <p:attrNameLst>
                                          <p:attrName>style.visibility</p:attrName>
                                        </p:attrNameLst>
                                      </p:cBhvr>
                                      <p:to>
                                        <p:strVal val="visible"/>
                                      </p:to>
                                    </p:set>
                                    <p:anim calcmode="lin" valueType="num">
                                      <p:cBhvr>
                                        <p:cTn id="7" dur="1000" fill="hold"/>
                                        <p:tgtEl>
                                          <p:spTgt spid="70"/>
                                        </p:tgtEl>
                                        <p:attrNameLst>
                                          <p:attrName>ppt_x</p:attrName>
                                        </p:attrNameLst>
                                      </p:cBhvr>
                                      <p:tavLst>
                                        <p:tav tm="0">
                                          <p:val>
                                            <p:strVal val="#ppt_x"/>
                                          </p:val>
                                        </p:tav>
                                        <p:tav tm="100000">
                                          <p:val>
                                            <p:strVal val="#ppt_x"/>
                                          </p:val>
                                        </p:tav>
                                      </p:tavLst>
                                    </p:anim>
                                    <p:anim calcmode="lin" valueType="num">
                                      <p:cBhvr>
                                        <p:cTn id="8" dur="10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3C977-D20B-6B4A-8C08-C3902A849B9E}"/>
              </a:ext>
            </a:extLst>
          </p:cNvPr>
          <p:cNvSpPr>
            <a:spLocks noGrp="1"/>
          </p:cNvSpPr>
          <p:nvPr>
            <p:ph type="title"/>
          </p:nvPr>
        </p:nvSpPr>
        <p:spPr/>
        <p:txBody>
          <a:bodyPr/>
          <a:lstStyle/>
          <a:p>
            <a:r>
              <a:rPr lang="en-US" dirty="0"/>
              <a:t> </a:t>
            </a:r>
            <a:r>
              <a:rPr lang="en-US" sz="2000" dirty="0" err="1">
                <a:solidFill>
                  <a:srgbClr val="008000"/>
                </a:solidFill>
              </a:rPr>
              <a:t>Gunas</a:t>
            </a:r>
            <a:r>
              <a:rPr lang="en-US" sz="1800" dirty="0">
                <a:solidFill>
                  <a:srgbClr val="008000"/>
                </a:solidFill>
              </a:rPr>
              <a:t> </a:t>
            </a:r>
            <a:r>
              <a:rPr lang="en-US" dirty="0">
                <a:solidFill>
                  <a:srgbClr val="008000"/>
                </a:solidFill>
              </a:rPr>
              <a:t>(Energies feeding each channel)</a:t>
            </a:r>
            <a:endParaRPr lang="en-NL" dirty="0"/>
          </a:p>
        </p:txBody>
      </p:sp>
      <p:sp>
        <p:nvSpPr>
          <p:cNvPr id="3" name="Text Placeholder 2">
            <a:extLst>
              <a:ext uri="{FF2B5EF4-FFF2-40B4-BE49-F238E27FC236}">
                <a16:creationId xmlns:a16="http://schemas.microsoft.com/office/drawing/2014/main" id="{487DB391-B1FD-324D-B647-A859C5973D71}"/>
              </a:ext>
            </a:extLst>
          </p:cNvPr>
          <p:cNvSpPr>
            <a:spLocks noGrp="1"/>
          </p:cNvSpPr>
          <p:nvPr>
            <p:ph type="body" idx="1"/>
          </p:nvPr>
        </p:nvSpPr>
        <p:spPr>
          <a:xfrm>
            <a:off x="308498" y="1171672"/>
            <a:ext cx="3999903" cy="3971827"/>
          </a:xfrm>
        </p:spPr>
        <p:txBody>
          <a:bodyPr/>
          <a:lstStyle/>
          <a:p>
            <a:r>
              <a:rPr lang="en-GB" dirty="0"/>
              <a:t>Verse 15</a:t>
            </a:r>
            <a:r>
              <a:rPr lang="en-GB" i="1" dirty="0"/>
              <a:t>. ‘Arjuna, understand that every selfless act is born from Brahman, the eternal, infinite Godhead,</a:t>
            </a:r>
            <a:r>
              <a:rPr lang="en-BE"/>
              <a:t> </a:t>
            </a:r>
            <a:r>
              <a:rPr lang="en-GB" i="1" dirty="0"/>
              <a:t>and that he is present in every act of service.</a:t>
            </a:r>
            <a:r>
              <a:rPr lang="en-BE"/>
              <a:t> </a:t>
            </a:r>
            <a:r>
              <a:rPr lang="en-GB" i="1" dirty="0"/>
              <a:t>All life turns on this law; whoever violates it, indulging his senses for his own pleasure and ignoring</a:t>
            </a:r>
            <a:r>
              <a:rPr lang="en-BE"/>
              <a:t> </a:t>
            </a:r>
            <a:r>
              <a:rPr lang="en-GB" i="1" dirty="0"/>
              <a:t>the needs of others, has wasted his life’.</a:t>
            </a:r>
            <a:endParaRPr lang="en-BE"/>
          </a:p>
          <a:p>
            <a:r>
              <a:rPr lang="en-GB" i="1" dirty="0"/>
              <a:t>      </a:t>
            </a:r>
          </a:p>
          <a:p>
            <a:r>
              <a:rPr lang="en-GB" dirty="0"/>
              <a:t>Verse 16. ‘</a:t>
            </a:r>
            <a:r>
              <a:rPr lang="en-GB" i="1" dirty="0"/>
              <a:t>Strive constantly to serve the welfare of the world; by devotion to selfless work a man attains the supreme goal</a:t>
            </a:r>
            <a:r>
              <a:rPr lang="en-BE"/>
              <a:t> </a:t>
            </a:r>
            <a:r>
              <a:rPr lang="en-GB" i="1" dirty="0"/>
              <a:t>of life.</a:t>
            </a:r>
            <a:r>
              <a:rPr lang="en-BE"/>
              <a:t> </a:t>
            </a:r>
            <a:r>
              <a:rPr lang="en-GB" i="1" dirty="0"/>
              <a:t>Understand that those who violate these laws, criticising and complaining about fate, are utterly deluded, and are the cause of their own suffering’.</a:t>
            </a:r>
            <a:endParaRPr lang="en-BE"/>
          </a:p>
          <a:p>
            <a:endParaRPr lang="en-NL" dirty="0"/>
          </a:p>
        </p:txBody>
      </p:sp>
      <p:pic>
        <p:nvPicPr>
          <p:cNvPr id="7" name="Picture 6" descr="A picture containing person, indoor&#10;&#10;Description automatically generated">
            <a:extLst>
              <a:ext uri="{FF2B5EF4-FFF2-40B4-BE49-F238E27FC236}">
                <a16:creationId xmlns:a16="http://schemas.microsoft.com/office/drawing/2014/main" id="{E606F4A2-1454-2E4F-8557-67028EC0A7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0100" y="1173827"/>
            <a:ext cx="4523900" cy="3011221"/>
          </a:xfrm>
          <a:prstGeom prst="rect">
            <a:avLst/>
          </a:prstGeom>
        </p:spPr>
      </p:pic>
    </p:spTree>
    <p:extLst>
      <p:ext uri="{BB962C8B-B14F-4D97-AF65-F5344CB8AC3E}">
        <p14:creationId xmlns:p14="http://schemas.microsoft.com/office/powerpoint/2010/main" val="284479030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body" idx="1"/>
          </p:nvPr>
        </p:nvSpPr>
        <p:spPr>
          <a:xfrm>
            <a:off x="340149" y="267369"/>
            <a:ext cx="5998802" cy="568158"/>
          </a:xfrm>
          <a:prstGeom prst="rect">
            <a:avLst/>
          </a:prstGeom>
        </p:spPr>
        <p:txBody>
          <a:bodyPr lIns="0" tIns="0" rIns="0" bIns="0">
            <a:normAutofit/>
          </a:bodyPr>
          <a:lstStyle>
            <a:lvl1pPr defTabSz="795527">
              <a:defRPr sz="2784">
                <a:solidFill>
                  <a:srgbClr val="27A8C0"/>
                </a:solidFill>
                <a:latin typeface="Open Sans"/>
                <a:ea typeface="Open Sans"/>
                <a:cs typeface="Open Sans"/>
                <a:sym typeface="Open Sans"/>
              </a:defRPr>
            </a:lvl1pPr>
          </a:lstStyle>
          <a:p>
            <a:pPr>
              <a:defRPr sz="1800">
                <a:solidFill>
                  <a:srgbClr val="000000"/>
                </a:solidFill>
              </a:defRPr>
            </a:pPr>
            <a:r>
              <a:rPr lang="en-US" sz="1800" dirty="0"/>
              <a:t>    </a:t>
            </a:r>
            <a:r>
              <a:rPr lang="en-US" sz="2800" dirty="0" err="1">
                <a:solidFill>
                  <a:srgbClr val="008000"/>
                </a:solidFill>
              </a:rPr>
              <a:t>Gunas</a:t>
            </a:r>
            <a:r>
              <a:rPr lang="en-US" sz="2400" dirty="0">
                <a:solidFill>
                  <a:srgbClr val="008000"/>
                </a:solidFill>
              </a:rPr>
              <a:t> </a:t>
            </a:r>
            <a:r>
              <a:rPr lang="en-US" sz="1800" dirty="0">
                <a:solidFill>
                  <a:srgbClr val="008000"/>
                </a:solidFill>
              </a:rPr>
              <a:t>(Energies feeding each channel)</a:t>
            </a:r>
            <a:endParaRPr sz="1800" dirty="0">
              <a:solidFill>
                <a:srgbClr val="008000"/>
              </a:solidFill>
            </a:endParaRPr>
          </a:p>
        </p:txBody>
      </p:sp>
      <p:sp>
        <p:nvSpPr>
          <p:cNvPr id="70" name="Shape 70"/>
          <p:cNvSpPr/>
          <p:nvPr/>
        </p:nvSpPr>
        <p:spPr>
          <a:xfrm>
            <a:off x="433948" y="835528"/>
            <a:ext cx="8514744" cy="547839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wrap="square" lIns="91424" tIns="91424" rIns="91424" bIns="91424">
            <a:spAutoFit/>
          </a:bodyPr>
          <a:lstStyle/>
          <a:p>
            <a:endParaRPr lang="en-GB" sz="2000" dirty="0"/>
          </a:p>
          <a:p>
            <a:pPr marL="285750" indent="-285750">
              <a:buFont typeface="Arial" panose="020B0604020202020204" pitchFamily="34" charset="0"/>
              <a:buChar char="•"/>
            </a:pPr>
            <a:r>
              <a:rPr lang="en-GB" sz="2000" dirty="0"/>
              <a:t>In this way we make raja yoga, </a:t>
            </a:r>
            <a:r>
              <a:rPr lang="en-GB" sz="2000" i="1" dirty="0"/>
              <a:t>(the path of meditation), </a:t>
            </a:r>
            <a:r>
              <a:rPr lang="en-GB" sz="2000" dirty="0"/>
              <a:t>and karma yoga, </a:t>
            </a:r>
            <a:r>
              <a:rPr lang="en-GB" sz="2000" i="1" dirty="0"/>
              <a:t>(the path of selfless action), </a:t>
            </a:r>
            <a:r>
              <a:rPr lang="en-GB" sz="2000" dirty="0"/>
              <a:t>go together. By throwing ourselves into energetic, selfless action, we shall be</a:t>
            </a:r>
            <a:r>
              <a:rPr lang="en-BE" sz="2000" dirty="0"/>
              <a:t> </a:t>
            </a:r>
            <a:r>
              <a:rPr lang="en-GB" sz="2000" dirty="0"/>
              <a:t>deepening our meditation as well as serving the Lord.</a:t>
            </a:r>
          </a:p>
          <a:p>
            <a:endParaRPr lang="en-BE" sz="2000" dirty="0"/>
          </a:p>
          <a:p>
            <a:r>
              <a:rPr lang="en-GB" sz="2000" i="1" dirty="0"/>
              <a:t>      </a:t>
            </a:r>
          </a:p>
          <a:p>
            <a:pPr marL="285750" indent="-285750">
              <a:buFont typeface="Arial" panose="020B0604020202020204" pitchFamily="34" charset="0"/>
              <a:buChar char="•"/>
            </a:pPr>
            <a:r>
              <a:rPr lang="en-GB" sz="2000" dirty="0"/>
              <a:t>This concept of karma is</a:t>
            </a:r>
            <a:r>
              <a:rPr lang="en-BE" sz="2000" dirty="0"/>
              <a:t> </a:t>
            </a:r>
            <a:r>
              <a:rPr lang="en-GB" sz="2000" dirty="0"/>
              <a:t>personified in Sanskrit as </a:t>
            </a:r>
            <a:r>
              <a:rPr lang="en-GB" sz="2000" b="1" i="1" dirty="0"/>
              <a:t>Chitragupta</a:t>
            </a:r>
            <a:r>
              <a:rPr lang="en-GB" sz="2000" dirty="0"/>
              <a:t>, the “hidden auditor” in every cell of the human system:  the moment one thinks a selfish thought, every cell in our biological system has received a minus, and the moment one thinks a</a:t>
            </a:r>
            <a:r>
              <a:rPr lang="en-BE" sz="2000" dirty="0"/>
              <a:t> </a:t>
            </a:r>
            <a:r>
              <a:rPr lang="en-GB" sz="2000" dirty="0"/>
              <a:t>selfless thought about as to how I can contribute to</a:t>
            </a:r>
            <a:r>
              <a:rPr lang="en-BE" sz="2000" dirty="0"/>
              <a:t> </a:t>
            </a:r>
            <a:r>
              <a:rPr lang="en-GB" sz="2000" dirty="0"/>
              <a:t>the welfare of others, every cell of our being has received a plus sign.</a:t>
            </a:r>
            <a:endParaRPr lang="en-BE" sz="2000" dirty="0"/>
          </a:p>
          <a:p>
            <a:endParaRPr lang="en-US" dirty="0"/>
          </a:p>
          <a:p>
            <a:pPr lvl="0">
              <a:defRPr sz="1800"/>
            </a:pPr>
            <a:endParaRPr sz="1400" dirty="0"/>
          </a:p>
          <a:p>
            <a:pPr lvl="0">
              <a:defRPr sz="1800"/>
            </a:pPr>
            <a:r>
              <a:rPr sz="1400" dirty="0"/>
              <a:t> </a:t>
            </a:r>
          </a:p>
          <a:p>
            <a:pPr lvl="0">
              <a:defRPr sz="1800"/>
            </a:pPr>
            <a:endParaRPr sz="1400" dirty="0"/>
          </a:p>
          <a:p>
            <a:pPr lvl="0">
              <a:defRPr sz="1800"/>
            </a:pPr>
            <a:endParaRPr sz="1400" dirty="0"/>
          </a:p>
          <a:p>
            <a:pPr lvl="0">
              <a:defRPr sz="1800"/>
            </a:pPr>
            <a:endParaRPr sz="1400" dirty="0"/>
          </a:p>
        </p:txBody>
      </p:sp>
    </p:spTree>
    <p:extLst>
      <p:ext uri="{BB962C8B-B14F-4D97-AF65-F5344CB8AC3E}">
        <p14:creationId xmlns:p14="http://schemas.microsoft.com/office/powerpoint/2010/main" val="119262371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70"/>
                                        </p:tgtEl>
                                        <p:attrNameLst>
                                          <p:attrName>style.visibility</p:attrName>
                                        </p:attrNameLst>
                                      </p:cBhvr>
                                      <p:to>
                                        <p:strVal val="visible"/>
                                      </p:to>
                                    </p:set>
                                    <p:anim calcmode="lin" valueType="num">
                                      <p:cBhvr>
                                        <p:cTn id="7" dur="1000" fill="hold"/>
                                        <p:tgtEl>
                                          <p:spTgt spid="70"/>
                                        </p:tgtEl>
                                        <p:attrNameLst>
                                          <p:attrName>ppt_x</p:attrName>
                                        </p:attrNameLst>
                                      </p:cBhvr>
                                      <p:tavLst>
                                        <p:tav tm="0">
                                          <p:val>
                                            <p:strVal val="#ppt_x"/>
                                          </p:val>
                                        </p:tav>
                                        <p:tav tm="100000">
                                          <p:val>
                                            <p:strVal val="#ppt_x"/>
                                          </p:val>
                                        </p:tav>
                                      </p:tavLst>
                                    </p:anim>
                                    <p:anim calcmode="lin" valueType="num">
                                      <p:cBhvr>
                                        <p:cTn id="8" dur="10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advAuto="0"/>
    </p:bldLst>
  </p:timing>
</p:sld>
</file>

<file path=ppt/theme/theme1.xml><?xml version="1.0" encoding="utf-8"?>
<a:theme xmlns:a="http://schemas.openxmlformats.org/drawingml/2006/main" name="Default">
  <a:themeElements>
    <a:clrScheme name="Default">
      <a:dk1>
        <a:srgbClr val="000000"/>
      </a:dk1>
      <a:lt1>
        <a:srgbClr val="000000"/>
      </a:lt1>
      <a:dk2>
        <a:srgbClr val="A7A7A7"/>
      </a:dk2>
      <a:lt2>
        <a:srgbClr val="535353"/>
      </a:lt2>
      <a:accent1>
        <a:srgbClr val="FFFBF0"/>
      </a:accent1>
      <a:accent2>
        <a:srgbClr val="B7B7B7"/>
      </a:accent2>
      <a:accent3>
        <a:srgbClr val="FB8C00"/>
      </a:accent3>
      <a:accent4>
        <a:srgbClr val="80CBC4"/>
      </a:accent4>
      <a:accent5>
        <a:srgbClr val="AF4345"/>
      </a:accent5>
      <a:accent6>
        <a:srgbClr val="F58F8F"/>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rgbClr val="FFFBF0"/>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BF0"/>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FBF0"/>
      </a:accent1>
      <a:accent2>
        <a:srgbClr val="B7B7B7"/>
      </a:accent2>
      <a:accent3>
        <a:srgbClr val="FB8C00"/>
      </a:accent3>
      <a:accent4>
        <a:srgbClr val="80CBC4"/>
      </a:accent4>
      <a:accent5>
        <a:srgbClr val="AF4345"/>
      </a:accent5>
      <a:accent6>
        <a:srgbClr val="F58F8F"/>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rgbClr val="FFFBF0"/>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BF0"/>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1981</TotalTime>
  <Words>1977</Words>
  <Application>Microsoft Macintosh PowerPoint</Application>
  <PresentationFormat>On-screen Show (16:9)</PresentationFormat>
  <Paragraphs>157</Paragraphs>
  <Slides>31</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Arial Bold</vt:lpstr>
      <vt:lpstr>Avenir Roman</vt:lpstr>
      <vt:lpstr>Cambria</vt:lpstr>
      <vt:lpstr>Helvetica</vt:lpstr>
      <vt:lpstr>Old Standard TT</vt:lpstr>
      <vt:lpstr>Open Sans</vt:lpstr>
      <vt:lpstr>Default</vt:lpstr>
      <vt:lpstr>Bhagavad Gita, part 2</vt:lpstr>
      <vt:lpstr>PowerPoint Presentation</vt:lpstr>
      <vt:lpstr>PowerPoint Presentation</vt:lpstr>
      <vt:lpstr> Gunas (Energies feeding each channel)</vt:lpstr>
      <vt:lpstr>PowerPoint Presentation</vt:lpstr>
      <vt:lpstr>PowerPoint Presentation</vt:lpstr>
      <vt:lpstr>PowerPoint Presentation</vt:lpstr>
      <vt:lpstr> Gunas (Energies feeding each channel)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Father,  Son,  Holy Ghost?</vt:lpstr>
      <vt:lpstr>PowerPoint Presentation</vt:lpstr>
      <vt:lpstr>PowerPoint Presentation</vt:lpstr>
      <vt:lpstr>PowerPoint Presentation</vt:lpstr>
      <vt:lpstr>PowerPoint Presentation</vt:lpstr>
      <vt:lpstr>PowerPoint Presentation</vt:lpstr>
      <vt:lpstr> Virata</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Rafael Reina Camara</cp:lastModifiedBy>
  <cp:revision>121</cp:revision>
  <dcterms:created xsi:type="dcterms:W3CDTF">2018-05-10T12:23:03Z</dcterms:created>
  <dcterms:modified xsi:type="dcterms:W3CDTF">2021-04-12T08:48:04Z</dcterms:modified>
</cp:coreProperties>
</file>