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 id="2147483663" r:id="rId3"/>
  </p:sldMasterIdLst>
  <p:notesMasterIdLst>
    <p:notesMasterId r:id="rId26"/>
  </p:notesMasterIdLst>
  <p:sldIdLst>
    <p:sldId id="257" r:id="rId4"/>
    <p:sldId id="256" r:id="rId5"/>
    <p:sldId id="287" r:id="rId6"/>
    <p:sldId id="294" r:id="rId7"/>
    <p:sldId id="271" r:id="rId8"/>
    <p:sldId id="275" r:id="rId9"/>
    <p:sldId id="280" r:id="rId10"/>
    <p:sldId id="295" r:id="rId11"/>
    <p:sldId id="290" r:id="rId12"/>
    <p:sldId id="285" r:id="rId13"/>
    <p:sldId id="291" r:id="rId14"/>
    <p:sldId id="274" r:id="rId15"/>
    <p:sldId id="296" r:id="rId16"/>
    <p:sldId id="273" r:id="rId17"/>
    <p:sldId id="282" r:id="rId18"/>
    <p:sldId id="263" r:id="rId19"/>
    <p:sldId id="292" r:id="rId20"/>
    <p:sldId id="272" r:id="rId21"/>
    <p:sldId id="286" r:id="rId22"/>
    <p:sldId id="293" r:id="rId23"/>
    <p:sldId id="288" r:id="rId24"/>
    <p:sldId id="258" r:id="rId25"/>
  </p:sldIdLst>
  <p:sldSz cx="9144000" cy="5143500" type="screen16x9"/>
  <p:notesSz cx="6858000" cy="9144000"/>
  <p:embeddedFontLst>
    <p:embeddedFont>
      <p:font typeface="Helvetica Neue" panose="02000503000000020004" pitchFamily="2" charset="0"/>
      <p:regular r:id="rId27"/>
      <p:bold r:id="rId28"/>
      <p:italic r:id="rId29"/>
      <p:boldItalic r:id="rId30"/>
    </p:embeddedFont>
    <p:embeddedFont>
      <p:font typeface="Helvetica Neue Light" panose="02000403000000020004"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90"/>
    <p:restoredTop sz="78695"/>
  </p:normalViewPr>
  <p:slideViewPr>
    <p:cSldViewPr snapToGrid="0" snapToObjects="1">
      <p:cViewPr varScale="1">
        <p:scale>
          <a:sx n="136" d="100"/>
          <a:sy n="136" d="100"/>
        </p:scale>
        <p:origin x="496"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425207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noProof="0" dirty="0"/>
              <a:t>Most of the images in this</a:t>
            </a:r>
            <a:r>
              <a:rPr lang="en-GB" baseline="0" noProof="0" dirty="0"/>
              <a:t> </a:t>
            </a:r>
            <a:r>
              <a:rPr lang="en-GB" baseline="0" noProof="0" dirty="0" err="1"/>
              <a:t>powerpoint</a:t>
            </a:r>
            <a:r>
              <a:rPr lang="en-GB" baseline="0" noProof="0" dirty="0"/>
              <a:t> emit vibrations, see if you can feel it… </a:t>
            </a:r>
          </a:p>
          <a:p>
            <a:pPr marL="0" lvl="0" indent="0" rtl="0">
              <a:spcBef>
                <a:spcPts val="0"/>
              </a:spcBef>
              <a:spcAft>
                <a:spcPts val="0"/>
              </a:spcAft>
              <a:buNone/>
            </a:pPr>
            <a:r>
              <a:rPr lang="en-GB" baseline="0" noProof="0" dirty="0"/>
              <a:t>Innocence usually opens our heart in a split of a second (without thinking), you get a smile on your face…</a:t>
            </a:r>
          </a:p>
          <a:p>
            <a:pPr marL="0" lvl="0" indent="0" rtl="0">
              <a:spcBef>
                <a:spcPts val="0"/>
              </a:spcBef>
              <a:spcAft>
                <a:spcPts val="0"/>
              </a:spcAft>
              <a:buNone/>
            </a:pPr>
            <a:r>
              <a:rPr lang="en-GB" baseline="0" noProof="0" dirty="0"/>
              <a:t>Images as well as music can enter your heart easily. It is a nice way to be more aware of vibrations.</a:t>
            </a:r>
            <a:endParaRPr lang="en-GB" noProof="0" dirty="0"/>
          </a:p>
        </p:txBody>
      </p:sp>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normAutofit/>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noProof="0" dirty="0"/>
              <a:t>Vibrations</a:t>
            </a:r>
            <a:r>
              <a:rPr lang="en-GB" baseline="0" noProof="0" dirty="0"/>
              <a:t> are love, they raise the </a:t>
            </a:r>
            <a:r>
              <a:rPr lang="en-GB" baseline="0" noProof="0" dirty="0" err="1"/>
              <a:t>Kundalini</a:t>
            </a:r>
            <a:r>
              <a:rPr lang="en-GB" baseline="0" noProof="0" dirty="0"/>
              <a:t>.</a:t>
            </a:r>
            <a:r>
              <a:rPr lang="en-GB" baseline="0" noProof="0" dirty="0">
                <a:solidFill>
                  <a:schemeClr val="dk1"/>
                </a:solidFill>
              </a:rPr>
              <a:t> Energy of love: quantum energy. They understand what is needed and act / do what is good for the whole.</a:t>
            </a:r>
            <a:endParaRPr lang="en-GB" noProof="0"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baseline="0" noProof="0" dirty="0">
                <a:solidFill>
                  <a:schemeClr val="dk1"/>
                </a:solidFill>
              </a:rPr>
              <a:t>You get the knowledge, the light, the love.</a:t>
            </a:r>
          </a:p>
          <a:p>
            <a:pPr>
              <a:buNone/>
            </a:pPr>
            <a:endParaRPr lang="nl-NL"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err="1"/>
              <a:t>Joy</a:t>
            </a:r>
            <a:r>
              <a:rPr lang="nl-NL" dirty="0"/>
              <a:t> is the </a:t>
            </a:r>
            <a:r>
              <a:rPr lang="nl-NL" dirty="0" err="1"/>
              <a:t>quality</a:t>
            </a:r>
            <a:r>
              <a:rPr lang="nl-NL" dirty="0"/>
              <a:t> of the Spirit.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noProof="0" dirty="0">
                <a:solidFill>
                  <a:schemeClr val="dk1"/>
                </a:solidFill>
              </a:rPr>
              <a:t>Pure</a:t>
            </a:r>
            <a:r>
              <a:rPr lang="en-GB" baseline="0" noProof="0" dirty="0">
                <a:solidFill>
                  <a:schemeClr val="dk1"/>
                </a:solidFill>
              </a:rPr>
              <a:t> knowledge = energy like electricity. The way you feel it, you understand it, that is love.</a:t>
            </a:r>
          </a:p>
          <a:p>
            <a:pPr marL="0" lvl="0" indent="0">
              <a:spcBef>
                <a:spcPts val="0"/>
              </a:spcBef>
              <a:spcAft>
                <a:spcPts val="0"/>
              </a:spcAft>
              <a:buNone/>
            </a:pPr>
            <a:endParaRPr lang="en-GB" dirty="0"/>
          </a:p>
          <a:p>
            <a:pPr marL="0" lvl="0" indent="0">
              <a:spcBef>
                <a:spcPts val="0"/>
              </a:spcBef>
              <a:spcAft>
                <a:spcPts val="0"/>
              </a:spcAft>
              <a:buNone/>
            </a:pPr>
            <a:r>
              <a:rPr lang="en-GB" dirty="0"/>
              <a:t>Cool vibrations tell you the truth; the Spirit is happy. </a:t>
            </a:r>
            <a:r>
              <a:rPr lang="en-GB"/>
              <a:t>Hot </a:t>
            </a:r>
            <a:r>
              <a:rPr lang="en-GB" dirty="0"/>
              <a:t>or absence of vibrations, tell you something is against your ascend and against the benevolence of the whole; the Spirit is not happy.</a:t>
            </a:r>
            <a:endParaRPr lang="en-GB"/>
          </a:p>
          <a:p>
            <a:pPr marL="0" lvl="0" indent="0">
              <a:spcBef>
                <a:spcPts val="0"/>
              </a:spcBef>
              <a:spcAft>
                <a:spcPts val="0"/>
              </a:spcAft>
              <a:buNone/>
            </a:pPr>
            <a:endParaRPr lang="en-GB" baseline="0" noProof="0" dirty="0">
              <a:solidFill>
                <a:schemeClr val="dk1"/>
              </a:solidFill>
            </a:endParaRPr>
          </a:p>
          <a:p>
            <a:pPr marL="0" lvl="0" indent="0">
              <a:spcBef>
                <a:spcPts val="0"/>
              </a:spcBef>
              <a:spcAft>
                <a:spcPts val="0"/>
              </a:spcAft>
              <a:buNone/>
            </a:pPr>
            <a:r>
              <a:rPr lang="en-GB" baseline="0" noProof="0" dirty="0">
                <a:solidFill>
                  <a:schemeClr val="dk1"/>
                </a:solidFill>
              </a:rPr>
              <a:t>Pure actions = working on ourselves with all the techniques.</a:t>
            </a:r>
            <a:r>
              <a:rPr lang="en-GB" dirty="0"/>
              <a:t> </a:t>
            </a:r>
          </a:p>
          <a:p>
            <a:pPr marL="0" lvl="0" indent="0">
              <a:spcBef>
                <a:spcPts val="0"/>
              </a:spcBef>
              <a:spcAft>
                <a:spcPts val="0"/>
              </a:spcAft>
              <a:buNone/>
            </a:pPr>
            <a:endParaRPr lang="en-GB" noProof="0" dirty="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normAutofit/>
          </a:bodyPr>
          <a:lstStyle/>
          <a:p>
            <a:r>
              <a:rPr lang="en-GB" noProof="0" dirty="0"/>
              <a:t>Paramchaitanya is nothing but vibrations, it contains everything inside: knowledge, truth, light, love.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GB" sz="1800" b="1" noProof="0" dirty="0">
                <a:solidFill>
                  <a:schemeClr val="dk1"/>
                </a:solidFill>
              </a:rPr>
              <a:t>Massage your hair (</a:t>
            </a:r>
            <a:r>
              <a:rPr lang="en-GB" sz="1800" b="1" noProof="0" dirty="0" err="1">
                <a:solidFill>
                  <a:schemeClr val="dk1"/>
                </a:solidFill>
              </a:rPr>
              <a:t>headrub</a:t>
            </a:r>
            <a:r>
              <a:rPr lang="en-GB" sz="1800" b="1" noProof="0" dirty="0">
                <a:solidFill>
                  <a:schemeClr val="dk1"/>
                </a:solidFill>
              </a:rPr>
              <a:t>) is very soothing for the nerves.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GB" sz="1800"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1800" b="1" dirty="0">
                <a:solidFill>
                  <a:schemeClr val="bg1">
                    <a:lumMod val="50000"/>
                  </a:schemeClr>
                </a:solidFill>
              </a:rPr>
              <a:t>Rub (the back of) your hands, before you start feeling vibrations</a:t>
            </a:r>
          </a:p>
          <a:p>
            <a:pPr marL="0" lvl="0" indent="0">
              <a:spcBef>
                <a:spcPts val="0"/>
              </a:spcBef>
              <a:spcAft>
                <a:spcPts val="0"/>
              </a:spcAft>
              <a:buClr>
                <a:schemeClr val="dk1"/>
              </a:buClr>
              <a:buSzPts val="1100"/>
              <a:buFont typeface="Arial"/>
              <a:buNone/>
            </a:pPr>
            <a:endParaRPr lang="en-GB" sz="1800" b="1" noProof="0" dirty="0">
              <a:solidFill>
                <a:schemeClr val="dk1"/>
              </a:solidFill>
            </a:endParaRPr>
          </a:p>
          <a:p>
            <a:pPr marL="0" lvl="0" indent="0">
              <a:spcBef>
                <a:spcPts val="0"/>
              </a:spcBef>
              <a:spcAft>
                <a:spcPts val="0"/>
              </a:spcAft>
              <a:buClr>
                <a:schemeClr val="dk1"/>
              </a:buClr>
              <a:buSzPts val="1100"/>
              <a:buFont typeface="Arial"/>
              <a:buNone/>
            </a:pPr>
            <a:endParaRPr lang="en-GB" sz="1800" b="1" noProof="0" dirty="0">
              <a:solidFill>
                <a:schemeClr val="dk1"/>
              </a:solidFill>
            </a:endParaRPr>
          </a:p>
          <a:p>
            <a:pPr marL="0" lvl="0" indent="0">
              <a:spcBef>
                <a:spcPts val="0"/>
              </a:spcBef>
              <a:spcAft>
                <a:spcPts val="0"/>
              </a:spcAft>
              <a:buClr>
                <a:schemeClr val="dk1"/>
              </a:buClr>
              <a:buSzPts val="1100"/>
              <a:buFont typeface="Arial"/>
              <a:buNone/>
            </a:pPr>
            <a:r>
              <a:rPr lang="en-GB" sz="1800" b="1" noProof="0" dirty="0">
                <a:solidFill>
                  <a:schemeClr val="dk1"/>
                </a:solidFill>
              </a:rPr>
              <a:t>Trust that it works by itself, take a surrendered attitude. Things work out automatically,</a:t>
            </a:r>
            <a:r>
              <a:rPr lang="en-GB" sz="1800" b="1" baseline="0" noProof="0" dirty="0">
                <a:solidFill>
                  <a:schemeClr val="dk1"/>
                </a:solidFill>
              </a:rPr>
              <a:t> because the vibrations are in charge, they are the doers and enjoyers. </a:t>
            </a:r>
          </a:p>
          <a:p>
            <a:pPr marL="0" lvl="0" indent="0">
              <a:spcBef>
                <a:spcPts val="0"/>
              </a:spcBef>
              <a:spcAft>
                <a:spcPts val="0"/>
              </a:spcAft>
              <a:buClr>
                <a:schemeClr val="dk1"/>
              </a:buClr>
              <a:buSzPts val="1100"/>
              <a:buFont typeface="Arial"/>
              <a:buNone/>
            </a:pPr>
            <a:endParaRPr lang="en-GB" sz="1800" b="1" baseline="0" noProof="0" dirty="0">
              <a:solidFill>
                <a:schemeClr val="dk1"/>
              </a:solidFill>
            </a:endParaRPr>
          </a:p>
          <a:p>
            <a:pPr marL="0" lvl="0" indent="0">
              <a:spcBef>
                <a:spcPts val="0"/>
              </a:spcBef>
              <a:spcAft>
                <a:spcPts val="0"/>
              </a:spcAft>
              <a:buClr>
                <a:schemeClr val="dk1"/>
              </a:buClr>
              <a:buSzPts val="1100"/>
              <a:buFont typeface="Arial"/>
              <a:buNone/>
            </a:pPr>
            <a:r>
              <a:rPr lang="en-GB" sz="1800" b="1" noProof="0" dirty="0">
                <a:solidFill>
                  <a:schemeClr val="dk1"/>
                </a:solidFill>
              </a:rPr>
              <a:t>Have patience with yourself. It is given to you… Take a relaxed witness attitude. Enjoy the birds, the flowers and try again next day… </a:t>
            </a:r>
            <a:r>
              <a:rPr lang="en-GB" sz="1800" b="1" baseline="0" noProof="0" dirty="0">
                <a:solidFill>
                  <a:schemeClr val="dk1"/>
                </a:solidFill>
              </a:rPr>
              <a:t>It has to grow. </a:t>
            </a:r>
            <a:endParaRPr lang="en-GB" sz="1800" b="1" noProof="0" dirty="0">
              <a:solidFill>
                <a:schemeClr val="dk1"/>
              </a:solidFill>
            </a:endParaRPr>
          </a:p>
          <a:p>
            <a:pPr marL="0" lvl="0" indent="0">
              <a:spcBef>
                <a:spcPts val="0"/>
              </a:spcBef>
              <a:spcAft>
                <a:spcPts val="0"/>
              </a:spcAft>
              <a:buClr>
                <a:schemeClr val="dk1"/>
              </a:buClr>
              <a:buSzPts val="1100"/>
              <a:buFont typeface="Arial"/>
              <a:buNone/>
            </a:pPr>
            <a:endParaRPr lang="en-GB" sz="1800" b="1" noProof="0" dirty="0">
              <a:solidFill>
                <a:schemeClr val="dk1"/>
              </a:solidFill>
            </a:endParaRPr>
          </a:p>
          <a:p>
            <a:pPr marL="0" lvl="0" indent="0">
              <a:spcBef>
                <a:spcPts val="0"/>
              </a:spcBef>
              <a:spcAft>
                <a:spcPts val="0"/>
              </a:spcAft>
              <a:buClr>
                <a:schemeClr val="dk1"/>
              </a:buClr>
              <a:buSzPts val="1100"/>
              <a:buFont typeface="Arial"/>
              <a:buNone/>
            </a:pPr>
            <a:endParaRPr lang="en-GB" sz="1800" b="1" baseline="0" noProof="0" dirty="0">
              <a:solidFill>
                <a:schemeClr val="dk1"/>
              </a:solidFill>
            </a:endParaRPr>
          </a:p>
          <a:p>
            <a:pPr marL="0" lvl="0" indent="0">
              <a:spcBef>
                <a:spcPts val="0"/>
              </a:spcBef>
              <a:spcAft>
                <a:spcPts val="0"/>
              </a:spcAft>
              <a:buClr>
                <a:schemeClr val="dk1"/>
              </a:buClr>
              <a:buSzPts val="1100"/>
              <a:buFont typeface="Arial"/>
              <a:buNone/>
            </a:pPr>
            <a:r>
              <a:rPr lang="en-GB" sz="1800" b="1" baseline="0" noProof="0" dirty="0">
                <a:solidFill>
                  <a:schemeClr val="dk1"/>
                </a:solidFill>
              </a:rPr>
              <a:t>Have faith whatever you do with your hands creates vibrations within yourself, so work on yourself. And later also on others.</a:t>
            </a:r>
          </a:p>
          <a:p>
            <a:pPr marL="0" lvl="0" indent="0">
              <a:spcBef>
                <a:spcPts val="0"/>
              </a:spcBef>
              <a:spcAft>
                <a:spcPts val="0"/>
              </a:spcAft>
              <a:buClr>
                <a:schemeClr val="dk1"/>
              </a:buClr>
              <a:buSzPts val="1100"/>
              <a:buFont typeface="Arial"/>
              <a:buNone/>
            </a:pPr>
            <a:endParaRPr lang="en-GB" sz="1800" b="1" baseline="0" noProof="0" dirty="0">
              <a:solidFill>
                <a:schemeClr val="dk1"/>
              </a:solidFill>
            </a:endParaRPr>
          </a:p>
          <a:p>
            <a:pPr marL="0" lvl="0" indent="0">
              <a:spcBef>
                <a:spcPts val="0"/>
              </a:spcBef>
              <a:spcAft>
                <a:spcPts val="0"/>
              </a:spcAft>
              <a:buClr>
                <a:schemeClr val="dk1"/>
              </a:buClr>
              <a:buSzPts val="1100"/>
              <a:buFont typeface="Arial"/>
              <a:buNone/>
            </a:pPr>
            <a:endParaRPr lang="en-GB" sz="1800" b="1" baseline="0" noProof="0" dirty="0">
              <a:solidFill>
                <a:schemeClr val="dk1"/>
              </a:solidFill>
            </a:endParaRPr>
          </a:p>
          <a:p>
            <a:pPr marL="0" lvl="0" indent="0">
              <a:spcBef>
                <a:spcPts val="0"/>
              </a:spcBef>
              <a:spcAft>
                <a:spcPts val="0"/>
              </a:spcAft>
              <a:buClr>
                <a:schemeClr val="dk1"/>
              </a:buClr>
              <a:buSzPts val="1100"/>
              <a:buFont typeface="Arial"/>
              <a:buNone/>
            </a:pPr>
            <a:r>
              <a:rPr lang="en-GB" sz="1800" b="1" baseline="0" noProof="0" dirty="0">
                <a:solidFill>
                  <a:schemeClr val="dk1"/>
                </a:solidFill>
              </a:rPr>
              <a:t>When you don’t feel vibrations it can be a </a:t>
            </a:r>
            <a:r>
              <a:rPr lang="en-GB" sz="1800" b="1" baseline="0" noProof="0" dirty="0" err="1">
                <a:solidFill>
                  <a:schemeClr val="dk1"/>
                </a:solidFill>
              </a:rPr>
              <a:t>Vishuddhi</a:t>
            </a:r>
            <a:r>
              <a:rPr lang="en-GB" sz="1800" b="1" baseline="0" noProof="0" dirty="0">
                <a:solidFill>
                  <a:schemeClr val="dk1"/>
                </a:solidFill>
              </a:rPr>
              <a:t> catch, but as long as you feel peace inside everything is fine. </a:t>
            </a:r>
          </a:p>
          <a:p>
            <a:pPr marL="0" lvl="0" indent="0">
              <a:spcBef>
                <a:spcPts val="0"/>
              </a:spcBef>
              <a:spcAft>
                <a:spcPts val="0"/>
              </a:spcAft>
              <a:buClr>
                <a:schemeClr val="dk1"/>
              </a:buClr>
              <a:buSzPts val="1100"/>
              <a:buFont typeface="Arial"/>
              <a:buNone/>
            </a:pPr>
            <a:endParaRPr lang="nl-NL" sz="1800" b="1" baseline="0" dirty="0">
              <a:solidFill>
                <a:schemeClr val="dk1"/>
              </a:solidFill>
            </a:endParaRPr>
          </a:p>
          <a:p>
            <a:pPr marL="0" lvl="0" indent="0">
              <a:spcBef>
                <a:spcPts val="0"/>
              </a:spcBef>
              <a:spcAft>
                <a:spcPts val="0"/>
              </a:spcAft>
              <a:buClr>
                <a:schemeClr val="dk1"/>
              </a:buClr>
              <a:buSzPts val="1100"/>
              <a:buFont typeface="Arial"/>
              <a:buNone/>
            </a:pPr>
            <a:r>
              <a:rPr lang="nl-NL" sz="1800" b="1" baseline="0" dirty="0">
                <a:solidFill>
                  <a:schemeClr val="dk1"/>
                </a:solidFill>
              </a:rPr>
              <a:t>Experiment </a:t>
            </a:r>
            <a:r>
              <a:rPr lang="nl-NL" sz="1800" b="1" baseline="0" dirty="0" err="1">
                <a:solidFill>
                  <a:schemeClr val="dk1"/>
                </a:solidFill>
              </a:rPr>
              <a:t>with</a:t>
            </a:r>
            <a:r>
              <a:rPr lang="nl-NL" sz="1800" b="1" baseline="0" dirty="0">
                <a:solidFill>
                  <a:schemeClr val="dk1"/>
                </a:solidFill>
              </a:rPr>
              <a:t> </a:t>
            </a:r>
            <a:r>
              <a:rPr lang="nl-NL" sz="1800" b="1" baseline="0" dirty="0" err="1">
                <a:solidFill>
                  <a:schemeClr val="dk1"/>
                </a:solidFill>
              </a:rPr>
              <a:t>it</a:t>
            </a:r>
            <a:r>
              <a:rPr lang="nl-NL" sz="1800" b="1" baseline="0" dirty="0">
                <a:solidFill>
                  <a:schemeClr val="dk1"/>
                </a:solidFill>
              </a:rPr>
              <a:t> in a </a:t>
            </a:r>
            <a:r>
              <a:rPr lang="nl-NL" sz="1800" b="1" baseline="0" dirty="0" err="1">
                <a:solidFill>
                  <a:schemeClr val="dk1"/>
                </a:solidFill>
              </a:rPr>
              <a:t>respectful</a:t>
            </a:r>
            <a:r>
              <a:rPr lang="nl-NL" sz="1800" b="1" baseline="0" dirty="0">
                <a:solidFill>
                  <a:schemeClr val="dk1"/>
                </a:solidFill>
              </a:rPr>
              <a:t> </a:t>
            </a:r>
            <a:r>
              <a:rPr lang="nl-NL" sz="1800" b="1" baseline="0" dirty="0" err="1">
                <a:solidFill>
                  <a:schemeClr val="dk1"/>
                </a:solidFill>
              </a:rPr>
              <a:t>way</a:t>
            </a:r>
            <a:r>
              <a:rPr lang="nl-NL" sz="1800" b="1" baseline="0" dirty="0">
                <a:solidFill>
                  <a:schemeClr val="dk1"/>
                </a:solidFill>
              </a:rPr>
              <a:t>. The more </a:t>
            </a:r>
            <a:r>
              <a:rPr lang="nl-NL" sz="1800" b="1" baseline="0" dirty="0" err="1">
                <a:solidFill>
                  <a:schemeClr val="dk1"/>
                </a:solidFill>
              </a:rPr>
              <a:t>you</a:t>
            </a:r>
            <a:r>
              <a:rPr lang="nl-NL" sz="1800" b="1" baseline="0" dirty="0">
                <a:solidFill>
                  <a:schemeClr val="dk1"/>
                </a:solidFill>
              </a:rPr>
              <a:t> </a:t>
            </a:r>
            <a:r>
              <a:rPr lang="nl-NL" sz="1800" b="1" baseline="0" dirty="0" err="1">
                <a:solidFill>
                  <a:schemeClr val="dk1"/>
                </a:solidFill>
              </a:rPr>
              <a:t>use</a:t>
            </a:r>
            <a:r>
              <a:rPr lang="nl-NL" sz="1800" b="1" baseline="0" dirty="0">
                <a:solidFill>
                  <a:schemeClr val="dk1"/>
                </a:solidFill>
              </a:rPr>
              <a:t> </a:t>
            </a:r>
            <a:r>
              <a:rPr lang="nl-NL" sz="1800" b="1" baseline="0" dirty="0" err="1">
                <a:solidFill>
                  <a:schemeClr val="dk1"/>
                </a:solidFill>
              </a:rPr>
              <a:t>your</a:t>
            </a:r>
            <a:r>
              <a:rPr lang="nl-NL" sz="1800" b="1" baseline="0" dirty="0">
                <a:solidFill>
                  <a:schemeClr val="dk1"/>
                </a:solidFill>
              </a:rPr>
              <a:t> </a:t>
            </a:r>
            <a:r>
              <a:rPr lang="nl-NL" sz="1800" b="1" baseline="0" dirty="0" err="1">
                <a:solidFill>
                  <a:schemeClr val="dk1"/>
                </a:solidFill>
              </a:rPr>
              <a:t>vibrations</a:t>
            </a:r>
            <a:r>
              <a:rPr lang="nl-NL" sz="1800" b="1" baseline="0" dirty="0">
                <a:solidFill>
                  <a:schemeClr val="dk1"/>
                </a:solidFill>
              </a:rPr>
              <a:t> the more </a:t>
            </a:r>
            <a:r>
              <a:rPr lang="nl-NL" sz="1800" b="1" baseline="0" dirty="0" err="1">
                <a:solidFill>
                  <a:schemeClr val="dk1"/>
                </a:solidFill>
              </a:rPr>
              <a:t>you</a:t>
            </a:r>
            <a:r>
              <a:rPr lang="nl-NL" sz="1800" b="1" baseline="0" dirty="0">
                <a:solidFill>
                  <a:schemeClr val="dk1"/>
                </a:solidFill>
              </a:rPr>
              <a:t> </a:t>
            </a:r>
            <a:r>
              <a:rPr lang="nl-NL" sz="1800" b="1" baseline="0" dirty="0" err="1">
                <a:solidFill>
                  <a:schemeClr val="dk1"/>
                </a:solidFill>
              </a:rPr>
              <a:t>will</a:t>
            </a:r>
            <a:r>
              <a:rPr lang="nl-NL" sz="1800" b="1" baseline="0" dirty="0">
                <a:solidFill>
                  <a:schemeClr val="dk1"/>
                </a:solidFill>
              </a:rPr>
              <a:t> </a:t>
            </a:r>
            <a:r>
              <a:rPr lang="nl-NL" sz="1800" b="1" baseline="0" dirty="0" err="1">
                <a:solidFill>
                  <a:schemeClr val="dk1"/>
                </a:solidFill>
              </a:rPr>
              <a:t>get</a:t>
            </a:r>
            <a:r>
              <a:rPr lang="nl-NL" sz="1800" b="1" baseline="0" dirty="0">
                <a:solidFill>
                  <a:schemeClr val="dk1"/>
                </a:solidFill>
              </a:rPr>
              <a:t> </a:t>
            </a:r>
            <a:r>
              <a:rPr lang="nl-NL" sz="1800" b="1" baseline="0" dirty="0" err="1">
                <a:solidFill>
                  <a:schemeClr val="dk1"/>
                </a:solidFill>
              </a:rPr>
              <a:t>it.</a:t>
            </a:r>
            <a:endParaRPr sz="1800" b="1" dirty="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normAutofit/>
          </a:bodyPr>
          <a:lstStyle/>
          <a:p>
            <a:r>
              <a:rPr lang="en-GB" noProof="0" dirty="0"/>
              <a:t>We emit vibrations when we are thoughtless, the Divine takes charge. You could say we are ‘online’ when we are thoughtless…</a:t>
            </a:r>
          </a:p>
          <a:p>
            <a:endParaRPr lang="en-GB" noProof="0" dirty="0"/>
          </a:p>
          <a:p>
            <a:r>
              <a:rPr lang="en-GB" noProof="0" dirty="0"/>
              <a:t>Picture: Mount Kailash, Himalaya, this mountain has</a:t>
            </a:r>
            <a:r>
              <a:rPr lang="en-GB" baseline="0" noProof="0" dirty="0"/>
              <a:t> good vibrations for the left heart.</a:t>
            </a:r>
            <a:endParaRPr lang="en-GB" noProof="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4450">
              <a:lnSpc>
                <a:spcPct val="115000"/>
              </a:lnSpc>
              <a:spcBef>
                <a:spcPts val="500"/>
              </a:spcBef>
              <a:buFont typeface="Wingdings" charset="2"/>
              <a:buChar char="Ø"/>
            </a:pPr>
            <a:r>
              <a:rPr lang="en-GB" noProof="0" dirty="0"/>
              <a:t>Her voice, Her picture has vibrations,</a:t>
            </a:r>
            <a:r>
              <a:rPr lang="en-GB" baseline="0" noProof="0" dirty="0"/>
              <a:t> that is why we sit with our hands open to receive the vibrations.</a:t>
            </a:r>
            <a:endParaRPr lang="en-GB" noProof="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normAutofit/>
          </a:bodyPr>
          <a:lstStyle/>
          <a:p>
            <a:r>
              <a:rPr lang="en-GB" noProof="0" dirty="0"/>
              <a:t>Personal anecdote: When I eat food</a:t>
            </a:r>
            <a:r>
              <a:rPr lang="en-GB" baseline="0" noProof="0" dirty="0"/>
              <a:t> cooked by yogis I can digest it better! So our body reacts physically on it as well.</a:t>
            </a:r>
          </a:p>
          <a:p>
            <a:r>
              <a:rPr lang="en-GB" baseline="0" noProof="0" dirty="0"/>
              <a:t>The more detached and unconditional your love is the better it is. So when you put this love in your food / art / music, the people who receive it get lots of vibrations! </a:t>
            </a:r>
          </a:p>
          <a:p>
            <a:r>
              <a:rPr lang="en-GB" baseline="0" noProof="0" dirty="0"/>
              <a:t>Some art works are admired by almost everyone, this art is eternal because it has good vibrations (not fashionable). Examples: Mozart, Michel Angelo, Rembrandt, Vermeer, William Blake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noProof="0" dirty="0"/>
              <a:t>Everything that is bad for our attention also is bad for our vibrations, because we need to be thoughtless to be able to feel them. So our</a:t>
            </a:r>
            <a:r>
              <a:rPr lang="en-GB" baseline="0" noProof="0" dirty="0"/>
              <a:t> attention needs to be in a silent mode.</a:t>
            </a:r>
          </a:p>
          <a:p>
            <a:pPr marL="0" lvl="0" indent="0">
              <a:spcBef>
                <a:spcPts val="0"/>
              </a:spcBef>
              <a:spcAft>
                <a:spcPts val="0"/>
              </a:spcAft>
              <a:buNone/>
            </a:pPr>
            <a:endParaRPr lang="en-GB" baseline="0" noProof="0" dirty="0"/>
          </a:p>
          <a:p>
            <a:pPr marL="0" lvl="0" indent="0">
              <a:spcBef>
                <a:spcPts val="0"/>
              </a:spcBef>
              <a:spcAft>
                <a:spcPts val="0"/>
              </a:spcAft>
              <a:buNone/>
            </a:pPr>
            <a:r>
              <a:rPr lang="en-GB" baseline="0" noProof="0" dirty="0"/>
              <a:t>Attention needs to be looked after. Whenever it goes too much into any thought say: ‘Oh forget it’ or ”Not this, not now”.</a:t>
            </a:r>
            <a:endParaRPr lang="en-GB" noProof="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normAutofit/>
          </a:bodyPr>
          <a:lstStyle/>
          <a:p>
            <a:r>
              <a:rPr lang="en-GB" noProof="0" dirty="0"/>
              <a:t>Vibrations are always there, only we don’t always feel it.</a:t>
            </a:r>
            <a:r>
              <a:rPr lang="en-GB" baseline="0" noProof="0" dirty="0"/>
              <a:t> The question is what stops us feeling the vibrations. </a:t>
            </a:r>
            <a:endParaRPr lang="en-GB" noProof="0" dirty="0"/>
          </a:p>
          <a:p>
            <a:endParaRPr lang="en-GB" noProof="0" dirty="0"/>
          </a:p>
          <a:p>
            <a:r>
              <a:rPr lang="en-GB" noProof="0" dirty="0"/>
              <a:t>We are like the microphone through which the sound</a:t>
            </a:r>
            <a:r>
              <a:rPr lang="en-GB" baseline="0" noProof="0" dirty="0"/>
              <a:t> comes.</a:t>
            </a:r>
          </a:p>
          <a:p>
            <a:endParaRPr lang="en-GB" baseline="0" noProof="0" dirty="0"/>
          </a:p>
          <a:p>
            <a:r>
              <a:rPr lang="en-GB" baseline="0" noProof="0" dirty="0"/>
              <a:t>After Realisation you can be aware that your Spirit emits vibrations of peace, joy and love. So you can give peace, joy and love to others. The Spirit always emits vibrations, but people don’t feel it ‘normally’.</a:t>
            </a:r>
          </a:p>
          <a:p>
            <a:endParaRPr lang="en-GB" baseline="0" noProof="0" dirty="0"/>
          </a:p>
          <a:p>
            <a:r>
              <a:rPr lang="en-GB" baseline="0" noProof="0" dirty="0"/>
              <a:t>Doubts means thinking, it comes from the mind. So you need to be thoughtless….</a:t>
            </a:r>
            <a:endParaRPr lang="en-GB" noProof="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noProof="0" dirty="0"/>
              <a:t>So this image emits motherly love and innocence…</a:t>
            </a:r>
          </a:p>
        </p:txBody>
      </p:sp>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normAutofit/>
          </a:bodyPr>
          <a:lstStyle/>
          <a:p>
            <a:r>
              <a:rPr lang="en-GB" noProof="0" dirty="0"/>
              <a:t>“What are vibrations” is 9 minutes, </a:t>
            </a:r>
            <a:r>
              <a:rPr lang="en-GB" baseline="0" noProof="0" dirty="0"/>
              <a:t>we listen to the first 5 minutes.</a:t>
            </a:r>
            <a:r>
              <a:rPr lang="en-GB" noProof="0" dirty="0"/>
              <a:t> </a:t>
            </a:r>
          </a:p>
          <a:p>
            <a:r>
              <a:rPr lang="en-GB" noProof="0" dirty="0" err="1"/>
              <a:t>Sahasrara</a:t>
            </a:r>
            <a:r>
              <a:rPr lang="en-GB" noProof="0" dirty="0"/>
              <a:t> </a:t>
            </a:r>
            <a:r>
              <a:rPr lang="en-GB" noProof="0" dirty="0" err="1"/>
              <a:t>Puja</a:t>
            </a:r>
            <a:r>
              <a:rPr lang="en-GB" noProof="0" dirty="0"/>
              <a:t> we</a:t>
            </a:r>
            <a:r>
              <a:rPr lang="en-GB" baseline="0" noProof="0" dirty="0"/>
              <a:t> </a:t>
            </a:r>
            <a:r>
              <a:rPr lang="en-GB" baseline="0" noProof="0"/>
              <a:t>listen to</a:t>
            </a:r>
            <a:r>
              <a:rPr lang="en-GB" noProof="0"/>
              <a:t> </a:t>
            </a:r>
            <a:r>
              <a:rPr lang="en-GB" noProof="0" dirty="0"/>
              <a:t>the first 8 minutes about vibrations.  After that it is not</a:t>
            </a:r>
            <a:r>
              <a:rPr lang="en-GB" baseline="0" noProof="0" dirty="0"/>
              <a:t> suitable</a:t>
            </a:r>
            <a:r>
              <a:rPr lang="en-GB" noProof="0" dirty="0"/>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normAutofit/>
          </a:bodyPr>
          <a:lstStyle/>
          <a:p>
            <a:endParaRPr lang="en-GB" baseline="0" noProof="0" dirty="0"/>
          </a:p>
          <a:p>
            <a:r>
              <a:rPr lang="en-GB" baseline="0" noProof="0" dirty="0"/>
              <a:t>Vicious circle: </a:t>
            </a:r>
            <a:r>
              <a:rPr lang="en-GB" baseline="0" noProof="0" dirty="0" err="1"/>
              <a:t>Chaitanya</a:t>
            </a:r>
            <a:r>
              <a:rPr lang="en-GB" baseline="0" noProof="0" dirty="0"/>
              <a:t> should enter to nourish your nerves by which the left and right side open out, so more </a:t>
            </a:r>
            <a:r>
              <a:rPr lang="en-GB" baseline="0" noProof="0" dirty="0" err="1"/>
              <a:t>Chaitanya</a:t>
            </a:r>
            <a:r>
              <a:rPr lang="en-GB" baseline="0" noProof="0" dirty="0"/>
              <a:t> can flow down all these </a:t>
            </a:r>
            <a:r>
              <a:rPr lang="en-GB" baseline="0" noProof="0" dirty="0" err="1"/>
              <a:t>centers</a:t>
            </a:r>
            <a:r>
              <a:rPr lang="en-GB" baseline="0" noProof="0" dirty="0"/>
              <a:t>. But if </a:t>
            </a:r>
            <a:r>
              <a:rPr lang="en-GB" baseline="0" noProof="0" dirty="0" err="1"/>
              <a:t>Sahastara</a:t>
            </a:r>
            <a:r>
              <a:rPr lang="en-GB" baseline="0" noProof="0" dirty="0"/>
              <a:t> is not open properly, this process doesn’t happen. As a result chakras don’t open and then new strands of </a:t>
            </a:r>
            <a:r>
              <a:rPr lang="en-GB" baseline="0" noProof="0" dirty="0" err="1"/>
              <a:t>Kundalini</a:t>
            </a:r>
            <a:r>
              <a:rPr lang="en-GB" baseline="0" noProof="0" dirty="0"/>
              <a:t> cannot rise, because the chakras are not open. So important to keep your </a:t>
            </a:r>
            <a:r>
              <a:rPr lang="en-GB" baseline="0" noProof="0" dirty="0" err="1"/>
              <a:t>Sahastrara</a:t>
            </a:r>
            <a:r>
              <a:rPr lang="en-GB" baseline="0" noProof="0" dirty="0"/>
              <a:t> open. Keep your attention steadily above your head and be in thoughtless awareness. </a:t>
            </a:r>
          </a:p>
          <a:p>
            <a:endParaRPr lang="en-GB" baseline="0" noProof="0" dirty="0"/>
          </a:p>
          <a:p>
            <a:endParaRPr lang="en-GB" baseline="0" noProof="0"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b="0" noProof="0" dirty="0">
                <a:solidFill>
                  <a:schemeClr val="dk1"/>
                </a:solidFill>
              </a:rPr>
              <a:t>And becoming the Self: Uniting with the Spirit is only possible after </a:t>
            </a:r>
            <a:r>
              <a:rPr lang="en-GB" sz="1100" b="0" noProof="0" dirty="0" err="1">
                <a:solidFill>
                  <a:schemeClr val="dk1"/>
                </a:solidFill>
              </a:rPr>
              <a:t>Selfrealisation</a:t>
            </a:r>
            <a:r>
              <a:rPr lang="en-GB" sz="1100" b="0" noProof="0" dirty="0">
                <a:solidFill>
                  <a:schemeClr val="dk1"/>
                </a:solidFill>
              </a:rPr>
              <a:t>,</a:t>
            </a:r>
            <a:r>
              <a:rPr lang="en-GB" sz="1100" b="0" baseline="0" noProof="0" dirty="0">
                <a:solidFill>
                  <a:schemeClr val="dk1"/>
                </a:solidFill>
              </a:rPr>
              <a:t> before if you would put your hand on your heart, your attention is not enlightened. </a:t>
            </a:r>
            <a:endParaRPr lang="en-GB" b="0" noProof="0" dirty="0"/>
          </a:p>
          <a:p>
            <a:endParaRPr lang="en-GB" noProof="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normAutofit/>
          </a:bodyPr>
          <a:lstStyle/>
          <a:p>
            <a:r>
              <a:rPr lang="nl-NL" dirty="0"/>
              <a:t>T</a:t>
            </a:r>
            <a:r>
              <a:rPr lang="en-GB" noProof="0" dirty="0"/>
              <a:t>he </a:t>
            </a:r>
            <a:r>
              <a:rPr lang="en-GB" noProof="0" dirty="0" err="1"/>
              <a:t>Kundalini</a:t>
            </a:r>
            <a:r>
              <a:rPr lang="en-GB" noProof="0" dirty="0"/>
              <a:t> has to rise and open your </a:t>
            </a:r>
            <a:r>
              <a:rPr lang="en-GB" noProof="0" dirty="0" err="1"/>
              <a:t>Sahasrara</a:t>
            </a:r>
            <a:r>
              <a:rPr lang="en-GB" noProof="0" dirty="0"/>
              <a:t>, without that your attention is not enlightened, your awareness is not enlightened, because you cannot feel the vibrations. </a:t>
            </a:r>
          </a:p>
          <a:p>
            <a:r>
              <a:rPr lang="en-GB" noProof="0" dirty="0"/>
              <a:t>The </a:t>
            </a:r>
            <a:r>
              <a:rPr lang="en-GB" noProof="0" dirty="0" err="1"/>
              <a:t>Kundalini</a:t>
            </a:r>
            <a:r>
              <a:rPr lang="en-GB" noProof="0" dirty="0"/>
              <a:t> gives you your Self realisation, your becoming one with your Self the Spirit.</a:t>
            </a:r>
          </a:p>
          <a:p>
            <a:endParaRPr lang="en-GB" noProof="0" dirty="0"/>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baseline="0" noProof="0" dirty="0"/>
              <a:t>So getting your </a:t>
            </a:r>
            <a:r>
              <a:rPr lang="en-GB" baseline="0" noProof="0" dirty="0" err="1"/>
              <a:t>Selfrealisation</a:t>
            </a:r>
            <a:r>
              <a:rPr lang="en-GB" baseline="0" noProof="0" dirty="0"/>
              <a:t> is a must to be able to feel / receive vibrations. Is a must to get your enlightenment!</a:t>
            </a:r>
          </a:p>
          <a:p>
            <a:pPr>
              <a:buNone/>
            </a:pPr>
            <a:endParaRPr lang="en-GB" noProof="0" dirty="0"/>
          </a:p>
          <a:p>
            <a:r>
              <a:rPr lang="en-GB" noProof="0" dirty="0"/>
              <a:t>Picture:</a:t>
            </a:r>
            <a:r>
              <a:rPr lang="en-GB" baseline="0" noProof="0" dirty="0"/>
              <a:t> All mountains emit vibrations, but some more then others. Uluru or Ayers Rock emits vibrations which are good for the </a:t>
            </a:r>
            <a:r>
              <a:rPr lang="en-GB" baseline="0" noProof="0" dirty="0" err="1"/>
              <a:t>Muladhara</a:t>
            </a:r>
            <a:r>
              <a:rPr lang="en-GB" baseline="0" noProof="0" dirty="0"/>
              <a:t> Chakra. The aboriginals recognize / feel its holiness. </a:t>
            </a:r>
            <a:endParaRPr lang="en-GB" noProof="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GB" sz="1800" b="0" i="0" noProof="0" dirty="0">
                <a:solidFill>
                  <a:schemeClr val="dk1"/>
                </a:solidFill>
              </a:rPr>
              <a:t>Life</a:t>
            </a:r>
            <a:r>
              <a:rPr lang="en-GB" sz="1800" b="0" i="0" baseline="0" noProof="0" dirty="0">
                <a:solidFill>
                  <a:schemeClr val="dk1"/>
                </a:solidFill>
              </a:rPr>
              <a:t> guide: they can organize us, let them organize you.</a:t>
            </a:r>
          </a:p>
          <a:p>
            <a:pPr marL="0" lvl="0" indent="0">
              <a:spcBef>
                <a:spcPts val="0"/>
              </a:spcBef>
              <a:spcAft>
                <a:spcPts val="0"/>
              </a:spcAft>
              <a:buClr>
                <a:schemeClr val="dk1"/>
              </a:buClr>
              <a:buSzPts val="1100"/>
              <a:buFont typeface="Arial"/>
              <a:buNone/>
            </a:pPr>
            <a:endParaRPr lang="en-GB" sz="1800" b="0" i="0" baseline="0" noProof="0" dirty="0">
              <a:solidFill>
                <a:schemeClr val="dk1"/>
              </a:solidFill>
            </a:endParaRPr>
          </a:p>
          <a:p>
            <a:pPr marL="0" lvl="0" indent="0">
              <a:spcBef>
                <a:spcPts val="0"/>
              </a:spcBef>
              <a:spcAft>
                <a:spcPts val="0"/>
              </a:spcAft>
              <a:buClr>
                <a:schemeClr val="dk1"/>
              </a:buClr>
              <a:buSzPts val="1100"/>
              <a:buFont typeface="Arial"/>
              <a:buNone/>
            </a:pPr>
            <a:r>
              <a:rPr lang="en-GB" sz="1800" b="0" i="0" baseline="0" noProof="0" dirty="0">
                <a:solidFill>
                  <a:schemeClr val="dk1"/>
                </a:solidFill>
              </a:rPr>
              <a:t>Balance: Vibrations bring us back into balance on all levels, they make us physically, emotionally, mentally and spiritually healthy</a:t>
            </a:r>
          </a:p>
          <a:p>
            <a:pPr marL="0" lvl="0" indent="0">
              <a:spcBef>
                <a:spcPts val="0"/>
              </a:spcBef>
              <a:spcAft>
                <a:spcPts val="0"/>
              </a:spcAft>
              <a:buClr>
                <a:schemeClr val="dk1"/>
              </a:buClr>
              <a:buSzPts val="1100"/>
              <a:buFont typeface="Arial"/>
              <a:buNone/>
            </a:pPr>
            <a:endParaRPr lang="en-GB" sz="1800" b="0" i="0" baseline="0" noProof="0" dirty="0">
              <a:solidFill>
                <a:schemeClr val="dk1"/>
              </a:solidFill>
            </a:endParaRPr>
          </a:p>
          <a:p>
            <a:pPr marL="0" lvl="0" indent="0">
              <a:spcBef>
                <a:spcPts val="0"/>
              </a:spcBef>
              <a:spcAft>
                <a:spcPts val="0"/>
              </a:spcAft>
              <a:buClr>
                <a:schemeClr val="dk1"/>
              </a:buClr>
              <a:buSzPts val="1100"/>
              <a:buFont typeface="Arial"/>
              <a:buNone/>
            </a:pPr>
            <a:r>
              <a:rPr lang="en-GB" sz="1800" b="0" i="0" baseline="0" noProof="0" dirty="0">
                <a:solidFill>
                  <a:schemeClr val="dk1"/>
                </a:solidFill>
              </a:rPr>
              <a:t>Collective: enlightened attention: our awareness becomes enlightened, so we start feeling other people their chakra’s on our hands / in our body. </a:t>
            </a:r>
          </a:p>
          <a:p>
            <a:pPr marL="0" lvl="0" indent="0">
              <a:spcBef>
                <a:spcPts val="0"/>
              </a:spcBef>
              <a:spcAft>
                <a:spcPts val="0"/>
              </a:spcAft>
              <a:buClr>
                <a:schemeClr val="dk1"/>
              </a:buClr>
              <a:buSzPts val="1100"/>
              <a:buFont typeface="Arial"/>
              <a:buNone/>
            </a:pPr>
            <a:endParaRPr lang="en-GB" sz="1800" b="1" baseline="0" noProof="0" dirty="0">
              <a:solidFill>
                <a:schemeClr val="dk1"/>
              </a:solidFill>
            </a:endParaRPr>
          </a:p>
          <a:p>
            <a:pPr marL="0" lvl="0" indent="0">
              <a:spcBef>
                <a:spcPts val="0"/>
              </a:spcBef>
              <a:spcAft>
                <a:spcPts val="0"/>
              </a:spcAft>
              <a:buClr>
                <a:schemeClr val="dk1"/>
              </a:buClr>
              <a:buSzPts val="1100"/>
              <a:buFont typeface="Arial"/>
              <a:buNone/>
            </a:pPr>
            <a:endParaRPr lang="nl-NL" sz="1800" b="1" baseline="0" dirty="0">
              <a:solidFill>
                <a:schemeClr val="dk1"/>
              </a:solidFill>
            </a:endParaRPr>
          </a:p>
          <a:p>
            <a:pPr marL="0" lvl="0" indent="0">
              <a:spcBef>
                <a:spcPts val="0"/>
              </a:spcBef>
              <a:spcAft>
                <a:spcPts val="0"/>
              </a:spcAft>
              <a:buClr>
                <a:schemeClr val="dk1"/>
              </a:buClr>
              <a:buSzPts val="1100"/>
              <a:buFont typeface="Arial"/>
              <a:buNone/>
            </a:pPr>
            <a:endParaRPr sz="1800" b="1" dirty="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GB" sz="1800" b="0" i="0" noProof="0" dirty="0">
                <a:solidFill>
                  <a:schemeClr val="dk1"/>
                </a:solidFill>
              </a:rPr>
              <a:t>Hopefully no more fake news for us, when we check vibrations, we are able to discriminate</a:t>
            </a:r>
          </a:p>
          <a:p>
            <a:pPr marL="0" lvl="0" indent="0">
              <a:spcBef>
                <a:spcPts val="0"/>
              </a:spcBef>
              <a:spcAft>
                <a:spcPts val="0"/>
              </a:spcAft>
              <a:buClr>
                <a:schemeClr val="dk1"/>
              </a:buClr>
              <a:buSzPts val="1100"/>
              <a:buFont typeface="Arial"/>
              <a:buNone/>
            </a:pPr>
            <a:endParaRPr lang="en-GB" sz="1800" b="0" i="0" noProof="0" dirty="0">
              <a:solidFill>
                <a:schemeClr val="dk1"/>
              </a:solidFill>
            </a:endParaRPr>
          </a:p>
          <a:p>
            <a:pPr marL="0" lvl="0" indent="0">
              <a:spcBef>
                <a:spcPts val="0"/>
              </a:spcBef>
              <a:spcAft>
                <a:spcPts val="0"/>
              </a:spcAft>
              <a:buClr>
                <a:schemeClr val="dk1"/>
              </a:buClr>
              <a:buSzPts val="1100"/>
              <a:buFont typeface="Arial"/>
              <a:buNone/>
            </a:pPr>
            <a:r>
              <a:rPr lang="en-GB" sz="1800" b="0" i="0" noProof="0" dirty="0">
                <a:solidFill>
                  <a:schemeClr val="dk1"/>
                </a:solidFill>
              </a:rPr>
              <a:t>Picture: Mount Everest</a:t>
            </a:r>
            <a:r>
              <a:rPr lang="en-GB" sz="1800" b="0" i="0" baseline="0" noProof="0" dirty="0">
                <a:solidFill>
                  <a:schemeClr val="dk1"/>
                </a:solidFill>
              </a:rPr>
              <a:t> emits vibrations which are good for the</a:t>
            </a:r>
            <a:r>
              <a:rPr lang="en-GB" sz="1800" b="0" i="0" noProof="0" dirty="0">
                <a:solidFill>
                  <a:schemeClr val="dk1"/>
                </a:solidFill>
              </a:rPr>
              <a:t> </a:t>
            </a:r>
            <a:r>
              <a:rPr lang="en-GB" sz="1800" b="0" i="0" noProof="0" dirty="0" err="1">
                <a:solidFill>
                  <a:schemeClr val="dk1"/>
                </a:solidFill>
              </a:rPr>
              <a:t>Sahasrara</a:t>
            </a:r>
            <a:endParaRPr lang="en-GB" sz="1800" b="0" i="0" noProof="0"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noProof="0" dirty="0">
                <a:solidFill>
                  <a:schemeClr val="dk1"/>
                </a:solidFill>
              </a:rPr>
              <a:t>We all know that fear makes our heartbeat go faster, to be able to run.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noProof="0"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noProof="0" dirty="0">
                <a:solidFill>
                  <a:schemeClr val="dk1"/>
                </a:solidFill>
              </a:rPr>
              <a:t>Our mind / emotions react on how we feel physically, we all know that when we have pain, we get tense.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noProof="0"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noProof="0" dirty="0">
                <a:solidFill>
                  <a:schemeClr val="dk1"/>
                </a:solidFill>
              </a:rPr>
              <a:t>Breathing regularly gives us a regular heartbeat, that is why some breathing exercises can help us to</a:t>
            </a:r>
            <a:r>
              <a:rPr lang="en-GB" baseline="0" noProof="0" dirty="0">
                <a:solidFill>
                  <a:schemeClr val="dk1"/>
                </a:solidFill>
              </a:rPr>
              <a:t> get into a peaceful state.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baseline="0" noProof="0"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Advice: be love, be in joy, heal your wounds, get rid of your fears, your anger and free yourself from negative emotions.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In short improve your vibrations!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noProof="0" dirty="0">
              <a:solidFill>
                <a:schemeClr val="dk1"/>
              </a:solidFill>
            </a:endParaRPr>
          </a:p>
          <a:p>
            <a:pPr marL="0" lvl="0" indent="0">
              <a:spcBef>
                <a:spcPts val="0"/>
              </a:spcBef>
              <a:spcAft>
                <a:spcPts val="0"/>
              </a:spcAft>
              <a:buNone/>
            </a:pPr>
            <a:endParaRPr lang="en-GB" noProof="0" dirty="0">
              <a:solidFill>
                <a:schemeClr val="dk1"/>
              </a:solidFill>
            </a:endParaRPr>
          </a:p>
          <a:p>
            <a:pPr marL="0" lvl="0" indent="0">
              <a:spcBef>
                <a:spcPts val="0"/>
              </a:spcBef>
              <a:spcAft>
                <a:spcPts val="0"/>
              </a:spcAft>
              <a:buNone/>
            </a:pPr>
            <a:endParaRPr lang="nl-NL" dirty="0">
              <a:solidFill>
                <a:schemeClr val="dk1"/>
              </a:solidFill>
            </a:endParaRPr>
          </a:p>
          <a:p>
            <a:pPr marL="0" lvl="0" indent="0">
              <a:spcBef>
                <a:spcPts val="0"/>
              </a:spcBef>
              <a:spcAft>
                <a:spcPts val="0"/>
              </a:spcAft>
              <a:buNone/>
            </a:pPr>
            <a:endParaRPr lang="nl-NL" baseline="0" dirty="0">
              <a:solidFill>
                <a:schemeClr val="dk1"/>
              </a:solidFill>
            </a:endParaRPr>
          </a:p>
        </p:txBody>
      </p:sp>
    </p:spTree>
    <p:extLst>
      <p:ext uri="{BB962C8B-B14F-4D97-AF65-F5344CB8AC3E}">
        <p14:creationId xmlns:p14="http://schemas.microsoft.com/office/powerpoint/2010/main" val="1932602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normAutofit/>
          </a:bodyPr>
          <a:lstStyle/>
          <a:p>
            <a:pPr>
              <a:buNone/>
            </a:pPr>
            <a:endParaRPr lang="en-GB" baseline="0" noProof="0" dirty="0"/>
          </a:p>
          <a:p>
            <a:r>
              <a:rPr lang="en-GB" baseline="0" noProof="0" dirty="0"/>
              <a:t>A Russian scientist has looked into major happenings from 1726 till 1926 and he found a correlation between them.</a:t>
            </a:r>
          </a:p>
          <a:p>
            <a:pPr>
              <a:buNone/>
            </a:pPr>
            <a:endParaRPr lang="en-GB" baseline="0" noProof="0" dirty="0"/>
          </a:p>
          <a:p>
            <a:r>
              <a:rPr lang="en-GB" baseline="0" noProof="0" dirty="0"/>
              <a:t>In many tribes people knew they had to do important things on certain ‘solar moments’ which were good for that occasion.</a:t>
            </a:r>
          </a:p>
          <a:p>
            <a:endParaRPr lang="en-GB" baseline="0" noProof="0" dirty="0"/>
          </a:p>
          <a:p>
            <a:r>
              <a:rPr lang="en-GB" baseline="0" noProof="0" dirty="0"/>
              <a:t>They have discovered that walking bare feet on the earth reduces inflammation. (Stephen Sinatra is cardiologist M.D.), because the earth has electrons which are absorbed through your feet. </a:t>
            </a:r>
          </a:p>
          <a:p>
            <a:pPr>
              <a:buNone/>
            </a:pPr>
            <a:endParaRPr lang="en-GB" noProof="0" dirty="0"/>
          </a:p>
          <a:p>
            <a:endParaRPr lang="nl-N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normAutofit/>
          </a:bodyPr>
          <a:lstStyle/>
          <a:p>
            <a:r>
              <a:rPr lang="en-GB" baseline="0" noProof="0" dirty="0"/>
              <a:t>Schumann resonance: lightning creating electro magnetic waves circle around the earth. Some of these waves create a repeating atmospheric heartbeat known as Schumann resonance</a:t>
            </a:r>
          </a:p>
          <a:p>
            <a:pPr>
              <a:buNone/>
            </a:pPr>
            <a:endParaRPr lang="en-GB" baseline="0" noProof="0" dirty="0"/>
          </a:p>
          <a:p>
            <a:r>
              <a:rPr lang="en-GB" baseline="0" noProof="0" dirty="0"/>
              <a:t>In 2014 they measured spikes from higher Schumann resonances up to 8.5 Hz, but also on days they measured 16.5 Hz. Other scientists say there always have been 8 different Schumann resonance frequency levels and the base frequency is always the same (</a:t>
            </a:r>
            <a:r>
              <a:rPr lang="en-GB" baseline="0" noProof="0" dirty="0" err="1"/>
              <a:t>gemiddeld</a:t>
            </a:r>
            <a:r>
              <a:rPr lang="en-GB" baseline="0" noProof="0" dirty="0"/>
              <a:t>): 7.8!</a:t>
            </a:r>
          </a:p>
          <a:p>
            <a:endParaRPr lang="en-GB" dirty="0"/>
          </a:p>
          <a:p>
            <a:r>
              <a:rPr lang="en-GB" baseline="0" noProof="0" dirty="0"/>
              <a:t>Human beings have different brainwaves frequency: For example: delta wave 0.1 – 3 Hz, theta wave 4 - 7 Hz, Alpha wave 8 - 15 Hz, Beta wave 16 – 31 Hz Gamma wave 32-100 Hz. Scientists know that these frequencies have different effect on us, the lower ones are like gear 1+2 in a car. More day dream state. The higher ones give us the capability to think and plan. The one around 8 Hz is the neutral position of the car, we can switch from one task to another. It is the relaxed state.</a:t>
            </a:r>
          </a:p>
          <a:p>
            <a:endParaRPr lang="en-GB" baseline="0" noProof="0" dirty="0"/>
          </a:p>
          <a:p>
            <a:r>
              <a:rPr lang="en-GB" baseline="0" noProof="0" dirty="0"/>
              <a:t>Some scientists say: Gamma brainwaves are correlated with a kind of super consciousness and awareness as well as higher amounts of love and compassion. It could upgrade our nervous system and expand our perception and awareness of reality. </a:t>
            </a:r>
          </a:p>
          <a:p>
            <a:endParaRPr lang="en-GB" baseline="0" noProof="0" dirty="0"/>
          </a:p>
          <a:p>
            <a:r>
              <a:rPr lang="en-GB" b="1" i="0" baseline="0" noProof="0" dirty="0"/>
              <a:t>Perhaps we are on the verge of a great evolutionary jump. Another way to say it is, we are going through an initiation after all we go from one phase to another. Perhaps the earth is assisting us in lifting the veil initiating us to a quickening in energy and enabling us to see our true nature. Maybe when we see, remember and awaken to who we truly are, human beings can finally move as a collective consciousness from a state of surviving to a state of thriving. From Dr. Joe </a:t>
            </a:r>
            <a:r>
              <a:rPr lang="en-GB" b="1" i="0" baseline="0" noProof="0" dirty="0" err="1"/>
              <a:t>Spenza</a:t>
            </a:r>
            <a:r>
              <a:rPr lang="en-GB" b="1" i="0" baseline="0" noProof="0" dirty="0"/>
              <a:t>.</a:t>
            </a:r>
          </a:p>
          <a:p>
            <a:endParaRPr lang="en-GB" baseline="0" noProof="0" dirty="0"/>
          </a:p>
          <a:p>
            <a:r>
              <a:rPr lang="en-GB" baseline="0" noProof="0" dirty="0"/>
              <a:t>Schumann frequencies tend to be in tune with the human brainwaves. These brain waves are said to be linked to human consciousness. The higher the wave the higher the consciousness (?).</a:t>
            </a:r>
          </a:p>
          <a:p>
            <a:endParaRPr lang="en-GB" baseline="0" noProof="0" dirty="0"/>
          </a:p>
          <a:p>
            <a:r>
              <a:rPr lang="en-GB" baseline="0" noProof="0" dirty="0"/>
              <a:t>Some scientists are talking about a (coming) shift in consciousness, to more collective consciousness. They say the earth’s electromagnetic field can influence our nervous system. Others say that we cannot measure these very high brainwave frequencies in Hz yet.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991195" y="4105424"/>
            <a:ext cx="4071900" cy="897600"/>
          </a:xfrm>
          <a:prstGeom prst="rect">
            <a:avLst/>
          </a:prstGeom>
          <a:noFill/>
          <a:ln>
            <a:noFill/>
          </a:ln>
        </p:spPr>
        <p:txBody>
          <a:bodyPr spcFirstLastPara="1" wrap="square" lIns="58925" tIns="58925" rIns="58925" bIns="58925" anchor="ctr" anchorCtr="0"/>
          <a:lstStyle>
            <a:lvl1pPr marR="0" lvl="0"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57" name="Shape 57"/>
          <p:cNvSpPr txBox="1">
            <a:spLocks noGrp="1"/>
          </p:cNvSpPr>
          <p:nvPr>
            <p:ph type="body" idx="1"/>
          </p:nvPr>
        </p:nvSpPr>
        <p:spPr>
          <a:xfrm>
            <a:off x="5518547" y="4467076"/>
            <a:ext cx="3482700" cy="267900"/>
          </a:xfrm>
          <a:prstGeom prst="rect">
            <a:avLst/>
          </a:prstGeom>
          <a:noFill/>
          <a:ln>
            <a:noFill/>
          </a:ln>
        </p:spPr>
        <p:txBody>
          <a:bodyPr spcFirstLastPara="1" wrap="square" lIns="58925" tIns="58925" rIns="58925" bIns="58925" anchor="t" anchorCtr="0"/>
          <a:lstStyle>
            <a:lvl1pPr marL="457200" marR="0" lvl="0"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1pPr>
            <a:lvl2pPr marL="914400" marR="0" lvl="1"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2pPr>
            <a:lvl3pPr marL="1371600" marR="0" lvl="2"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3pPr>
            <a:lvl4pPr marL="1828800" marR="0" lvl="3"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4pPr>
            <a:lvl5pPr marL="2286000" marR="0" lvl="4"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5pPr>
            <a:lvl6pPr marL="2743200" marR="0" lvl="5"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6pPr>
            <a:lvl7pPr marL="3200400" marR="0" lvl="6"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7pPr>
            <a:lvl8pPr marL="3657600" marR="0" lvl="7"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8pPr>
            <a:lvl9pPr marL="4114800" marR="0" lvl="8"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9pPr>
          </a:lstStyle>
          <a:p>
            <a:endParaRPr/>
          </a:p>
        </p:txBody>
      </p:sp>
      <p:sp>
        <p:nvSpPr>
          <p:cNvPr id="58" name="Shape 58"/>
          <p:cNvSpPr txBox="1">
            <a:spLocks noGrp="1"/>
          </p:cNvSpPr>
          <p:nvPr>
            <p:ph type="dt" idx="10"/>
          </p:nvPr>
        </p:nvSpPr>
        <p:spPr>
          <a:xfrm>
            <a:off x="0" y="0"/>
            <a:ext cx="2109300" cy="1581900"/>
          </a:xfrm>
          <a:prstGeom prst="rect">
            <a:avLst/>
          </a:prstGeom>
          <a:noFill/>
          <a:ln>
            <a:noFill/>
          </a:ln>
        </p:spPr>
        <p:txBody>
          <a:bodyPr spcFirstLastPara="1" wrap="square" lIns="58925" tIns="58925" rIns="58925" bIns="58925" anchor="t" anchorCtr="0"/>
          <a:lstStyle>
            <a:lvl1pPr marR="0" lvl="0"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59" name="Shape 59"/>
          <p:cNvSpPr txBox="1">
            <a:spLocks noGrp="1"/>
          </p:cNvSpPr>
          <p:nvPr>
            <p:ph type="ftr" idx="11"/>
          </p:nvPr>
        </p:nvSpPr>
        <p:spPr>
          <a:xfrm>
            <a:off x="0" y="0"/>
            <a:ext cx="2109300" cy="1581900"/>
          </a:xfrm>
          <a:prstGeom prst="rect">
            <a:avLst/>
          </a:prstGeom>
          <a:noFill/>
          <a:ln>
            <a:noFill/>
          </a:ln>
        </p:spPr>
        <p:txBody>
          <a:bodyPr spcFirstLastPara="1" wrap="square" lIns="58925" tIns="58925" rIns="58925" bIns="58925" anchor="t" anchorCtr="0"/>
          <a:lstStyle>
            <a:lvl1pPr marR="0" lvl="0"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60" name="Shape 60"/>
          <p:cNvSpPr txBox="1">
            <a:spLocks noGrp="1"/>
          </p:cNvSpPr>
          <p:nvPr>
            <p:ph type="sldNum" idx="12"/>
          </p:nvPr>
        </p:nvSpPr>
        <p:spPr>
          <a:xfrm>
            <a:off x="8624961" y="4851331"/>
            <a:ext cx="219900" cy="157500"/>
          </a:xfrm>
          <a:prstGeom prst="rect">
            <a:avLst/>
          </a:prstGeom>
          <a:noFill/>
          <a:ln>
            <a:noFill/>
          </a:ln>
        </p:spPr>
        <p:txBody>
          <a:bodyPr spcFirstLastPara="1" wrap="square" lIns="32750" tIns="32750" rIns="32750" bIns="32750" anchor="b" anchorCtr="0">
            <a:noAutofit/>
          </a:bodyPr>
          <a:lstStyle>
            <a:lvl1pPr marL="0" marR="0" lvl="0" indent="0" algn="r" rtl="0">
              <a:lnSpc>
                <a:spcPct val="100000"/>
              </a:lnSpc>
              <a:spcBef>
                <a:spcPts val="0"/>
              </a:spcBef>
              <a:spcAft>
                <a:spcPts val="0"/>
              </a:spcAft>
              <a:buNone/>
              <a:defRPr sz="900" b="0" i="0" u="none" strike="noStrike" cap="none">
                <a:solidFill>
                  <a:srgbClr val="000000"/>
                </a:solidFill>
                <a:latin typeface="Helvetica Neue"/>
                <a:ea typeface="Helvetica Neue"/>
                <a:cs typeface="Helvetica Neue"/>
                <a:sym typeface="Helvetica Neue"/>
              </a:defRPr>
            </a:lvl1pPr>
            <a:lvl2pPr marL="0" marR="0" lvl="1" indent="0" algn="r" rtl="0">
              <a:lnSpc>
                <a:spcPct val="100000"/>
              </a:lnSpc>
              <a:spcBef>
                <a:spcPts val="0"/>
              </a:spcBef>
              <a:spcAft>
                <a:spcPts val="0"/>
              </a:spcAft>
              <a:buNone/>
              <a:defRPr sz="900" b="0" i="0" u="none" strike="noStrike" cap="none">
                <a:solidFill>
                  <a:srgbClr val="000000"/>
                </a:solidFill>
                <a:latin typeface="Helvetica Neue"/>
                <a:ea typeface="Helvetica Neue"/>
                <a:cs typeface="Helvetica Neue"/>
                <a:sym typeface="Helvetica Neue"/>
              </a:defRPr>
            </a:lvl2pPr>
            <a:lvl3pPr marL="0" marR="0" lvl="2" indent="0" algn="r" rtl="0">
              <a:lnSpc>
                <a:spcPct val="100000"/>
              </a:lnSpc>
              <a:spcBef>
                <a:spcPts val="0"/>
              </a:spcBef>
              <a:spcAft>
                <a:spcPts val="0"/>
              </a:spcAft>
              <a:buNone/>
              <a:defRPr sz="900" b="0" i="0" u="none" strike="noStrike" cap="none">
                <a:solidFill>
                  <a:srgbClr val="000000"/>
                </a:solidFill>
                <a:latin typeface="Helvetica Neue"/>
                <a:ea typeface="Helvetica Neue"/>
                <a:cs typeface="Helvetica Neue"/>
                <a:sym typeface="Helvetica Neue"/>
              </a:defRPr>
            </a:lvl3pPr>
            <a:lvl4pPr marL="0" marR="0" lvl="3" indent="0" algn="r" rtl="0">
              <a:lnSpc>
                <a:spcPct val="100000"/>
              </a:lnSpc>
              <a:spcBef>
                <a:spcPts val="0"/>
              </a:spcBef>
              <a:spcAft>
                <a:spcPts val="0"/>
              </a:spcAft>
              <a:buNone/>
              <a:defRPr sz="900" b="0" i="0" u="none" strike="noStrike" cap="none">
                <a:solidFill>
                  <a:srgbClr val="000000"/>
                </a:solidFill>
                <a:latin typeface="Helvetica Neue"/>
                <a:ea typeface="Helvetica Neue"/>
                <a:cs typeface="Helvetica Neue"/>
                <a:sym typeface="Helvetica Neue"/>
              </a:defRPr>
            </a:lvl4pPr>
            <a:lvl5pPr marL="0" marR="0" lvl="4" indent="0" algn="r" rtl="0">
              <a:lnSpc>
                <a:spcPct val="100000"/>
              </a:lnSpc>
              <a:spcBef>
                <a:spcPts val="0"/>
              </a:spcBef>
              <a:spcAft>
                <a:spcPts val="0"/>
              </a:spcAft>
              <a:buNone/>
              <a:defRPr sz="900" b="0" i="0" u="none" strike="noStrike" cap="none">
                <a:solidFill>
                  <a:srgbClr val="000000"/>
                </a:solidFill>
                <a:latin typeface="Helvetica Neue"/>
                <a:ea typeface="Helvetica Neue"/>
                <a:cs typeface="Helvetica Neue"/>
                <a:sym typeface="Helvetica Neue"/>
              </a:defRPr>
            </a:lvl5pPr>
            <a:lvl6pPr marL="0" marR="0" lvl="5" indent="0" algn="r" rtl="0">
              <a:lnSpc>
                <a:spcPct val="100000"/>
              </a:lnSpc>
              <a:spcBef>
                <a:spcPts val="0"/>
              </a:spcBef>
              <a:spcAft>
                <a:spcPts val="0"/>
              </a:spcAft>
              <a:buNone/>
              <a:defRPr sz="900" b="0" i="0" u="none" strike="noStrike" cap="none">
                <a:solidFill>
                  <a:srgbClr val="000000"/>
                </a:solidFill>
                <a:latin typeface="Helvetica Neue"/>
                <a:ea typeface="Helvetica Neue"/>
                <a:cs typeface="Helvetica Neue"/>
                <a:sym typeface="Helvetica Neue"/>
              </a:defRPr>
            </a:lvl6pPr>
            <a:lvl7pPr marL="0" marR="0" lvl="6" indent="0" algn="r" rtl="0">
              <a:lnSpc>
                <a:spcPct val="100000"/>
              </a:lnSpc>
              <a:spcBef>
                <a:spcPts val="0"/>
              </a:spcBef>
              <a:spcAft>
                <a:spcPts val="0"/>
              </a:spcAft>
              <a:buNone/>
              <a:defRPr sz="900" b="0" i="0" u="none" strike="noStrike" cap="none">
                <a:solidFill>
                  <a:srgbClr val="000000"/>
                </a:solidFill>
                <a:latin typeface="Helvetica Neue"/>
                <a:ea typeface="Helvetica Neue"/>
                <a:cs typeface="Helvetica Neue"/>
                <a:sym typeface="Helvetica Neue"/>
              </a:defRPr>
            </a:lvl7pPr>
            <a:lvl8pPr marL="0" marR="0" lvl="7" indent="0" algn="r" rtl="0">
              <a:lnSpc>
                <a:spcPct val="100000"/>
              </a:lnSpc>
              <a:spcBef>
                <a:spcPts val="0"/>
              </a:spcBef>
              <a:spcAft>
                <a:spcPts val="0"/>
              </a:spcAft>
              <a:buNone/>
              <a:defRPr sz="900" b="0" i="0" u="none" strike="noStrike" cap="none">
                <a:solidFill>
                  <a:srgbClr val="000000"/>
                </a:solidFill>
                <a:latin typeface="Helvetica Neue"/>
                <a:ea typeface="Helvetica Neue"/>
                <a:cs typeface="Helvetica Neue"/>
                <a:sym typeface="Helvetica Neue"/>
              </a:defRPr>
            </a:lvl8pPr>
            <a:lvl9pPr marL="0" marR="0" lvl="8" indent="0" algn="r" rtl="0">
              <a:lnSpc>
                <a:spcPct val="100000"/>
              </a:lnSpc>
              <a:spcBef>
                <a:spcPts val="0"/>
              </a:spcBef>
              <a:spcAft>
                <a:spcPts val="0"/>
              </a:spcAft>
              <a:buNone/>
              <a:defRPr sz="900" b="0" i="0" u="none" strike="noStrike" cap="none">
                <a:solidFill>
                  <a:srgbClr val="000000"/>
                </a:solidFill>
                <a:latin typeface="Helvetica Neue"/>
                <a:ea typeface="Helvetica Neue"/>
                <a:cs typeface="Helvetica Neue"/>
                <a:sym typeface="Helvetica Neue"/>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01836" y="174129"/>
            <a:ext cx="3571800" cy="736800"/>
          </a:xfrm>
          <a:prstGeom prst="rect">
            <a:avLst/>
          </a:prstGeom>
          <a:noFill/>
          <a:ln>
            <a:noFill/>
          </a:ln>
        </p:spPr>
        <p:txBody>
          <a:bodyPr spcFirstLastPara="1" wrap="square" lIns="58925" tIns="58925" rIns="58925" bIns="58925" anchor="b" anchorCtr="0"/>
          <a:lstStyle>
            <a:lvl1pPr marR="0" lvl="0"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68" name="Shape 68"/>
          <p:cNvSpPr txBox="1">
            <a:spLocks noGrp="1"/>
          </p:cNvSpPr>
          <p:nvPr>
            <p:ph type="body" idx="1"/>
          </p:nvPr>
        </p:nvSpPr>
        <p:spPr>
          <a:xfrm>
            <a:off x="401836" y="1172021"/>
            <a:ext cx="3571800" cy="3516000"/>
          </a:xfrm>
          <a:prstGeom prst="rect">
            <a:avLst/>
          </a:prstGeom>
          <a:noFill/>
          <a:ln>
            <a:noFill/>
          </a:ln>
        </p:spPr>
        <p:txBody>
          <a:bodyPr spcFirstLastPara="1" wrap="square" lIns="58925" tIns="58925" rIns="58925" bIns="58925" anchor="t" anchorCtr="0"/>
          <a:lstStyle>
            <a:lvl1pPr marL="457200" marR="0" lvl="0"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1pPr>
            <a:lvl2pPr marL="914400" marR="0" lvl="1"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2pPr>
            <a:lvl3pPr marL="1371600" marR="0" lvl="2"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3pPr>
            <a:lvl4pPr marL="1828800" marR="0" lvl="3"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4pPr>
            <a:lvl5pPr marL="2286000" marR="0" lvl="4"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5pPr>
            <a:lvl6pPr marL="2743200" marR="0" lvl="5"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6pPr>
            <a:lvl7pPr marL="3200400" marR="0" lvl="6"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7pPr>
            <a:lvl8pPr marL="3657600" marR="0" lvl="7"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8pPr>
            <a:lvl9pPr marL="4114800" marR="0" lvl="8"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9pPr>
          </a:lstStyle>
          <a:p>
            <a:endParaRPr/>
          </a:p>
        </p:txBody>
      </p:sp>
      <p:sp>
        <p:nvSpPr>
          <p:cNvPr id="69" name="Shape 69"/>
          <p:cNvSpPr txBox="1">
            <a:spLocks noGrp="1"/>
          </p:cNvSpPr>
          <p:nvPr>
            <p:ph type="dt" idx="10"/>
          </p:nvPr>
        </p:nvSpPr>
        <p:spPr>
          <a:xfrm>
            <a:off x="0" y="0"/>
            <a:ext cx="2109300" cy="1581900"/>
          </a:xfrm>
          <a:prstGeom prst="rect">
            <a:avLst/>
          </a:prstGeom>
          <a:noFill/>
          <a:ln>
            <a:noFill/>
          </a:ln>
        </p:spPr>
        <p:txBody>
          <a:bodyPr spcFirstLastPara="1" wrap="square" lIns="58925" tIns="58925" rIns="58925" bIns="58925" anchor="t" anchorCtr="0"/>
          <a:lstStyle>
            <a:lvl1pPr marR="0" lvl="0"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70" name="Shape 70"/>
          <p:cNvSpPr txBox="1">
            <a:spLocks noGrp="1"/>
          </p:cNvSpPr>
          <p:nvPr>
            <p:ph type="ftr" idx="11"/>
          </p:nvPr>
        </p:nvSpPr>
        <p:spPr>
          <a:xfrm>
            <a:off x="0" y="0"/>
            <a:ext cx="2109300" cy="1581900"/>
          </a:xfrm>
          <a:prstGeom prst="rect">
            <a:avLst/>
          </a:prstGeom>
          <a:noFill/>
          <a:ln>
            <a:noFill/>
          </a:ln>
        </p:spPr>
        <p:txBody>
          <a:bodyPr spcFirstLastPara="1" wrap="square" lIns="58925" tIns="58925" rIns="58925" bIns="58925" anchor="t" anchorCtr="0"/>
          <a:lstStyle>
            <a:lvl1pPr marR="0" lvl="0"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SzPts val="900"/>
              <a:buNone/>
              <a:defRPr sz="23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71" name="Shape 71"/>
          <p:cNvSpPr txBox="1">
            <a:spLocks noGrp="1"/>
          </p:cNvSpPr>
          <p:nvPr>
            <p:ph type="sldNum" idx="12"/>
          </p:nvPr>
        </p:nvSpPr>
        <p:spPr>
          <a:xfrm>
            <a:off x="358303" y="4851331"/>
            <a:ext cx="219900" cy="157500"/>
          </a:xfrm>
          <a:prstGeom prst="rect">
            <a:avLst/>
          </a:prstGeom>
          <a:noFill/>
          <a:ln>
            <a:noFill/>
          </a:ln>
        </p:spPr>
        <p:txBody>
          <a:bodyPr spcFirstLastPara="1" wrap="square" lIns="32750" tIns="32750" rIns="32750" bIns="32750" anchor="b" anchorCtr="0">
            <a:noAutofit/>
          </a:bodyPr>
          <a:lstStyle>
            <a:lvl1pPr marL="0" marR="0" lvl="0" indent="0" algn="l" rtl="0">
              <a:lnSpc>
                <a:spcPct val="100000"/>
              </a:lnSpc>
              <a:spcBef>
                <a:spcPts val="0"/>
              </a:spcBef>
              <a:spcAft>
                <a:spcPts val="0"/>
              </a:spcAft>
              <a:buNone/>
              <a:defRPr sz="900" b="0" i="0" u="none" strike="noStrike" cap="none">
                <a:solidFill>
                  <a:srgbClr val="000000"/>
                </a:solidFill>
                <a:latin typeface="Helvetica Neue"/>
                <a:ea typeface="Helvetica Neue"/>
                <a:cs typeface="Helvetica Neue"/>
                <a:sym typeface="Helvetica Neue"/>
              </a:defRPr>
            </a:lvl1pPr>
            <a:lvl2pPr marL="0" marR="0" lvl="1" indent="0" algn="l" rtl="0">
              <a:lnSpc>
                <a:spcPct val="100000"/>
              </a:lnSpc>
              <a:spcBef>
                <a:spcPts val="0"/>
              </a:spcBef>
              <a:spcAft>
                <a:spcPts val="0"/>
              </a:spcAft>
              <a:buNone/>
              <a:defRPr sz="900" b="0" i="0" u="none" strike="noStrike" cap="none">
                <a:solidFill>
                  <a:srgbClr val="000000"/>
                </a:solidFill>
                <a:latin typeface="Helvetica Neue"/>
                <a:ea typeface="Helvetica Neue"/>
                <a:cs typeface="Helvetica Neue"/>
                <a:sym typeface="Helvetica Neue"/>
              </a:defRPr>
            </a:lvl2pPr>
            <a:lvl3pPr marL="0" marR="0" lvl="2" indent="0" algn="l" rtl="0">
              <a:lnSpc>
                <a:spcPct val="100000"/>
              </a:lnSpc>
              <a:spcBef>
                <a:spcPts val="0"/>
              </a:spcBef>
              <a:spcAft>
                <a:spcPts val="0"/>
              </a:spcAft>
              <a:buNone/>
              <a:defRPr sz="900" b="0" i="0" u="none" strike="noStrike" cap="none">
                <a:solidFill>
                  <a:srgbClr val="000000"/>
                </a:solidFill>
                <a:latin typeface="Helvetica Neue"/>
                <a:ea typeface="Helvetica Neue"/>
                <a:cs typeface="Helvetica Neue"/>
                <a:sym typeface="Helvetica Neue"/>
              </a:defRPr>
            </a:lvl3pPr>
            <a:lvl4pPr marL="0" marR="0" lvl="3" indent="0" algn="l" rtl="0">
              <a:lnSpc>
                <a:spcPct val="100000"/>
              </a:lnSpc>
              <a:spcBef>
                <a:spcPts val="0"/>
              </a:spcBef>
              <a:spcAft>
                <a:spcPts val="0"/>
              </a:spcAft>
              <a:buNone/>
              <a:defRPr sz="900" b="0" i="0" u="none" strike="noStrike" cap="none">
                <a:solidFill>
                  <a:srgbClr val="000000"/>
                </a:solidFill>
                <a:latin typeface="Helvetica Neue"/>
                <a:ea typeface="Helvetica Neue"/>
                <a:cs typeface="Helvetica Neue"/>
                <a:sym typeface="Helvetica Neue"/>
              </a:defRPr>
            </a:lvl4pPr>
            <a:lvl5pPr marL="0" marR="0" lvl="4" indent="0" algn="l" rtl="0">
              <a:lnSpc>
                <a:spcPct val="100000"/>
              </a:lnSpc>
              <a:spcBef>
                <a:spcPts val="0"/>
              </a:spcBef>
              <a:spcAft>
                <a:spcPts val="0"/>
              </a:spcAft>
              <a:buNone/>
              <a:defRPr sz="900" b="0" i="0" u="none" strike="noStrike" cap="none">
                <a:solidFill>
                  <a:srgbClr val="000000"/>
                </a:solidFill>
                <a:latin typeface="Helvetica Neue"/>
                <a:ea typeface="Helvetica Neue"/>
                <a:cs typeface="Helvetica Neue"/>
                <a:sym typeface="Helvetica Neue"/>
              </a:defRPr>
            </a:lvl5pPr>
            <a:lvl6pPr marL="0" marR="0" lvl="5" indent="0" algn="l" rtl="0">
              <a:lnSpc>
                <a:spcPct val="100000"/>
              </a:lnSpc>
              <a:spcBef>
                <a:spcPts val="0"/>
              </a:spcBef>
              <a:spcAft>
                <a:spcPts val="0"/>
              </a:spcAft>
              <a:buNone/>
              <a:defRPr sz="900" b="0" i="0" u="none" strike="noStrike" cap="none">
                <a:solidFill>
                  <a:srgbClr val="000000"/>
                </a:solidFill>
                <a:latin typeface="Helvetica Neue"/>
                <a:ea typeface="Helvetica Neue"/>
                <a:cs typeface="Helvetica Neue"/>
                <a:sym typeface="Helvetica Neue"/>
              </a:defRPr>
            </a:lvl6pPr>
            <a:lvl7pPr marL="0" marR="0" lvl="6" indent="0" algn="l" rtl="0">
              <a:lnSpc>
                <a:spcPct val="100000"/>
              </a:lnSpc>
              <a:spcBef>
                <a:spcPts val="0"/>
              </a:spcBef>
              <a:spcAft>
                <a:spcPts val="0"/>
              </a:spcAft>
              <a:buNone/>
              <a:defRPr sz="900" b="0" i="0" u="none" strike="noStrike" cap="none">
                <a:solidFill>
                  <a:srgbClr val="000000"/>
                </a:solidFill>
                <a:latin typeface="Helvetica Neue"/>
                <a:ea typeface="Helvetica Neue"/>
                <a:cs typeface="Helvetica Neue"/>
                <a:sym typeface="Helvetica Neue"/>
              </a:defRPr>
            </a:lvl7pPr>
            <a:lvl8pPr marL="0" marR="0" lvl="7" indent="0" algn="l" rtl="0">
              <a:lnSpc>
                <a:spcPct val="100000"/>
              </a:lnSpc>
              <a:spcBef>
                <a:spcPts val="0"/>
              </a:spcBef>
              <a:spcAft>
                <a:spcPts val="0"/>
              </a:spcAft>
              <a:buNone/>
              <a:defRPr sz="900" b="0" i="0" u="none" strike="noStrike" cap="none">
                <a:solidFill>
                  <a:srgbClr val="000000"/>
                </a:solidFill>
                <a:latin typeface="Helvetica Neue"/>
                <a:ea typeface="Helvetica Neue"/>
                <a:cs typeface="Helvetica Neue"/>
                <a:sym typeface="Helvetica Neue"/>
              </a:defRPr>
            </a:lvl8pPr>
            <a:lvl9pPr marL="0" marR="0" lvl="8" indent="0" algn="l" rtl="0">
              <a:lnSpc>
                <a:spcPct val="100000"/>
              </a:lnSpc>
              <a:spcBef>
                <a:spcPts val="0"/>
              </a:spcBef>
              <a:spcAft>
                <a:spcPts val="0"/>
              </a:spcAft>
              <a:buNone/>
              <a:defRPr sz="900" b="0" i="0" u="none" strike="noStrike" cap="none">
                <a:solidFill>
                  <a:srgbClr val="000000"/>
                </a:solidFill>
                <a:latin typeface="Helvetica Neue"/>
                <a:ea typeface="Helvetica Neue"/>
                <a:cs typeface="Helvetica Neue"/>
                <a:sym typeface="Helvetica Neue"/>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cxnSp>
        <p:nvCxnSpPr>
          <p:cNvPr id="51" name="Shape 51"/>
          <p:cNvCxnSpPr/>
          <p:nvPr/>
        </p:nvCxnSpPr>
        <p:spPr>
          <a:xfrm>
            <a:off x="5304234" y="4205045"/>
            <a:ext cx="0" cy="750900"/>
          </a:xfrm>
          <a:prstGeom prst="straightConnector1">
            <a:avLst/>
          </a:prstGeom>
          <a:noFill/>
          <a:ln w="12700" cap="flat" cmpd="sng">
            <a:solidFill>
              <a:srgbClr val="9A9A9A"/>
            </a:solidFill>
            <a:prstDash val="solid"/>
            <a:round/>
            <a:headEnd type="none" w="sm" len="sm"/>
            <a:tailEnd type="none" w="sm" len="sm"/>
          </a:ln>
        </p:spPr>
      </p:cxnSp>
      <p:sp>
        <p:nvSpPr>
          <p:cNvPr id="52" name="Shape 52"/>
          <p:cNvSpPr txBox="1">
            <a:spLocks noGrp="1"/>
          </p:cNvSpPr>
          <p:nvPr>
            <p:ph type="title"/>
          </p:nvPr>
        </p:nvSpPr>
        <p:spPr>
          <a:xfrm>
            <a:off x="991195" y="4105424"/>
            <a:ext cx="4071900" cy="897600"/>
          </a:xfrm>
          <a:prstGeom prst="rect">
            <a:avLst/>
          </a:prstGeom>
          <a:noFill/>
          <a:ln>
            <a:noFill/>
          </a:ln>
        </p:spPr>
        <p:txBody>
          <a:bodyPr spcFirstLastPara="1" wrap="square" lIns="58925" tIns="58925" rIns="58925" bIns="58925" anchor="ctr" anchorCtr="0"/>
          <a:lstStyle>
            <a:lvl1pPr marR="0" lvl="0"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53" name="Shape 53"/>
          <p:cNvSpPr txBox="1">
            <a:spLocks noGrp="1"/>
          </p:cNvSpPr>
          <p:nvPr>
            <p:ph type="body" idx="1"/>
          </p:nvPr>
        </p:nvSpPr>
        <p:spPr>
          <a:xfrm>
            <a:off x="5518547" y="4467076"/>
            <a:ext cx="3482700" cy="267900"/>
          </a:xfrm>
          <a:prstGeom prst="rect">
            <a:avLst/>
          </a:prstGeom>
          <a:noFill/>
          <a:ln>
            <a:noFill/>
          </a:ln>
        </p:spPr>
        <p:txBody>
          <a:bodyPr spcFirstLastPara="1" wrap="square" lIns="58925" tIns="58925" rIns="58925" bIns="58925" anchor="t" anchorCtr="0"/>
          <a:lstStyle>
            <a:lvl1pPr marL="457200" marR="0" lvl="0"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1pPr>
            <a:lvl2pPr marL="914400" marR="0" lvl="1"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2pPr>
            <a:lvl3pPr marL="1371600" marR="0" lvl="2"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3pPr>
            <a:lvl4pPr marL="1828800" marR="0" lvl="3"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4pPr>
            <a:lvl5pPr marL="2286000" marR="0" lvl="4"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5pPr>
            <a:lvl6pPr marL="2743200" marR="0" lvl="5"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6pPr>
            <a:lvl7pPr marL="3200400" marR="0" lvl="6"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7pPr>
            <a:lvl8pPr marL="3657600" marR="0" lvl="7"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8pPr>
            <a:lvl9pPr marL="4114800" marR="0" lvl="8"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9pPr>
          </a:lstStyle>
          <a:p>
            <a:endParaRPr/>
          </a:p>
        </p:txBody>
      </p:sp>
      <p:sp>
        <p:nvSpPr>
          <p:cNvPr id="54" name="Shape 54"/>
          <p:cNvSpPr txBox="1">
            <a:spLocks noGrp="1"/>
          </p:cNvSpPr>
          <p:nvPr>
            <p:ph type="sldNum" idx="12"/>
          </p:nvPr>
        </p:nvSpPr>
        <p:spPr>
          <a:xfrm>
            <a:off x="8624961" y="4851331"/>
            <a:ext cx="219900" cy="157500"/>
          </a:xfrm>
          <a:prstGeom prst="rect">
            <a:avLst/>
          </a:prstGeom>
          <a:noFill/>
          <a:ln>
            <a:noFill/>
          </a:ln>
        </p:spPr>
        <p:txBody>
          <a:bodyPr spcFirstLastPara="1" wrap="square" lIns="32750" tIns="32750" rIns="32750" bIns="32750" anchor="b" anchorCtr="0">
            <a:noAutofit/>
          </a:bodyPr>
          <a:lstStyle>
            <a:lvl1pPr marL="0" marR="0" lvl="0" indent="0" algn="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
        <p:cNvGrpSpPr/>
        <p:nvPr/>
      </p:nvGrpSpPr>
      <p:grpSpPr>
        <a:xfrm>
          <a:off x="0" y="0"/>
          <a:ext cx="0" cy="0"/>
          <a:chOff x="0" y="0"/>
          <a:chExt cx="0" cy="0"/>
        </a:xfrm>
      </p:grpSpPr>
      <p:cxnSp>
        <p:nvCxnSpPr>
          <p:cNvPr id="62" name="Shape 62"/>
          <p:cNvCxnSpPr/>
          <p:nvPr/>
        </p:nvCxnSpPr>
        <p:spPr>
          <a:xfrm>
            <a:off x="401836" y="1038076"/>
            <a:ext cx="3566400" cy="0"/>
          </a:xfrm>
          <a:prstGeom prst="straightConnector1">
            <a:avLst/>
          </a:prstGeom>
          <a:noFill/>
          <a:ln w="12700" cap="flat" cmpd="sng">
            <a:solidFill>
              <a:srgbClr val="9A9A9A"/>
            </a:solidFill>
            <a:prstDash val="solid"/>
            <a:round/>
            <a:headEnd type="none" w="sm" len="sm"/>
            <a:tailEnd type="none" w="sm" len="sm"/>
          </a:ln>
        </p:spPr>
      </p:cxnSp>
      <p:sp>
        <p:nvSpPr>
          <p:cNvPr id="63" name="Shape 63"/>
          <p:cNvSpPr txBox="1">
            <a:spLocks noGrp="1"/>
          </p:cNvSpPr>
          <p:nvPr>
            <p:ph type="title"/>
          </p:nvPr>
        </p:nvSpPr>
        <p:spPr>
          <a:xfrm>
            <a:off x="401836" y="174129"/>
            <a:ext cx="3571800" cy="736800"/>
          </a:xfrm>
          <a:prstGeom prst="rect">
            <a:avLst/>
          </a:prstGeom>
          <a:noFill/>
          <a:ln>
            <a:noFill/>
          </a:ln>
        </p:spPr>
        <p:txBody>
          <a:bodyPr spcFirstLastPara="1" wrap="square" lIns="58925" tIns="58925" rIns="58925" bIns="58925" anchor="b" anchorCtr="0"/>
          <a:lstStyle>
            <a:lvl1pPr marR="0" lvl="0"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SzPts val="900"/>
              <a:buNone/>
              <a:defRPr sz="27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64" name="Shape 64"/>
          <p:cNvSpPr txBox="1">
            <a:spLocks noGrp="1"/>
          </p:cNvSpPr>
          <p:nvPr>
            <p:ph type="body" idx="1"/>
          </p:nvPr>
        </p:nvSpPr>
        <p:spPr>
          <a:xfrm>
            <a:off x="401836" y="1172021"/>
            <a:ext cx="3571800" cy="3516000"/>
          </a:xfrm>
          <a:prstGeom prst="rect">
            <a:avLst/>
          </a:prstGeom>
          <a:noFill/>
          <a:ln>
            <a:noFill/>
          </a:ln>
        </p:spPr>
        <p:txBody>
          <a:bodyPr spcFirstLastPara="1" wrap="square" lIns="58925" tIns="58925" rIns="58925" bIns="58925" anchor="t" anchorCtr="0"/>
          <a:lstStyle>
            <a:lvl1pPr marL="457200" marR="0" lvl="0"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1pPr>
            <a:lvl2pPr marL="914400" marR="0" lvl="1"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2pPr>
            <a:lvl3pPr marL="1371600" marR="0" lvl="2"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3pPr>
            <a:lvl4pPr marL="1828800" marR="0" lvl="3"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4pPr>
            <a:lvl5pPr marL="2286000" marR="0" lvl="4"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5pPr>
            <a:lvl6pPr marL="2743200" marR="0" lvl="5"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6pPr>
            <a:lvl7pPr marL="3200400" marR="0" lvl="6"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7pPr>
            <a:lvl8pPr marL="3657600" marR="0" lvl="7"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8pPr>
            <a:lvl9pPr marL="4114800" marR="0" lvl="8"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9pPr>
          </a:lstStyle>
          <a:p>
            <a:endParaRPr/>
          </a:p>
        </p:txBody>
      </p:sp>
      <p:sp>
        <p:nvSpPr>
          <p:cNvPr id="65" name="Shape 65"/>
          <p:cNvSpPr txBox="1">
            <a:spLocks noGrp="1"/>
          </p:cNvSpPr>
          <p:nvPr>
            <p:ph type="sldNum" idx="12"/>
          </p:nvPr>
        </p:nvSpPr>
        <p:spPr>
          <a:xfrm>
            <a:off x="358303" y="4851331"/>
            <a:ext cx="219900" cy="157500"/>
          </a:xfrm>
          <a:prstGeom prst="rect">
            <a:avLst/>
          </a:prstGeom>
          <a:noFill/>
          <a:ln>
            <a:noFill/>
          </a:ln>
        </p:spPr>
        <p:txBody>
          <a:bodyPr spcFirstLastPara="1" wrap="square" lIns="32750" tIns="32750" rIns="32750" bIns="32750" anchor="b" anchorCtr="0">
            <a:noAutofit/>
          </a:bodyPr>
          <a:lstStyle>
            <a:lvl1pPr marL="0" marR="0" lvl="0" indent="0" algn="l"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2"/>
        <p:cNvGrpSpPr/>
        <p:nvPr/>
      </p:nvGrpSpPr>
      <p:grpSpPr>
        <a:xfrm>
          <a:off x="0" y="0"/>
          <a:ext cx="0" cy="0"/>
          <a:chOff x="0" y="0"/>
          <a:chExt cx="0" cy="0"/>
        </a:xfrm>
      </p:grpSpPr>
      <p:sp>
        <p:nvSpPr>
          <p:cNvPr id="84" name="Shape 84"/>
          <p:cNvSpPr txBox="1">
            <a:spLocks noGrp="1"/>
          </p:cNvSpPr>
          <p:nvPr>
            <p:ph type="title"/>
          </p:nvPr>
        </p:nvSpPr>
        <p:spPr>
          <a:xfrm>
            <a:off x="401836" y="174129"/>
            <a:ext cx="3571800" cy="736800"/>
          </a:xfrm>
          <a:prstGeom prst="rect">
            <a:avLst/>
          </a:prstGeom>
          <a:noFill/>
          <a:ln>
            <a:noFill/>
          </a:ln>
        </p:spPr>
        <p:txBody>
          <a:bodyPr spcFirstLastPara="1" wrap="square" lIns="32750" tIns="32750" rIns="32750" bIns="32750" anchor="b" anchorCtr="0">
            <a:noAutofit/>
          </a:bodyPr>
          <a:lstStyle/>
          <a:p>
            <a:pPr marL="0" marR="0" lvl="0" indent="0" algn="l" rtl="0">
              <a:lnSpc>
                <a:spcPct val="100000"/>
              </a:lnSpc>
              <a:spcBef>
                <a:spcPts val="0"/>
              </a:spcBef>
              <a:spcAft>
                <a:spcPts val="0"/>
              </a:spcAft>
              <a:buClr>
                <a:srgbClr val="000000"/>
              </a:buClr>
              <a:buSzPts val="2700"/>
              <a:buFont typeface="Helvetica Neue Light"/>
              <a:buNone/>
            </a:pPr>
            <a:r>
              <a:rPr lang="en-GB" sz="2700" b="0" i="0" u="none" strike="noStrike" cap="none" dirty="0">
                <a:solidFill>
                  <a:srgbClr val="000000"/>
                </a:solidFill>
                <a:latin typeface="Helvetica Neue Light"/>
                <a:ea typeface="Helvetica Neue Light"/>
                <a:cs typeface="Helvetica Neue Light"/>
                <a:sym typeface="Helvetica Neue Light"/>
              </a:rPr>
              <a:t>Overview</a:t>
            </a:r>
            <a:endParaRPr dirty="0"/>
          </a:p>
        </p:txBody>
      </p:sp>
      <p:sp>
        <p:nvSpPr>
          <p:cNvPr id="85" name="Shape 85"/>
          <p:cNvSpPr txBox="1">
            <a:spLocks noGrp="1"/>
          </p:cNvSpPr>
          <p:nvPr>
            <p:ph type="body" idx="1"/>
          </p:nvPr>
        </p:nvSpPr>
        <p:spPr>
          <a:xfrm>
            <a:off x="401836" y="1172021"/>
            <a:ext cx="3571800" cy="3516000"/>
          </a:xfrm>
          <a:prstGeom prst="rect">
            <a:avLst/>
          </a:prstGeom>
          <a:noFill/>
          <a:ln>
            <a:noFill/>
          </a:ln>
        </p:spPr>
        <p:txBody>
          <a:bodyPr spcFirstLastPara="1" wrap="square" lIns="58925" tIns="29450" rIns="58925" bIns="29450" anchor="t" anchorCtr="0">
            <a:noAutofit/>
          </a:bodyPr>
          <a:lstStyle/>
          <a:p>
            <a:pPr marL="292100" lvl="0" indent="-298450">
              <a:spcBef>
                <a:spcPts val="0"/>
              </a:spcBef>
              <a:buSzPts val="1300"/>
            </a:pPr>
            <a:r>
              <a:rPr lang="en-GB" dirty="0">
                <a:sym typeface="Helvetica Neue"/>
              </a:rPr>
              <a:t>Meditation </a:t>
            </a:r>
          </a:p>
          <a:p>
            <a:pPr marL="292100" marR="0" lvl="0" indent="-298450" algn="l" rtl="0">
              <a:lnSpc>
                <a:spcPct val="100000"/>
              </a:lnSpc>
              <a:spcBef>
                <a:spcPts val="1900"/>
              </a:spcBef>
              <a:spcAft>
                <a:spcPts val="0"/>
              </a:spcAft>
              <a:buClr>
                <a:srgbClr val="747474"/>
              </a:buClr>
              <a:buSzPts val="1300"/>
              <a:buFont typeface="Helvetica Neue"/>
              <a:buChar char="•"/>
            </a:pPr>
            <a:r>
              <a:rPr lang="en-US" dirty="0">
                <a:sym typeface="Helvetica Neue"/>
              </a:rPr>
              <a:t>Why, what, how…</a:t>
            </a:r>
            <a:endParaRPr lang="en-GB" dirty="0">
              <a:sym typeface="Helvetica Neue"/>
            </a:endParaRPr>
          </a:p>
          <a:p>
            <a:pPr marL="292100" lvl="0" indent="-298450" rtl="0">
              <a:spcBef>
                <a:spcPts val="1900"/>
              </a:spcBef>
              <a:spcAft>
                <a:spcPts val="0"/>
              </a:spcAft>
              <a:buClr>
                <a:srgbClr val="747474"/>
              </a:buClr>
              <a:buSzPts val="1300"/>
              <a:buFont typeface="Helvetica Neue"/>
              <a:buChar char="•"/>
            </a:pPr>
            <a:r>
              <a:rPr lang="en-GB" dirty="0">
                <a:sym typeface="Helvetica Neue"/>
              </a:rPr>
              <a:t>Talk by Shri </a:t>
            </a:r>
            <a:r>
              <a:rPr lang="en-GB" dirty="0" err="1">
                <a:sym typeface="Helvetica Neue"/>
              </a:rPr>
              <a:t>Mataji</a:t>
            </a:r>
            <a:endParaRPr lang="en-GB" dirty="0">
              <a:sym typeface="Helvetica Neue"/>
            </a:endParaRPr>
          </a:p>
          <a:p>
            <a:pPr marL="292100" lvl="0" indent="-298450">
              <a:spcBef>
                <a:spcPts val="1900"/>
              </a:spcBef>
              <a:buSzPts val="1300"/>
            </a:pPr>
            <a:r>
              <a:rPr lang="en-GB" dirty="0">
                <a:sym typeface="Helvetica Neue"/>
              </a:rPr>
              <a:t>Hand massage, short example</a:t>
            </a:r>
          </a:p>
          <a:p>
            <a:pPr marL="292100" marR="0" lvl="0" indent="-298450" algn="l" rtl="0">
              <a:lnSpc>
                <a:spcPct val="100000"/>
              </a:lnSpc>
              <a:spcBef>
                <a:spcPts val="1900"/>
              </a:spcBef>
              <a:spcAft>
                <a:spcPts val="0"/>
              </a:spcAft>
              <a:buClr>
                <a:srgbClr val="747474"/>
              </a:buClr>
              <a:buSzPts val="1300"/>
              <a:buFont typeface="Helvetica Neue"/>
              <a:buChar char="•"/>
            </a:pPr>
            <a:r>
              <a:rPr lang="en-GB" dirty="0">
                <a:sym typeface="Helvetica Neue"/>
              </a:rPr>
              <a:t>Meditation</a:t>
            </a:r>
            <a:endParaRPr lang="en-GB" dirty="0"/>
          </a:p>
        </p:txBody>
      </p:sp>
      <p:pic>
        <p:nvPicPr>
          <p:cNvPr id="6" name="Afbeelding 5"/>
          <p:cNvPicPr>
            <a:picLocks noChangeAspect="1"/>
          </p:cNvPicPr>
          <p:nvPr/>
        </p:nvPicPr>
        <p:blipFill>
          <a:blip r:embed="rId3"/>
          <a:stretch>
            <a:fillRect/>
          </a:stretch>
        </p:blipFill>
        <p:spPr>
          <a:xfrm>
            <a:off x="4331086" y="763637"/>
            <a:ext cx="3433426" cy="3544886"/>
          </a:xfrm>
          <a:prstGeom prst="rect">
            <a:avLst/>
          </a:prstGeom>
        </p:spPr>
      </p:pic>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Four types of vibrations</a:t>
            </a:r>
            <a:endParaRPr lang="nl-NL" dirty="0"/>
          </a:p>
        </p:txBody>
      </p:sp>
      <p:sp>
        <p:nvSpPr>
          <p:cNvPr id="3" name="Tijdelijke aanduiding voor tekst 2"/>
          <p:cNvSpPr>
            <a:spLocks noGrp="1"/>
          </p:cNvSpPr>
          <p:nvPr>
            <p:ph type="body" idx="1"/>
          </p:nvPr>
        </p:nvSpPr>
        <p:spPr>
          <a:xfrm>
            <a:off x="401836" y="1172021"/>
            <a:ext cx="5364486" cy="3516000"/>
          </a:xfrm>
        </p:spPr>
        <p:txBody>
          <a:bodyPr/>
          <a:lstStyle/>
          <a:p>
            <a:r>
              <a:rPr lang="en-GB" dirty="0"/>
              <a:t>Electromagnetic: like universal telecommunication (as phone), over the whole world and there is sound, you can record them</a:t>
            </a:r>
          </a:p>
          <a:p>
            <a:pPr lvl="0"/>
            <a:r>
              <a:rPr lang="en-GB" dirty="0"/>
              <a:t>Emotional: there is joy in them</a:t>
            </a:r>
          </a:p>
          <a:p>
            <a:r>
              <a:rPr lang="en-GB" dirty="0"/>
              <a:t>Love: vibrations go where needed for the whole, out of compassion</a:t>
            </a:r>
          </a:p>
          <a:p>
            <a:r>
              <a:rPr lang="en-GB" dirty="0"/>
              <a:t>Light: quantum energy. You can see it on photo’s</a:t>
            </a:r>
          </a:p>
          <a:p>
            <a:endParaRPr lang="nl-NL" dirty="0"/>
          </a:p>
        </p:txBody>
      </p:sp>
      <p:pic>
        <p:nvPicPr>
          <p:cNvPr id="5" name="Afbeelding 4"/>
          <p:cNvPicPr>
            <a:picLocks noChangeAspect="1"/>
          </p:cNvPicPr>
          <p:nvPr/>
        </p:nvPicPr>
        <p:blipFill>
          <a:blip r:embed="rId3"/>
          <a:stretch>
            <a:fillRect/>
          </a:stretch>
        </p:blipFill>
        <p:spPr>
          <a:xfrm>
            <a:off x="5964683" y="857250"/>
            <a:ext cx="2374900" cy="3429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Power of love</a:t>
            </a:r>
          </a:p>
        </p:txBody>
      </p:sp>
      <p:sp>
        <p:nvSpPr>
          <p:cNvPr id="3" name="Tijdelijke aanduiding voor tekst 2"/>
          <p:cNvSpPr>
            <a:spLocks noGrp="1"/>
          </p:cNvSpPr>
          <p:nvPr>
            <p:ph type="body" idx="1"/>
          </p:nvPr>
        </p:nvSpPr>
        <p:spPr/>
        <p:txBody>
          <a:bodyPr/>
          <a:lstStyle/>
          <a:p>
            <a:r>
              <a:rPr lang="en-GB" dirty="0"/>
              <a:t>Vibrations are love</a:t>
            </a:r>
          </a:p>
          <a:p>
            <a:r>
              <a:rPr lang="en-GB" dirty="0"/>
              <a:t>Love works through vibrations</a:t>
            </a:r>
          </a:p>
          <a:p>
            <a:r>
              <a:rPr lang="en-GB" dirty="0"/>
              <a:t>The Spirit works through vibrations</a:t>
            </a:r>
          </a:p>
          <a:p>
            <a:r>
              <a:rPr lang="en-GB" dirty="0"/>
              <a:t>It emits light so you can see in a subtle way</a:t>
            </a:r>
          </a:p>
        </p:txBody>
      </p:sp>
      <p:pic>
        <p:nvPicPr>
          <p:cNvPr id="4" name="Afbeelding 3"/>
          <p:cNvPicPr>
            <a:picLocks noChangeAspect="1"/>
          </p:cNvPicPr>
          <p:nvPr/>
        </p:nvPicPr>
        <p:blipFill>
          <a:blip r:embed="rId3"/>
          <a:stretch>
            <a:fillRect/>
          </a:stretch>
        </p:blipFill>
        <p:spPr>
          <a:xfrm>
            <a:off x="5608682" y="622300"/>
            <a:ext cx="3022600" cy="38989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01836" y="174129"/>
            <a:ext cx="5050440" cy="736800"/>
          </a:xfrm>
          <a:prstGeom prst="rect">
            <a:avLst/>
          </a:prstGeom>
        </p:spPr>
        <p:txBody>
          <a:bodyPr spcFirstLastPara="1" wrap="square" lIns="58925" tIns="58925" rIns="58925" bIns="58925" anchor="b" anchorCtr="0">
            <a:noAutofit/>
          </a:bodyPr>
          <a:lstStyle/>
          <a:p>
            <a:pPr marL="0" lvl="0" indent="0">
              <a:spcBef>
                <a:spcPts val="0"/>
              </a:spcBef>
              <a:spcAft>
                <a:spcPts val="0"/>
              </a:spcAft>
              <a:buNone/>
            </a:pPr>
            <a:r>
              <a:rPr lang="en-GB" dirty="0"/>
              <a:t>Pure knowledge and action</a:t>
            </a:r>
          </a:p>
        </p:txBody>
      </p:sp>
      <p:sp>
        <p:nvSpPr>
          <p:cNvPr id="133" name="Shape 133"/>
          <p:cNvSpPr txBox="1">
            <a:spLocks noGrp="1"/>
          </p:cNvSpPr>
          <p:nvPr>
            <p:ph type="body" idx="1"/>
          </p:nvPr>
        </p:nvSpPr>
        <p:spPr>
          <a:xfrm>
            <a:off x="401836" y="1172025"/>
            <a:ext cx="7667508" cy="3516000"/>
          </a:xfrm>
          <a:prstGeom prst="rect">
            <a:avLst/>
          </a:prstGeom>
        </p:spPr>
        <p:txBody>
          <a:bodyPr spcFirstLastPara="1" wrap="square" lIns="58925" tIns="58925" rIns="58925" bIns="58925" anchor="t" anchorCtr="0">
            <a:noAutofit/>
          </a:bodyPr>
          <a:lstStyle/>
          <a:p>
            <a:pPr marL="0" indent="0">
              <a:buNone/>
            </a:pPr>
            <a:r>
              <a:rPr lang="en-GB" dirty="0"/>
              <a:t>You can only feel vibrations, when you are thoughtless; then the vibrations give you pure knowledge (beyond the mind)</a:t>
            </a:r>
            <a:endParaRPr lang="en-GB" i="1" dirty="0"/>
          </a:p>
          <a:p>
            <a:pPr marL="0" indent="0">
              <a:buNone/>
            </a:pPr>
            <a:r>
              <a:rPr lang="en-GB" i="1" dirty="0"/>
              <a:t>Vibrations act, report and think! They guide us, talk to us, help us, report to us. Tell us what is right and wrong</a:t>
            </a:r>
          </a:p>
          <a:p>
            <a:pPr marL="0" lvl="0" indent="0">
              <a:spcBef>
                <a:spcPts val="2700"/>
              </a:spcBef>
              <a:spcAft>
                <a:spcPts val="0"/>
              </a:spcAft>
              <a:buNone/>
            </a:pPr>
            <a:r>
              <a:rPr lang="en-GB" dirty="0"/>
              <a:t>Pure actions: doing things which are good for your ascent. So all techniques like candling, </a:t>
            </a:r>
            <a:r>
              <a:rPr lang="en-GB" dirty="0" err="1"/>
              <a:t>footsoaks</a:t>
            </a:r>
            <a:r>
              <a:rPr lang="en-GB" dirty="0"/>
              <a:t>, </a:t>
            </a:r>
            <a:r>
              <a:rPr lang="en-GB" dirty="0" err="1"/>
              <a:t>camphering</a:t>
            </a:r>
            <a:r>
              <a:rPr lang="en-GB" dirty="0"/>
              <a:t>, </a:t>
            </a:r>
            <a:r>
              <a:rPr lang="en-GB" dirty="0" err="1"/>
              <a:t>shoebeating</a:t>
            </a:r>
            <a:r>
              <a:rPr lang="en-GB" dirty="0"/>
              <a:t>, </a:t>
            </a:r>
            <a:r>
              <a:rPr lang="en-GB" dirty="0" err="1"/>
              <a:t>stringburning</a:t>
            </a:r>
            <a:r>
              <a:rPr lang="en-GB" dirty="0"/>
              <a:t> etc. are pure actions. Slowly you will learn all in the (advanced) course and the seminars.</a:t>
            </a:r>
          </a:p>
          <a:p>
            <a:pPr marL="0" lvl="0" indent="0">
              <a:spcBef>
                <a:spcPts val="2700"/>
              </a:spcBef>
              <a:spcAft>
                <a:spcPts val="0"/>
              </a:spcAft>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1836" y="174129"/>
            <a:ext cx="4605712" cy="736800"/>
          </a:xfrm>
        </p:spPr>
        <p:txBody>
          <a:bodyPr/>
          <a:lstStyle/>
          <a:p>
            <a:r>
              <a:rPr lang="en-US" dirty="0"/>
              <a:t>Work on yourself</a:t>
            </a:r>
            <a:endParaRPr lang="nl-NL" dirty="0"/>
          </a:p>
        </p:txBody>
      </p:sp>
      <p:sp>
        <p:nvSpPr>
          <p:cNvPr id="3" name="Tijdelijke aanduiding voor tekst 2"/>
          <p:cNvSpPr>
            <a:spLocks noGrp="1"/>
          </p:cNvSpPr>
          <p:nvPr>
            <p:ph type="body" idx="1"/>
          </p:nvPr>
        </p:nvSpPr>
        <p:spPr>
          <a:xfrm>
            <a:off x="401835" y="1172021"/>
            <a:ext cx="4806657" cy="3516000"/>
          </a:xfrm>
        </p:spPr>
        <p:txBody>
          <a:bodyPr/>
          <a:lstStyle/>
          <a:p>
            <a:r>
              <a:rPr lang="en-GB" dirty="0"/>
              <a:t>Give </a:t>
            </a:r>
            <a:r>
              <a:rPr lang="en-GB" dirty="0" err="1"/>
              <a:t>bandhans</a:t>
            </a:r>
            <a:r>
              <a:rPr lang="en-GB" dirty="0"/>
              <a:t> = giving vibrations without thinking; so attention is not in thinking process</a:t>
            </a:r>
          </a:p>
          <a:p>
            <a:r>
              <a:rPr lang="en-GB" dirty="0"/>
              <a:t>With a </a:t>
            </a:r>
            <a:r>
              <a:rPr lang="en-GB" dirty="0" err="1"/>
              <a:t>bandhan</a:t>
            </a:r>
            <a:r>
              <a:rPr lang="en-GB" dirty="0"/>
              <a:t> you put </a:t>
            </a:r>
            <a:r>
              <a:rPr lang="en-GB" dirty="0" err="1"/>
              <a:t>Chaitanya</a:t>
            </a:r>
            <a:r>
              <a:rPr lang="en-GB" dirty="0"/>
              <a:t> (vibrations) into action</a:t>
            </a:r>
          </a:p>
          <a:p>
            <a:r>
              <a:rPr lang="en-GB" dirty="0"/>
              <a:t>Vibrations exist in everything: in all atoms and molecules; they are all pervading</a:t>
            </a:r>
          </a:p>
          <a:p>
            <a:endParaRPr lang="nl-NL" dirty="0"/>
          </a:p>
        </p:txBody>
      </p:sp>
      <p:pic>
        <p:nvPicPr>
          <p:cNvPr id="4" name="Afbeelding 3"/>
          <p:cNvPicPr>
            <a:picLocks noChangeAspect="1"/>
          </p:cNvPicPr>
          <p:nvPr/>
        </p:nvPicPr>
        <p:blipFill>
          <a:blip r:embed="rId3"/>
          <a:stretch>
            <a:fillRect/>
          </a:stretch>
        </p:blipFill>
        <p:spPr>
          <a:xfrm>
            <a:off x="5331407" y="1398662"/>
            <a:ext cx="3812593" cy="319120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01829" y="216568"/>
            <a:ext cx="8163279" cy="736800"/>
          </a:xfrm>
          <a:prstGeom prst="rect">
            <a:avLst/>
          </a:prstGeom>
        </p:spPr>
        <p:txBody>
          <a:bodyPr spcFirstLastPara="1" wrap="square" lIns="58925" tIns="58925" rIns="58925" bIns="58925" anchor="b" anchorCtr="0">
            <a:noAutofit/>
          </a:bodyPr>
          <a:lstStyle/>
          <a:p>
            <a:pPr marL="0" lvl="0" indent="0">
              <a:spcBef>
                <a:spcPts val="0"/>
              </a:spcBef>
              <a:spcAft>
                <a:spcPts val="0"/>
              </a:spcAft>
              <a:buNone/>
            </a:pPr>
            <a:r>
              <a:rPr lang="en-US" dirty="0"/>
              <a:t>Improving vibratory awareness</a:t>
            </a:r>
            <a:endParaRPr dirty="0"/>
          </a:p>
        </p:txBody>
      </p:sp>
      <p:sp>
        <p:nvSpPr>
          <p:cNvPr id="126" name="Shape 126"/>
          <p:cNvSpPr txBox="1">
            <a:spLocks noGrp="1"/>
          </p:cNvSpPr>
          <p:nvPr>
            <p:ph type="body" idx="1"/>
          </p:nvPr>
        </p:nvSpPr>
        <p:spPr>
          <a:xfrm>
            <a:off x="401829" y="1172025"/>
            <a:ext cx="5069531" cy="3533700"/>
          </a:xfrm>
          <a:prstGeom prst="rect">
            <a:avLst/>
          </a:prstGeom>
        </p:spPr>
        <p:txBody>
          <a:bodyPr spcFirstLastPara="1" wrap="square" lIns="58925" tIns="58925" rIns="58925" bIns="58925" anchor="t" anchorCtr="0">
            <a:noAutofit/>
          </a:bodyPr>
          <a:lstStyle/>
          <a:p>
            <a:pPr marL="44450">
              <a:lnSpc>
                <a:spcPct val="115000"/>
              </a:lnSpc>
              <a:spcBef>
                <a:spcPts val="500"/>
              </a:spcBef>
              <a:buFont typeface="Wingdings" charset="2"/>
              <a:buChar char="u"/>
            </a:pPr>
            <a:r>
              <a:rPr lang="en-GB" dirty="0">
                <a:solidFill>
                  <a:schemeClr val="bg1">
                    <a:lumMod val="50000"/>
                  </a:schemeClr>
                </a:solidFill>
              </a:rPr>
              <a:t>Massage with vibrated oil your head, neck, shoulders, back and hands</a:t>
            </a:r>
          </a:p>
          <a:p>
            <a:pPr marL="44450">
              <a:lnSpc>
                <a:spcPct val="115000"/>
              </a:lnSpc>
              <a:spcBef>
                <a:spcPts val="500"/>
              </a:spcBef>
              <a:buFont typeface="Wingdings" charset="2"/>
              <a:buChar char="u"/>
            </a:pPr>
            <a:r>
              <a:rPr lang="en-GB" sz="2400" dirty="0">
                <a:solidFill>
                  <a:schemeClr val="bg1">
                    <a:lumMod val="50000"/>
                  </a:schemeClr>
                </a:solidFill>
              </a:rPr>
              <a:t>Vibrations sit on fat, nerves is made of fat, your brain is also made of fat. Oil soothes the nerves.</a:t>
            </a:r>
          </a:p>
          <a:p>
            <a:pPr marL="44450">
              <a:lnSpc>
                <a:spcPct val="115000"/>
              </a:lnSpc>
              <a:spcBef>
                <a:spcPts val="500"/>
              </a:spcBef>
              <a:buFont typeface="Wingdings" charset="2"/>
              <a:buChar char="u"/>
            </a:pPr>
            <a:r>
              <a:rPr lang="en-GB" dirty="0">
                <a:solidFill>
                  <a:schemeClr val="bg1">
                    <a:lumMod val="50000"/>
                  </a:schemeClr>
                </a:solidFill>
              </a:rPr>
              <a:t>Hold your hands on the level of your heart and use your hands</a:t>
            </a:r>
          </a:p>
          <a:p>
            <a:pPr marL="44450">
              <a:lnSpc>
                <a:spcPct val="115000"/>
              </a:lnSpc>
              <a:spcBef>
                <a:spcPts val="500"/>
              </a:spcBef>
              <a:buFont typeface="Wingdings" charset="2"/>
              <a:buChar char="u"/>
            </a:pPr>
            <a:r>
              <a:rPr lang="en-GB" dirty="0">
                <a:solidFill>
                  <a:schemeClr val="bg1">
                    <a:lumMod val="50000"/>
                  </a:schemeClr>
                </a:solidFill>
              </a:rPr>
              <a:t>Sing mantras for the </a:t>
            </a:r>
            <a:r>
              <a:rPr lang="en-GB" dirty="0" err="1">
                <a:solidFill>
                  <a:schemeClr val="bg1">
                    <a:lumMod val="50000"/>
                  </a:schemeClr>
                </a:solidFill>
              </a:rPr>
              <a:t>Vishuddhi</a:t>
            </a:r>
            <a:endParaRPr lang="en-GB" dirty="0">
              <a:solidFill>
                <a:schemeClr val="bg1">
                  <a:lumMod val="50000"/>
                </a:schemeClr>
              </a:solidFill>
            </a:endParaRPr>
          </a:p>
          <a:p>
            <a:pPr marL="44450">
              <a:lnSpc>
                <a:spcPct val="115000"/>
              </a:lnSpc>
              <a:spcBef>
                <a:spcPts val="500"/>
              </a:spcBef>
              <a:buNone/>
            </a:pPr>
            <a:br>
              <a:rPr lang="en-GB" dirty="0"/>
            </a:br>
            <a:endParaRPr lang="en-GB" dirty="0">
              <a:solidFill>
                <a:schemeClr val="bg1">
                  <a:lumMod val="65000"/>
                </a:schemeClr>
              </a:solidFill>
            </a:endParaRPr>
          </a:p>
          <a:p>
            <a:pPr marL="292100" lvl="0" indent="-247650" rtl="0">
              <a:spcBef>
                <a:spcPts val="0"/>
              </a:spcBef>
              <a:spcAft>
                <a:spcPts val="0"/>
              </a:spcAft>
              <a:buSzPts val="1700"/>
              <a:buNone/>
            </a:pPr>
            <a:endParaRPr lang="en-GB" dirty="0"/>
          </a:p>
        </p:txBody>
      </p:sp>
      <p:pic>
        <p:nvPicPr>
          <p:cNvPr id="4" name="Afbeelding 3"/>
          <p:cNvPicPr>
            <a:picLocks noChangeAspect="1"/>
          </p:cNvPicPr>
          <p:nvPr/>
        </p:nvPicPr>
        <p:blipFill>
          <a:blip r:embed="rId3"/>
          <a:stretch>
            <a:fillRect/>
          </a:stretch>
        </p:blipFill>
        <p:spPr>
          <a:xfrm>
            <a:off x="5471360" y="1658887"/>
            <a:ext cx="3492500" cy="23241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1835" y="174129"/>
            <a:ext cx="5224624" cy="736800"/>
          </a:xfrm>
        </p:spPr>
        <p:txBody>
          <a:bodyPr/>
          <a:lstStyle/>
          <a:p>
            <a:r>
              <a:rPr lang="en-US" dirty="0"/>
              <a:t>Improving vibratory awareness</a:t>
            </a:r>
            <a:endParaRPr lang="en-GB" dirty="0"/>
          </a:p>
        </p:txBody>
      </p:sp>
      <p:sp>
        <p:nvSpPr>
          <p:cNvPr id="3" name="Tijdelijke aanduiding voor tekst 2"/>
          <p:cNvSpPr>
            <a:spLocks noGrp="1"/>
          </p:cNvSpPr>
          <p:nvPr>
            <p:ph type="body" idx="1"/>
          </p:nvPr>
        </p:nvSpPr>
        <p:spPr>
          <a:xfrm>
            <a:off x="401836" y="1172021"/>
            <a:ext cx="4356540" cy="3516000"/>
          </a:xfrm>
        </p:spPr>
        <p:txBody>
          <a:bodyPr/>
          <a:lstStyle/>
          <a:p>
            <a:r>
              <a:rPr lang="en-GB" dirty="0"/>
              <a:t>Protect your neck / head with a shawl / hood</a:t>
            </a:r>
          </a:p>
          <a:p>
            <a:r>
              <a:rPr lang="en-GB" dirty="0"/>
              <a:t>Right hand in ice, left hand in fire (shortly!)</a:t>
            </a:r>
          </a:p>
          <a:p>
            <a:r>
              <a:rPr lang="en-GB" dirty="0"/>
              <a:t>Watch everything, witness with open hands</a:t>
            </a:r>
          </a:p>
          <a:p>
            <a:r>
              <a:rPr lang="en-GB" dirty="0"/>
              <a:t>Use your vibrations, flow is always there, direct it; ‘online’</a:t>
            </a:r>
          </a:p>
          <a:p>
            <a:endParaRPr lang="nl-NL" dirty="0"/>
          </a:p>
        </p:txBody>
      </p:sp>
      <p:pic>
        <p:nvPicPr>
          <p:cNvPr id="4" name="Afbeelding 3"/>
          <p:cNvPicPr>
            <a:picLocks noChangeAspect="1"/>
          </p:cNvPicPr>
          <p:nvPr/>
        </p:nvPicPr>
        <p:blipFill>
          <a:blip r:embed="rId3"/>
          <a:stretch>
            <a:fillRect/>
          </a:stretch>
        </p:blipFill>
        <p:spPr>
          <a:xfrm>
            <a:off x="5253166" y="1763385"/>
            <a:ext cx="3492500" cy="23241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01836" y="174129"/>
            <a:ext cx="5059976" cy="736800"/>
          </a:xfrm>
          <a:prstGeom prst="rect">
            <a:avLst/>
          </a:prstGeom>
        </p:spPr>
        <p:txBody>
          <a:bodyPr spcFirstLastPara="1" wrap="square" lIns="58925" tIns="58925" rIns="58925" bIns="58925" anchor="b" anchorCtr="0">
            <a:noAutofit/>
          </a:bodyPr>
          <a:lstStyle/>
          <a:p>
            <a:pPr marL="0" lvl="0" indent="0">
              <a:spcBef>
                <a:spcPts val="0"/>
              </a:spcBef>
              <a:spcAft>
                <a:spcPts val="0"/>
              </a:spcAft>
              <a:buNone/>
            </a:pPr>
            <a:r>
              <a:rPr lang="en-GB" dirty="0"/>
              <a:t>Improving vibratory awareness</a:t>
            </a:r>
            <a:endParaRPr dirty="0"/>
          </a:p>
        </p:txBody>
      </p:sp>
      <p:sp>
        <p:nvSpPr>
          <p:cNvPr id="126" name="Shape 126"/>
          <p:cNvSpPr txBox="1">
            <a:spLocks noGrp="1"/>
          </p:cNvSpPr>
          <p:nvPr>
            <p:ph type="body" idx="1"/>
          </p:nvPr>
        </p:nvSpPr>
        <p:spPr>
          <a:xfrm>
            <a:off x="401829" y="1172025"/>
            <a:ext cx="3865371" cy="3533700"/>
          </a:xfrm>
          <a:prstGeom prst="rect">
            <a:avLst/>
          </a:prstGeom>
        </p:spPr>
        <p:txBody>
          <a:bodyPr spcFirstLastPara="1" wrap="square" lIns="58925" tIns="58925" rIns="58925" bIns="58925" anchor="t" anchorCtr="0">
            <a:noAutofit/>
          </a:bodyPr>
          <a:lstStyle/>
          <a:p>
            <a:pPr marL="292100" indent="-247650">
              <a:spcBef>
                <a:spcPts val="0"/>
              </a:spcBef>
              <a:buNone/>
            </a:pPr>
            <a:r>
              <a:rPr lang="en-GB" b="1" dirty="0">
                <a:solidFill>
                  <a:schemeClr val="tx1">
                    <a:lumMod val="75000"/>
                    <a:lumOff val="25000"/>
                  </a:schemeClr>
                </a:solidFill>
              </a:rPr>
              <a:t>Watch / listen to Shri </a:t>
            </a:r>
            <a:r>
              <a:rPr lang="en-GB" b="1" dirty="0" err="1">
                <a:solidFill>
                  <a:schemeClr val="tx1">
                    <a:lumMod val="75000"/>
                    <a:lumOff val="25000"/>
                  </a:schemeClr>
                </a:solidFill>
              </a:rPr>
              <a:t>Mataji’s</a:t>
            </a:r>
            <a:r>
              <a:rPr lang="en-GB" b="1" dirty="0">
                <a:solidFill>
                  <a:schemeClr val="tx1">
                    <a:lumMod val="75000"/>
                    <a:lumOff val="25000"/>
                  </a:schemeClr>
                </a:solidFill>
              </a:rPr>
              <a:t> talks</a:t>
            </a:r>
          </a:p>
          <a:p>
            <a:pPr marL="292100" indent="-247650">
              <a:spcBef>
                <a:spcPts val="0"/>
              </a:spcBef>
              <a:buNone/>
            </a:pPr>
            <a:endParaRPr lang="en-GB" b="1" dirty="0">
              <a:solidFill>
                <a:schemeClr val="tx1">
                  <a:lumMod val="75000"/>
                  <a:lumOff val="25000"/>
                </a:schemeClr>
              </a:solidFill>
            </a:endParaRPr>
          </a:p>
          <a:p>
            <a:pPr marL="387350" indent="-342900">
              <a:spcBef>
                <a:spcPts val="0"/>
              </a:spcBef>
              <a:buFont typeface="Wingdings" pitchFamily="2" charset="2"/>
              <a:buChar char="ü"/>
            </a:pPr>
            <a:r>
              <a:rPr lang="en-GB" dirty="0"/>
              <a:t>Listen without thinking </a:t>
            </a:r>
          </a:p>
          <a:p>
            <a:pPr marL="387350" indent="-342900">
              <a:spcBef>
                <a:spcPts val="0"/>
              </a:spcBef>
              <a:buFont typeface="Wingdings" pitchFamily="2" charset="2"/>
              <a:buChar char="ü"/>
            </a:pPr>
            <a:r>
              <a:rPr lang="en-GB" dirty="0"/>
              <a:t>Her voice works on our </a:t>
            </a:r>
            <a:r>
              <a:rPr lang="en-GB" dirty="0" err="1"/>
              <a:t>Sahasrara</a:t>
            </a:r>
            <a:r>
              <a:rPr lang="en-GB" dirty="0"/>
              <a:t> and on our </a:t>
            </a:r>
            <a:r>
              <a:rPr lang="en-GB" dirty="0" err="1"/>
              <a:t>Kundalini</a:t>
            </a:r>
            <a:endParaRPr lang="en-GB" dirty="0"/>
          </a:p>
          <a:p>
            <a:pPr marL="387350" indent="-342900">
              <a:spcBef>
                <a:spcPts val="0"/>
              </a:spcBef>
              <a:buFont typeface="Wingdings" pitchFamily="2" charset="2"/>
              <a:buChar char="ü"/>
            </a:pPr>
            <a:r>
              <a:rPr lang="en-GB" dirty="0"/>
              <a:t>When </a:t>
            </a:r>
            <a:r>
              <a:rPr lang="en-GB" dirty="0" err="1"/>
              <a:t>Shri</a:t>
            </a:r>
            <a:r>
              <a:rPr lang="en-GB" dirty="0"/>
              <a:t> </a:t>
            </a:r>
            <a:r>
              <a:rPr lang="en-GB" dirty="0" err="1"/>
              <a:t>Mataji</a:t>
            </a:r>
            <a:r>
              <a:rPr lang="en-GB" dirty="0"/>
              <a:t> speaks vibrations flow</a:t>
            </a:r>
          </a:p>
          <a:p>
            <a:pPr marL="292100" indent="-247650">
              <a:spcBef>
                <a:spcPts val="0"/>
              </a:spcBef>
              <a:buNone/>
            </a:pPr>
            <a:endParaRPr lang="en-GB" b="1" dirty="0">
              <a:solidFill>
                <a:schemeClr val="tx1">
                  <a:lumMod val="75000"/>
                  <a:lumOff val="25000"/>
                </a:schemeClr>
              </a:solidFill>
            </a:endParaRPr>
          </a:p>
          <a:p>
            <a:pPr marL="292100" indent="-247650">
              <a:spcBef>
                <a:spcPts val="0"/>
              </a:spcBef>
              <a:buNone/>
            </a:pPr>
            <a:endParaRPr lang="en-GB" b="1" dirty="0">
              <a:solidFill>
                <a:schemeClr val="tx1">
                  <a:lumMod val="75000"/>
                  <a:lumOff val="25000"/>
                </a:schemeClr>
              </a:solidFill>
            </a:endParaRPr>
          </a:p>
          <a:p>
            <a:pPr marL="292100" lvl="0" indent="-247650" rtl="0">
              <a:spcBef>
                <a:spcPts val="0"/>
              </a:spcBef>
              <a:spcAft>
                <a:spcPts val="0"/>
              </a:spcAft>
              <a:buSzPts val="1700"/>
              <a:buNone/>
            </a:pPr>
            <a:endParaRPr lang="en-GB" dirty="0"/>
          </a:p>
        </p:txBody>
      </p:sp>
      <p:pic>
        <p:nvPicPr>
          <p:cNvPr id="4" name="Shape 171"/>
          <p:cNvPicPr preferRelativeResize="0"/>
          <p:nvPr/>
        </p:nvPicPr>
        <p:blipFill>
          <a:blip r:embed="rId3">
            <a:alphaModFix/>
          </a:blip>
          <a:stretch>
            <a:fillRect/>
          </a:stretch>
        </p:blipFill>
        <p:spPr>
          <a:xfrm>
            <a:off x="4267200" y="1312500"/>
            <a:ext cx="4876800" cy="3124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Cooking / Art with love = vibrations</a:t>
            </a:r>
          </a:p>
        </p:txBody>
      </p:sp>
      <p:sp>
        <p:nvSpPr>
          <p:cNvPr id="3" name="Tijdelijke aanduiding voor tekst 2"/>
          <p:cNvSpPr>
            <a:spLocks noGrp="1"/>
          </p:cNvSpPr>
          <p:nvPr>
            <p:ph type="body" idx="1"/>
          </p:nvPr>
        </p:nvSpPr>
        <p:spPr/>
        <p:txBody>
          <a:bodyPr/>
          <a:lstStyle/>
          <a:p>
            <a:r>
              <a:rPr lang="en-GB" dirty="0"/>
              <a:t>Food: Eat it, cook it and give it with (detached) love; eat with your hands</a:t>
            </a:r>
          </a:p>
          <a:p>
            <a:r>
              <a:rPr lang="en-GB" dirty="0"/>
              <a:t>Eternal art / music has vibrations and is loved by many: Mozart, Rembrandt, Blake, Vermeer, M. Angelo</a:t>
            </a:r>
          </a:p>
        </p:txBody>
      </p:sp>
      <p:pic>
        <p:nvPicPr>
          <p:cNvPr id="4" name="Afbeelding 3"/>
          <p:cNvPicPr>
            <a:picLocks noChangeAspect="1"/>
          </p:cNvPicPr>
          <p:nvPr/>
        </p:nvPicPr>
        <p:blipFill>
          <a:blip r:embed="rId3"/>
          <a:stretch>
            <a:fillRect/>
          </a:stretch>
        </p:blipFill>
        <p:spPr>
          <a:xfrm>
            <a:off x="7009873" y="1588031"/>
            <a:ext cx="2134127" cy="2134127"/>
          </a:xfrm>
          <a:prstGeom prst="rect">
            <a:avLst/>
          </a:prstGeom>
        </p:spPr>
      </p:pic>
      <p:pic>
        <p:nvPicPr>
          <p:cNvPr id="5" name="Afbeelding 4"/>
          <p:cNvPicPr>
            <a:picLocks noChangeAspect="1"/>
          </p:cNvPicPr>
          <p:nvPr/>
        </p:nvPicPr>
        <p:blipFill>
          <a:blip r:embed="rId4"/>
          <a:stretch>
            <a:fillRect/>
          </a:stretch>
        </p:blipFill>
        <p:spPr>
          <a:xfrm>
            <a:off x="4195731" y="1011964"/>
            <a:ext cx="2385025" cy="357056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01835" y="174129"/>
            <a:ext cx="5260497" cy="736800"/>
          </a:xfrm>
          <a:prstGeom prst="rect">
            <a:avLst/>
          </a:prstGeom>
        </p:spPr>
        <p:txBody>
          <a:bodyPr spcFirstLastPara="1" wrap="square" lIns="58925" tIns="58925" rIns="58925" bIns="58925" anchor="b" anchorCtr="0">
            <a:noAutofit/>
          </a:bodyPr>
          <a:lstStyle/>
          <a:p>
            <a:pPr marL="0" lvl="0" indent="0">
              <a:spcBef>
                <a:spcPts val="0"/>
              </a:spcBef>
              <a:spcAft>
                <a:spcPts val="0"/>
              </a:spcAft>
              <a:buNone/>
            </a:pPr>
            <a:r>
              <a:rPr lang="en-US" dirty="0"/>
              <a:t>What affects our vibrations?</a:t>
            </a:r>
            <a:endParaRPr dirty="0"/>
          </a:p>
        </p:txBody>
      </p:sp>
      <p:sp>
        <p:nvSpPr>
          <p:cNvPr id="126" name="Shape 126"/>
          <p:cNvSpPr txBox="1">
            <a:spLocks noGrp="1"/>
          </p:cNvSpPr>
          <p:nvPr>
            <p:ph type="body" idx="1"/>
          </p:nvPr>
        </p:nvSpPr>
        <p:spPr>
          <a:xfrm>
            <a:off x="401830" y="1172025"/>
            <a:ext cx="3961800" cy="3533700"/>
          </a:xfrm>
          <a:prstGeom prst="rect">
            <a:avLst/>
          </a:prstGeom>
        </p:spPr>
        <p:txBody>
          <a:bodyPr spcFirstLastPara="1" wrap="square" lIns="58925" tIns="58925" rIns="58925" bIns="58925" anchor="t" anchorCtr="0">
            <a:noAutofit/>
          </a:bodyPr>
          <a:lstStyle/>
          <a:p>
            <a:pPr marL="292100" lvl="0" indent="-247650" rtl="0">
              <a:spcBef>
                <a:spcPts val="0"/>
              </a:spcBef>
              <a:spcAft>
                <a:spcPts val="0"/>
              </a:spcAft>
              <a:buSzPts val="1700"/>
              <a:buChar char="•"/>
            </a:pPr>
            <a:endParaRPr lang="en-GB" dirty="0"/>
          </a:p>
        </p:txBody>
      </p:sp>
      <p:pic>
        <p:nvPicPr>
          <p:cNvPr id="4" name="Picture 3" descr="coffee-Pixabay.jpg"/>
          <p:cNvPicPr>
            <a:picLocks noChangeAspect="1"/>
          </p:cNvPicPr>
          <p:nvPr/>
        </p:nvPicPr>
        <p:blipFill>
          <a:blip r:embed="rId3"/>
          <a:stretch>
            <a:fillRect/>
          </a:stretch>
        </p:blipFill>
        <p:spPr>
          <a:xfrm>
            <a:off x="482320" y="996800"/>
            <a:ext cx="3881310" cy="2587540"/>
          </a:xfrm>
          <a:prstGeom prst="rect">
            <a:avLst/>
          </a:prstGeom>
        </p:spPr>
      </p:pic>
      <p:pic>
        <p:nvPicPr>
          <p:cNvPr id="5" name="Picture 4" descr="coffee-mobile-car-attention.png"/>
          <p:cNvPicPr>
            <a:picLocks noChangeAspect="1"/>
          </p:cNvPicPr>
          <p:nvPr/>
        </p:nvPicPr>
        <p:blipFill>
          <a:blip r:embed="rId4"/>
          <a:stretch>
            <a:fillRect/>
          </a:stretch>
        </p:blipFill>
        <p:spPr>
          <a:xfrm>
            <a:off x="4363630" y="2051837"/>
            <a:ext cx="4067804" cy="26509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1836" y="174129"/>
            <a:ext cx="4284874" cy="736800"/>
          </a:xfrm>
        </p:spPr>
        <p:txBody>
          <a:bodyPr/>
          <a:lstStyle/>
          <a:p>
            <a:r>
              <a:rPr lang="en-GB" dirty="0"/>
              <a:t>What ‘stops’ vibrations?</a:t>
            </a:r>
          </a:p>
        </p:txBody>
      </p:sp>
      <p:sp>
        <p:nvSpPr>
          <p:cNvPr id="3" name="Tijdelijke aanduiding voor tekst 2"/>
          <p:cNvSpPr>
            <a:spLocks noGrp="1"/>
          </p:cNvSpPr>
          <p:nvPr>
            <p:ph type="body" idx="1"/>
          </p:nvPr>
        </p:nvSpPr>
        <p:spPr>
          <a:xfrm>
            <a:off x="401835" y="1172021"/>
            <a:ext cx="8367403" cy="3516000"/>
          </a:xfrm>
        </p:spPr>
        <p:txBody>
          <a:bodyPr/>
          <a:lstStyle/>
          <a:p>
            <a:r>
              <a:rPr lang="en-GB" dirty="0"/>
              <a:t>Guilt: you cannot feel vibrations of the left side properly because the guilt is sitting on the nerve.</a:t>
            </a:r>
          </a:p>
          <a:p>
            <a:r>
              <a:rPr lang="en-GB" dirty="0"/>
              <a:t>Not recognizing the Divine, doubts, thinking (mind)</a:t>
            </a:r>
          </a:p>
          <a:p>
            <a:pPr>
              <a:buNone/>
            </a:pPr>
            <a:r>
              <a:rPr lang="en-GB" i="1" dirty="0"/>
              <a:t>Respect yourself, your body emits vibrations. You are the instrument through which the vibrations flow.</a:t>
            </a:r>
          </a:p>
          <a:p>
            <a:endParaRPr lang="nl-NL" dirty="0"/>
          </a:p>
          <a:p>
            <a:endParaRPr lang="nl-NL" dirty="0"/>
          </a:p>
          <a:p>
            <a:endParaRPr lang="nl-NL" dirty="0"/>
          </a:p>
        </p:txBody>
      </p:sp>
      <p:pic>
        <p:nvPicPr>
          <p:cNvPr id="4" name="Afbeelding 3"/>
          <p:cNvPicPr>
            <a:picLocks noChangeAspect="1"/>
          </p:cNvPicPr>
          <p:nvPr/>
        </p:nvPicPr>
        <p:blipFill>
          <a:blip r:embed="rId3"/>
          <a:stretch>
            <a:fillRect/>
          </a:stretch>
        </p:blipFill>
        <p:spPr>
          <a:xfrm>
            <a:off x="-3236451" y="3801806"/>
            <a:ext cx="15240000" cy="134169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8334" y="3868293"/>
            <a:ext cx="4604761" cy="1134731"/>
          </a:xfrm>
          <a:prstGeom prst="rect">
            <a:avLst/>
          </a:prstGeom>
          <a:noFill/>
          <a:ln>
            <a:noFill/>
          </a:ln>
        </p:spPr>
        <p:txBody>
          <a:bodyPr spcFirstLastPara="1" wrap="square" lIns="32750" tIns="32750" rIns="32750" bIns="32750" anchor="ctr" anchorCtr="0">
            <a:noAutofit/>
          </a:bodyPr>
          <a:lstStyle/>
          <a:p>
            <a:pPr marL="0" marR="0" lvl="0" indent="0" algn="r" rtl="0">
              <a:lnSpc>
                <a:spcPct val="100000"/>
              </a:lnSpc>
              <a:spcBef>
                <a:spcPts val="0"/>
              </a:spcBef>
              <a:spcAft>
                <a:spcPts val="0"/>
              </a:spcAft>
              <a:buClr>
                <a:srgbClr val="000000"/>
              </a:buClr>
              <a:buSzPts val="2700"/>
              <a:buFont typeface="Helvetica Neue Light"/>
              <a:buNone/>
            </a:pPr>
            <a:r>
              <a:rPr lang="en-GB" dirty="0"/>
              <a:t>Vibrations    </a:t>
            </a:r>
            <a:br>
              <a:rPr lang="en-GB" dirty="0"/>
            </a:br>
            <a:r>
              <a:rPr lang="en-GB" dirty="0"/>
              <a:t>Why, what, how…</a:t>
            </a:r>
            <a:r>
              <a:rPr lang="en-GB" sz="1600" cap="all" dirty="0"/>
              <a:t> </a:t>
            </a:r>
            <a:endParaRPr cap="all" dirty="0"/>
          </a:p>
        </p:txBody>
      </p:sp>
      <p:sp>
        <p:nvSpPr>
          <p:cNvPr id="77" name="Shape 77"/>
          <p:cNvSpPr txBox="1">
            <a:spLocks noGrp="1"/>
          </p:cNvSpPr>
          <p:nvPr>
            <p:ph type="body" idx="1"/>
          </p:nvPr>
        </p:nvSpPr>
        <p:spPr>
          <a:xfrm>
            <a:off x="5518547" y="4467076"/>
            <a:ext cx="3482700" cy="267900"/>
          </a:xfrm>
          <a:prstGeom prst="rect">
            <a:avLst/>
          </a:prstGeom>
          <a:noFill/>
          <a:ln>
            <a:noFill/>
          </a:ln>
        </p:spPr>
        <p:txBody>
          <a:bodyPr spcFirstLastPara="1" wrap="square" lIns="58925" tIns="29450" rIns="58925" bIns="29450" anchor="t" anchorCtr="0">
            <a:noAutofit/>
          </a:bodyPr>
          <a:lstStyle/>
          <a:p>
            <a:pPr marL="292100" marR="0" lvl="0" indent="-292100" algn="l" rtl="0">
              <a:lnSpc>
                <a:spcPct val="100000"/>
              </a:lnSpc>
              <a:spcBef>
                <a:spcPts val="0"/>
              </a:spcBef>
              <a:spcAft>
                <a:spcPts val="0"/>
              </a:spcAft>
              <a:buClr>
                <a:srgbClr val="747474"/>
              </a:buClr>
              <a:buSzPts val="1300"/>
              <a:buFont typeface="Helvetica Neue"/>
              <a:buNone/>
            </a:pPr>
            <a:r>
              <a:rPr lang="nl-NL" dirty="0"/>
              <a:t>Love and innocence</a:t>
            </a:r>
            <a:endParaRPr dirty="0"/>
          </a:p>
        </p:txBody>
      </p:sp>
      <p:pic>
        <p:nvPicPr>
          <p:cNvPr id="6" name="Afbeelding 5"/>
          <p:cNvPicPr>
            <a:picLocks noChangeAspect="1"/>
          </p:cNvPicPr>
          <p:nvPr/>
        </p:nvPicPr>
        <p:blipFill>
          <a:blip r:embed="rId3"/>
          <a:stretch>
            <a:fillRect/>
          </a:stretch>
        </p:blipFill>
        <p:spPr>
          <a:xfrm>
            <a:off x="2612284" y="388085"/>
            <a:ext cx="4227120" cy="2922109"/>
          </a:xfrm>
          <a:prstGeom prst="rect">
            <a:avLst/>
          </a:prstGeom>
        </p:spPr>
      </p:pic>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Singing</a:t>
            </a:r>
            <a:r>
              <a:rPr lang="nl-NL" dirty="0"/>
              <a:t> </a:t>
            </a:r>
            <a:r>
              <a:rPr lang="nl-NL" dirty="0" err="1"/>
              <a:t>with</a:t>
            </a:r>
            <a:r>
              <a:rPr lang="nl-NL" dirty="0"/>
              <a:t> </a:t>
            </a:r>
            <a:r>
              <a:rPr lang="nl-NL" dirty="0" err="1"/>
              <a:t>love</a:t>
            </a:r>
            <a:endParaRPr lang="nl-NL" dirty="0"/>
          </a:p>
        </p:txBody>
      </p:sp>
      <p:sp>
        <p:nvSpPr>
          <p:cNvPr id="3" name="Tijdelijke aanduiding voor tekst 2"/>
          <p:cNvSpPr>
            <a:spLocks noGrp="1"/>
          </p:cNvSpPr>
          <p:nvPr>
            <p:ph type="body" idx="1"/>
          </p:nvPr>
        </p:nvSpPr>
        <p:spPr/>
        <p:txBody>
          <a:bodyPr/>
          <a:lstStyle/>
          <a:p>
            <a:r>
              <a:rPr lang="nl-NL" dirty="0"/>
              <a:t>Song </a:t>
            </a:r>
            <a:r>
              <a:rPr lang="nl-NL" dirty="0" err="1"/>
              <a:t>about</a:t>
            </a:r>
            <a:r>
              <a:rPr lang="nl-NL" dirty="0"/>
              <a:t> the </a:t>
            </a:r>
            <a:r>
              <a:rPr lang="nl-NL" dirty="0" err="1"/>
              <a:t>Kundalini</a:t>
            </a:r>
            <a:endParaRPr lang="nl-NL" dirty="0"/>
          </a:p>
        </p:txBody>
      </p:sp>
      <p:pic>
        <p:nvPicPr>
          <p:cNvPr id="4" name="Afbeelding 3"/>
          <p:cNvPicPr>
            <a:picLocks noChangeAspect="1"/>
          </p:cNvPicPr>
          <p:nvPr/>
        </p:nvPicPr>
        <p:blipFill>
          <a:blip r:embed="rId2"/>
          <a:stretch>
            <a:fillRect/>
          </a:stretch>
        </p:blipFill>
        <p:spPr>
          <a:xfrm>
            <a:off x="5112040" y="302742"/>
            <a:ext cx="3526840" cy="2347553"/>
          </a:xfrm>
          <a:prstGeom prst="rect">
            <a:avLst/>
          </a:prstGeom>
        </p:spPr>
      </p:pic>
      <p:pic>
        <p:nvPicPr>
          <p:cNvPr id="5" name="Afbeelding 4"/>
          <p:cNvPicPr>
            <a:picLocks noChangeAspect="1"/>
          </p:cNvPicPr>
          <p:nvPr/>
        </p:nvPicPr>
        <p:blipFill>
          <a:blip r:embed="rId3"/>
          <a:stretch>
            <a:fillRect/>
          </a:stretch>
        </p:blipFill>
        <p:spPr>
          <a:xfrm>
            <a:off x="1462826" y="2510472"/>
            <a:ext cx="3009053" cy="2018204"/>
          </a:xfrm>
          <a:prstGeom prst="rect">
            <a:avLst/>
          </a:prstGeom>
        </p:spPr>
      </p:pic>
      <p:pic>
        <p:nvPicPr>
          <p:cNvPr id="6" name="Afbeelding 5"/>
          <p:cNvPicPr>
            <a:picLocks noChangeAspect="1"/>
          </p:cNvPicPr>
          <p:nvPr/>
        </p:nvPicPr>
        <p:blipFill>
          <a:blip r:embed="rId4"/>
          <a:stretch>
            <a:fillRect/>
          </a:stretch>
        </p:blipFill>
        <p:spPr>
          <a:xfrm>
            <a:off x="5988160" y="3088824"/>
            <a:ext cx="2045544" cy="205467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 </a:t>
            </a:r>
            <a:r>
              <a:rPr lang="nl-NL" dirty="0" err="1"/>
              <a:t>will</a:t>
            </a:r>
            <a:r>
              <a:rPr lang="nl-NL" dirty="0"/>
              <a:t> listen to…</a:t>
            </a:r>
          </a:p>
        </p:txBody>
      </p:sp>
      <p:sp>
        <p:nvSpPr>
          <p:cNvPr id="3" name="Tijdelijke aanduiding voor tekst 2"/>
          <p:cNvSpPr>
            <a:spLocks noGrp="1"/>
          </p:cNvSpPr>
          <p:nvPr>
            <p:ph type="body" idx="1"/>
          </p:nvPr>
        </p:nvSpPr>
        <p:spPr>
          <a:xfrm>
            <a:off x="401836" y="1172021"/>
            <a:ext cx="3801932" cy="3516000"/>
          </a:xfrm>
        </p:spPr>
        <p:txBody>
          <a:bodyPr/>
          <a:lstStyle/>
          <a:p>
            <a:pPr>
              <a:buFont typeface="Wingdings" charset="2"/>
              <a:buChar char="v"/>
            </a:pPr>
            <a:r>
              <a:rPr lang="en-GB" dirty="0" err="1"/>
              <a:t>Sahasrara</a:t>
            </a:r>
            <a:r>
              <a:rPr lang="en-GB" dirty="0"/>
              <a:t> </a:t>
            </a:r>
            <a:r>
              <a:rPr lang="en-GB" dirty="0" err="1"/>
              <a:t>Puja</a:t>
            </a:r>
            <a:r>
              <a:rPr lang="en-GB" dirty="0"/>
              <a:t>, Realise your own Divinity, 5 May 1991, Italy </a:t>
            </a:r>
            <a:r>
              <a:rPr lang="en-GB" sz="1400" dirty="0"/>
              <a:t>first 5 minutes</a:t>
            </a:r>
          </a:p>
          <a:p>
            <a:pPr>
              <a:buFont typeface="Wingdings" charset="2"/>
              <a:buChar char="v"/>
            </a:pPr>
            <a:r>
              <a:rPr lang="en-GB" dirty="0"/>
              <a:t>What are vibrations? 12 September 1978 </a:t>
            </a:r>
            <a:r>
              <a:rPr lang="en-GB" sz="1200" dirty="0"/>
              <a:t>first 8 minutes</a:t>
            </a:r>
          </a:p>
        </p:txBody>
      </p:sp>
      <p:pic>
        <p:nvPicPr>
          <p:cNvPr id="5" name="Afbeelding 4"/>
          <p:cNvPicPr>
            <a:picLocks noChangeAspect="1"/>
          </p:cNvPicPr>
          <p:nvPr/>
        </p:nvPicPr>
        <p:blipFill>
          <a:blip r:embed="rId3"/>
          <a:stretch>
            <a:fillRect/>
          </a:stretch>
        </p:blipFill>
        <p:spPr>
          <a:xfrm>
            <a:off x="5317467" y="1409700"/>
            <a:ext cx="3492500" cy="23241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9"/>
        <p:cNvGrpSpPr/>
        <p:nvPr/>
      </p:nvGrpSpPr>
      <p:grpSpPr>
        <a:xfrm>
          <a:off x="0" y="0"/>
          <a:ext cx="0" cy="0"/>
          <a:chOff x="0" y="0"/>
          <a:chExt cx="0" cy="0"/>
        </a:xfrm>
      </p:grpSpPr>
      <p:sp>
        <p:nvSpPr>
          <p:cNvPr id="91" name="Shape 91"/>
          <p:cNvSpPr txBox="1">
            <a:spLocks noGrp="1"/>
          </p:cNvSpPr>
          <p:nvPr>
            <p:ph type="title"/>
          </p:nvPr>
        </p:nvSpPr>
        <p:spPr>
          <a:xfrm>
            <a:off x="991195" y="4105424"/>
            <a:ext cx="4071900" cy="897600"/>
          </a:xfrm>
          <a:prstGeom prst="rect">
            <a:avLst/>
          </a:prstGeom>
          <a:noFill/>
          <a:ln>
            <a:noFill/>
          </a:ln>
        </p:spPr>
        <p:txBody>
          <a:bodyPr spcFirstLastPara="1" wrap="square" lIns="32750" tIns="32750" rIns="32750" bIns="32750" anchor="ctr" anchorCtr="0">
            <a:noAutofit/>
          </a:bodyPr>
          <a:lstStyle/>
          <a:p>
            <a:pPr marL="0" marR="0" lvl="0" indent="0" algn="r" rtl="0">
              <a:lnSpc>
                <a:spcPct val="100000"/>
              </a:lnSpc>
              <a:spcBef>
                <a:spcPts val="0"/>
              </a:spcBef>
              <a:spcAft>
                <a:spcPts val="0"/>
              </a:spcAft>
              <a:buClr>
                <a:srgbClr val="000000"/>
              </a:buClr>
              <a:buSzPts val="2700"/>
              <a:buFont typeface="Helvetica Neue Light"/>
              <a:buNone/>
            </a:pPr>
            <a:r>
              <a:rPr lang="en-GB"/>
              <a:t>Meditation</a:t>
            </a:r>
            <a:endParaRPr/>
          </a:p>
        </p:txBody>
      </p:sp>
      <p:sp>
        <p:nvSpPr>
          <p:cNvPr id="92" name="Shape 92"/>
          <p:cNvSpPr txBox="1">
            <a:spLocks noGrp="1"/>
          </p:cNvSpPr>
          <p:nvPr>
            <p:ph type="body" idx="1"/>
          </p:nvPr>
        </p:nvSpPr>
        <p:spPr>
          <a:xfrm>
            <a:off x="5518547" y="4467076"/>
            <a:ext cx="3482700" cy="267900"/>
          </a:xfrm>
          <a:prstGeom prst="rect">
            <a:avLst/>
          </a:prstGeom>
          <a:noFill/>
          <a:ln>
            <a:noFill/>
          </a:ln>
        </p:spPr>
        <p:txBody>
          <a:bodyPr spcFirstLastPara="1" wrap="square" lIns="58925" tIns="29450" rIns="58925" bIns="29450" anchor="t" anchorCtr="0">
            <a:noAutofit/>
          </a:bodyPr>
          <a:lstStyle/>
          <a:p>
            <a:pPr marL="292100" marR="0" lvl="0" indent="-292100" algn="l" rtl="0">
              <a:lnSpc>
                <a:spcPct val="100000"/>
              </a:lnSpc>
              <a:spcBef>
                <a:spcPts val="0"/>
              </a:spcBef>
              <a:spcAft>
                <a:spcPts val="0"/>
              </a:spcAft>
              <a:buClr>
                <a:srgbClr val="747474"/>
              </a:buClr>
              <a:buSzPts val="1300"/>
              <a:buFont typeface="Helvetica Neue"/>
              <a:buNone/>
            </a:pPr>
            <a:r>
              <a:rPr lang="en-GB" sz="1700" b="0" i="0" u="none" strike="noStrike" cap="none">
                <a:solidFill>
                  <a:srgbClr val="747474"/>
                </a:solidFill>
                <a:latin typeface="Helvetica Neue"/>
                <a:ea typeface="Helvetica Neue"/>
                <a:cs typeface="Helvetica Neue"/>
                <a:sym typeface="Helvetica Neue"/>
              </a:rPr>
              <a:t>Cl</a:t>
            </a:r>
            <a:r>
              <a:rPr lang="en-GB" sz="1700">
                <a:latin typeface="Helvetica Neue"/>
                <a:ea typeface="Helvetica Neue"/>
                <a:cs typeface="Helvetica Neue"/>
                <a:sym typeface="Helvetica Neue"/>
              </a:rPr>
              <a:t>earing chakras</a:t>
            </a:r>
            <a:endParaRPr/>
          </a:p>
        </p:txBody>
      </p:sp>
      <p:pic>
        <p:nvPicPr>
          <p:cNvPr id="3" name="Picture 2">
            <a:extLst>
              <a:ext uri="{FF2B5EF4-FFF2-40B4-BE49-F238E27FC236}">
                <a16:creationId xmlns:a16="http://schemas.microsoft.com/office/drawing/2014/main" id="{E5C5CD02-95CC-9242-98AE-3EBED6C6785E}"/>
              </a:ext>
            </a:extLst>
          </p:cNvPr>
          <p:cNvPicPr>
            <a:picLocks noChangeAspect="1"/>
          </p:cNvPicPr>
          <p:nvPr/>
        </p:nvPicPr>
        <p:blipFill>
          <a:blip r:embed="rId3"/>
          <a:stretch>
            <a:fillRect/>
          </a:stretch>
        </p:blipFill>
        <p:spPr>
          <a:xfrm>
            <a:off x="1351985" y="0"/>
            <a:ext cx="6387422" cy="4173009"/>
          </a:xfrm>
          <a:prstGeom prst="rect">
            <a:avLst/>
          </a:prstGeom>
        </p:spPr>
      </p:pic>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1835" y="144689"/>
            <a:ext cx="5120131" cy="458183"/>
          </a:xfrm>
        </p:spPr>
        <p:txBody>
          <a:bodyPr/>
          <a:lstStyle/>
          <a:p>
            <a:br>
              <a:rPr lang="en-GB" dirty="0"/>
            </a:br>
            <a:br>
              <a:rPr lang="en-GB" dirty="0"/>
            </a:br>
            <a:br>
              <a:rPr lang="en-GB" dirty="0"/>
            </a:br>
            <a:br>
              <a:rPr lang="en-GB" dirty="0"/>
            </a:br>
            <a:r>
              <a:rPr lang="en-GB" dirty="0" err="1"/>
              <a:t>Selfrealisation</a:t>
            </a:r>
            <a:r>
              <a:rPr lang="en-GB" dirty="0"/>
              <a:t>, how ?</a:t>
            </a:r>
          </a:p>
        </p:txBody>
      </p:sp>
      <p:sp>
        <p:nvSpPr>
          <p:cNvPr id="3" name="Tijdelijke aanduiding voor tekst 2"/>
          <p:cNvSpPr>
            <a:spLocks noGrp="1"/>
          </p:cNvSpPr>
          <p:nvPr>
            <p:ph type="body" idx="1"/>
          </p:nvPr>
        </p:nvSpPr>
        <p:spPr>
          <a:xfrm>
            <a:off x="401836" y="1172021"/>
            <a:ext cx="7941398" cy="3516000"/>
          </a:xfrm>
        </p:spPr>
        <p:txBody>
          <a:bodyPr/>
          <a:lstStyle/>
          <a:p>
            <a:r>
              <a:rPr lang="en-GB" sz="1800" dirty="0"/>
              <a:t>When </a:t>
            </a:r>
            <a:r>
              <a:rPr lang="en-GB" sz="1800" b="1" dirty="0">
                <a:solidFill>
                  <a:schemeClr val="tx1"/>
                </a:solidFill>
              </a:rPr>
              <a:t>the </a:t>
            </a:r>
            <a:r>
              <a:rPr lang="en-GB" sz="1800" b="1" dirty="0" err="1">
                <a:solidFill>
                  <a:schemeClr val="tx1"/>
                </a:solidFill>
              </a:rPr>
              <a:t>Kundalini</a:t>
            </a:r>
            <a:r>
              <a:rPr lang="en-GB" sz="1800" b="1" dirty="0">
                <a:solidFill>
                  <a:schemeClr val="tx1"/>
                </a:solidFill>
              </a:rPr>
              <a:t> </a:t>
            </a:r>
            <a:r>
              <a:rPr lang="en-GB" sz="1800" dirty="0"/>
              <a:t>rises with a few strands, She opens the chakras a little bit, because She </a:t>
            </a:r>
            <a:r>
              <a:rPr lang="en-GB" sz="1800" b="1" dirty="0">
                <a:solidFill>
                  <a:schemeClr val="tx1"/>
                </a:solidFill>
              </a:rPr>
              <a:t>gives vibrations </a:t>
            </a:r>
            <a:r>
              <a:rPr lang="en-GB" sz="1800" dirty="0"/>
              <a:t>to the chakras. Also the </a:t>
            </a:r>
            <a:r>
              <a:rPr lang="en-GB" sz="1800" dirty="0" err="1"/>
              <a:t>Kundalini</a:t>
            </a:r>
            <a:r>
              <a:rPr lang="en-GB" sz="1800" dirty="0"/>
              <a:t> starts emitting vibrations on the sides, so all the 1000 nerves can get enlightened, gradually opening the </a:t>
            </a:r>
            <a:r>
              <a:rPr lang="en-GB" sz="1800" dirty="0" err="1"/>
              <a:t>Sahasrara</a:t>
            </a:r>
            <a:r>
              <a:rPr lang="en-GB" sz="1800" dirty="0"/>
              <a:t> more and more.</a:t>
            </a:r>
          </a:p>
          <a:p>
            <a:r>
              <a:rPr lang="en-GB" sz="1800" dirty="0" err="1"/>
              <a:t>Sahasrara</a:t>
            </a:r>
            <a:r>
              <a:rPr lang="en-GB" sz="1800" dirty="0"/>
              <a:t> has to be open, so the </a:t>
            </a:r>
            <a:r>
              <a:rPr lang="en-GB" sz="1800" dirty="0" err="1"/>
              <a:t>Kundalini</a:t>
            </a:r>
            <a:r>
              <a:rPr lang="en-GB" sz="1800" dirty="0"/>
              <a:t> emerges out (you feel the cool breeze) and it enters into the subtle energy, which is all pervading. Then the </a:t>
            </a:r>
            <a:r>
              <a:rPr lang="en-GB" sz="1800" dirty="0" err="1"/>
              <a:t>Chaitanya</a:t>
            </a:r>
            <a:r>
              <a:rPr lang="en-GB" sz="1800" dirty="0"/>
              <a:t> (divine vibrations), which is part and parcel of this energy, starts entering in the limbic area. The limbic area is connected to the brain and all the nerves. So these vibrations start flowing onto (nourishing) the nerves, giving you the new awareness and opening your chakras more. So new strands of </a:t>
            </a:r>
            <a:r>
              <a:rPr lang="en-GB" sz="1800" dirty="0" err="1"/>
              <a:t>Kundalini</a:t>
            </a:r>
            <a:r>
              <a:rPr lang="en-GB" sz="1800" dirty="0"/>
              <a:t> can rise. (Vicious circle)</a:t>
            </a:r>
          </a:p>
          <a:p>
            <a:endParaRPr lang="nl-NL"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What is enlightenment?</a:t>
            </a:r>
          </a:p>
        </p:txBody>
      </p:sp>
      <p:sp>
        <p:nvSpPr>
          <p:cNvPr id="3" name="Tijdelijke aanduiding voor tekst 2"/>
          <p:cNvSpPr>
            <a:spLocks noGrp="1"/>
          </p:cNvSpPr>
          <p:nvPr>
            <p:ph type="body" idx="1"/>
          </p:nvPr>
        </p:nvSpPr>
        <p:spPr>
          <a:xfrm>
            <a:off x="401835" y="1172021"/>
            <a:ext cx="5337153" cy="3516000"/>
          </a:xfrm>
        </p:spPr>
        <p:txBody>
          <a:bodyPr/>
          <a:lstStyle/>
          <a:p>
            <a:pPr>
              <a:buNone/>
            </a:pPr>
            <a:r>
              <a:rPr lang="en-GB" dirty="0"/>
              <a:t>Enlightened means vibrations start flowing, this is a very big thing</a:t>
            </a:r>
          </a:p>
          <a:p>
            <a:pPr>
              <a:buNone/>
            </a:pPr>
            <a:r>
              <a:rPr lang="en-GB" dirty="0"/>
              <a:t>You become subtle like an antenna, receiving the vibrations</a:t>
            </a:r>
          </a:p>
          <a:p>
            <a:pPr>
              <a:buNone/>
            </a:pPr>
            <a:r>
              <a:rPr lang="en-GB" dirty="0"/>
              <a:t>Without connection, you are not enlightened: you can’t feel vibrations</a:t>
            </a:r>
          </a:p>
          <a:p>
            <a:pPr>
              <a:buNone/>
            </a:pPr>
            <a:r>
              <a:rPr lang="en-GB" dirty="0" err="1"/>
              <a:t>Kundalini</a:t>
            </a:r>
            <a:r>
              <a:rPr lang="en-GB" dirty="0"/>
              <a:t> gives you enlightenment</a:t>
            </a:r>
          </a:p>
          <a:p>
            <a:pPr>
              <a:buNone/>
            </a:pPr>
            <a:endParaRPr lang="nl-NL" dirty="0"/>
          </a:p>
        </p:txBody>
      </p:sp>
      <p:pic>
        <p:nvPicPr>
          <p:cNvPr id="5" name="Afbeelding 4"/>
          <p:cNvPicPr>
            <a:picLocks noChangeAspect="1"/>
          </p:cNvPicPr>
          <p:nvPr/>
        </p:nvPicPr>
        <p:blipFill>
          <a:blip r:embed="rId3"/>
          <a:stretch>
            <a:fillRect/>
          </a:stretch>
        </p:blipFill>
        <p:spPr>
          <a:xfrm>
            <a:off x="5651500" y="2819400"/>
            <a:ext cx="3492500" cy="2324100"/>
          </a:xfrm>
          <a:prstGeom prst="rect">
            <a:avLst/>
          </a:prstGeom>
        </p:spPr>
      </p:pic>
      <p:pic>
        <p:nvPicPr>
          <p:cNvPr id="7" name="Afbeelding 6"/>
          <p:cNvPicPr>
            <a:picLocks noChangeAspect="1"/>
          </p:cNvPicPr>
          <p:nvPr/>
        </p:nvPicPr>
        <p:blipFill>
          <a:blip r:embed="rId4"/>
          <a:stretch>
            <a:fillRect/>
          </a:stretch>
        </p:blipFill>
        <p:spPr>
          <a:xfrm>
            <a:off x="6101078" y="326856"/>
            <a:ext cx="2576508" cy="2229319"/>
          </a:xfrm>
          <a:prstGeom prst="rect">
            <a:avLst/>
          </a:prstGeom>
        </p:spPr>
      </p:pic>
    </p:spTree>
    <p:extLst>
      <p:ext uri="{BB962C8B-B14F-4D97-AF65-F5344CB8AC3E}">
        <p14:creationId xmlns:p14="http://schemas.microsoft.com/office/powerpoint/2010/main" val="3133467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01836" y="174129"/>
            <a:ext cx="6769180" cy="736800"/>
          </a:xfrm>
          <a:prstGeom prst="rect">
            <a:avLst/>
          </a:prstGeom>
        </p:spPr>
        <p:txBody>
          <a:bodyPr spcFirstLastPara="1" wrap="square" lIns="58925" tIns="58925" rIns="58925" bIns="58925" anchor="b" anchorCtr="0">
            <a:noAutofit/>
          </a:bodyPr>
          <a:lstStyle/>
          <a:p>
            <a:pPr marL="0" lvl="0" indent="0">
              <a:spcBef>
                <a:spcPts val="0"/>
              </a:spcBef>
              <a:spcAft>
                <a:spcPts val="0"/>
              </a:spcAft>
              <a:buNone/>
            </a:pPr>
            <a:r>
              <a:rPr lang="en-US" dirty="0"/>
              <a:t>Why are vibrations so important?</a:t>
            </a:r>
            <a:endParaRPr dirty="0"/>
          </a:p>
        </p:txBody>
      </p:sp>
      <p:sp>
        <p:nvSpPr>
          <p:cNvPr id="126" name="Shape 126"/>
          <p:cNvSpPr txBox="1">
            <a:spLocks noGrp="1"/>
          </p:cNvSpPr>
          <p:nvPr>
            <p:ph type="body" idx="1"/>
          </p:nvPr>
        </p:nvSpPr>
        <p:spPr>
          <a:xfrm>
            <a:off x="401830" y="1172025"/>
            <a:ext cx="3961800" cy="3533700"/>
          </a:xfrm>
          <a:prstGeom prst="rect">
            <a:avLst/>
          </a:prstGeom>
        </p:spPr>
        <p:txBody>
          <a:bodyPr spcFirstLastPara="1" wrap="square" lIns="58925" tIns="58925" rIns="58925" bIns="58925" anchor="t" anchorCtr="0">
            <a:noAutofit/>
          </a:bodyPr>
          <a:lstStyle/>
          <a:p>
            <a:pPr marL="292100" indent="-247650">
              <a:spcBef>
                <a:spcPts val="500"/>
              </a:spcBef>
              <a:buFont typeface="Wingdings" charset="2"/>
              <a:buChar char="Ø"/>
            </a:pPr>
            <a:r>
              <a:rPr lang="en-GB" dirty="0"/>
              <a:t>Vibratory awareness</a:t>
            </a:r>
          </a:p>
          <a:p>
            <a:pPr marL="292100" lvl="0" indent="-247650">
              <a:spcBef>
                <a:spcPts val="500"/>
              </a:spcBef>
              <a:buFont typeface="Wingdings" charset="2"/>
              <a:buChar char="Ø"/>
            </a:pPr>
            <a:r>
              <a:rPr lang="en-GB" dirty="0"/>
              <a:t>Sixth sense</a:t>
            </a:r>
          </a:p>
          <a:p>
            <a:pPr marL="292100" lvl="0" indent="-247650">
              <a:spcBef>
                <a:spcPts val="500"/>
              </a:spcBef>
              <a:buFont typeface="Wingdings" charset="2"/>
              <a:buChar char="Ø"/>
            </a:pPr>
            <a:r>
              <a:rPr lang="en-GB" dirty="0"/>
              <a:t>Pure knowledge</a:t>
            </a:r>
          </a:p>
          <a:p>
            <a:pPr marL="292100" lvl="0" indent="-247650">
              <a:spcBef>
                <a:spcPts val="500"/>
              </a:spcBef>
              <a:buFont typeface="Wingdings" charset="2"/>
              <a:buChar char="Ø"/>
            </a:pPr>
            <a:r>
              <a:rPr lang="en-GB" dirty="0"/>
              <a:t>Life guide, discrimination</a:t>
            </a:r>
          </a:p>
          <a:p>
            <a:pPr marL="292100" indent="-247650">
              <a:spcBef>
                <a:spcPts val="500"/>
              </a:spcBef>
              <a:buFont typeface="Wingdings" charset="2"/>
              <a:buChar char="Ø"/>
            </a:pPr>
            <a:r>
              <a:rPr lang="en-GB" dirty="0"/>
              <a:t>Decision makers</a:t>
            </a:r>
          </a:p>
          <a:p>
            <a:pPr marL="292100" lvl="0" indent="-247650">
              <a:spcBef>
                <a:spcPts val="500"/>
              </a:spcBef>
              <a:buFont typeface="Wingdings" charset="2"/>
              <a:buChar char="Ø"/>
            </a:pPr>
            <a:r>
              <a:rPr lang="en-GB" dirty="0"/>
              <a:t>Balance, cure</a:t>
            </a:r>
          </a:p>
          <a:p>
            <a:pPr marL="292100" lvl="0" indent="-247650">
              <a:spcBef>
                <a:spcPts val="500"/>
              </a:spcBef>
              <a:buFont typeface="Wingdings" charset="2"/>
              <a:buChar char="Ø"/>
            </a:pPr>
            <a:r>
              <a:rPr lang="en-GB" dirty="0"/>
              <a:t>Collective awareness</a:t>
            </a:r>
          </a:p>
          <a:p>
            <a:pPr marL="292100" lvl="0" indent="-247650">
              <a:spcBef>
                <a:spcPts val="500"/>
              </a:spcBef>
              <a:buFont typeface="Wingdings" charset="2"/>
              <a:buChar char="Ø"/>
            </a:pPr>
            <a:r>
              <a:rPr lang="en-GB" dirty="0"/>
              <a:t>Joy</a:t>
            </a:r>
          </a:p>
          <a:p>
            <a:pPr marL="292100" lvl="0" indent="-247650">
              <a:spcBef>
                <a:spcPts val="500"/>
              </a:spcBef>
              <a:buFont typeface="Wingdings" charset="2"/>
              <a:buChar char="Ø"/>
            </a:pPr>
            <a:endParaRPr lang="en-GB" dirty="0"/>
          </a:p>
        </p:txBody>
      </p:sp>
      <p:pic>
        <p:nvPicPr>
          <p:cNvPr id="5" name="Afbeelding 4"/>
          <p:cNvPicPr>
            <a:picLocks noChangeAspect="1"/>
          </p:cNvPicPr>
          <p:nvPr/>
        </p:nvPicPr>
        <p:blipFill>
          <a:blip r:embed="rId3"/>
          <a:stretch>
            <a:fillRect/>
          </a:stretch>
        </p:blipFill>
        <p:spPr>
          <a:xfrm>
            <a:off x="4713450" y="1339849"/>
            <a:ext cx="3544801" cy="265517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01836" y="174129"/>
            <a:ext cx="6769180" cy="736800"/>
          </a:xfrm>
          <a:prstGeom prst="rect">
            <a:avLst/>
          </a:prstGeom>
        </p:spPr>
        <p:txBody>
          <a:bodyPr spcFirstLastPara="1" wrap="square" lIns="58925" tIns="58925" rIns="58925" bIns="58925" anchor="b" anchorCtr="0">
            <a:noAutofit/>
          </a:bodyPr>
          <a:lstStyle/>
          <a:p>
            <a:pPr marL="0" lvl="0" indent="0">
              <a:spcBef>
                <a:spcPts val="0"/>
              </a:spcBef>
              <a:spcAft>
                <a:spcPts val="0"/>
              </a:spcAft>
              <a:buNone/>
            </a:pPr>
            <a:r>
              <a:rPr lang="en-US" dirty="0"/>
              <a:t>Why are vibrations so important?</a:t>
            </a:r>
            <a:endParaRPr dirty="0"/>
          </a:p>
        </p:txBody>
      </p:sp>
      <p:sp>
        <p:nvSpPr>
          <p:cNvPr id="126" name="Shape 126"/>
          <p:cNvSpPr txBox="1">
            <a:spLocks noGrp="1"/>
          </p:cNvSpPr>
          <p:nvPr>
            <p:ph type="body" idx="1"/>
          </p:nvPr>
        </p:nvSpPr>
        <p:spPr>
          <a:xfrm>
            <a:off x="401830" y="1172025"/>
            <a:ext cx="3651093" cy="3533700"/>
          </a:xfrm>
          <a:prstGeom prst="rect">
            <a:avLst/>
          </a:prstGeom>
        </p:spPr>
        <p:txBody>
          <a:bodyPr spcFirstLastPara="1" wrap="square" lIns="58925" tIns="58925" rIns="58925" bIns="58925" anchor="t" anchorCtr="0">
            <a:noAutofit/>
          </a:bodyPr>
          <a:lstStyle/>
          <a:p>
            <a:pPr marL="292100" indent="-247650">
              <a:spcBef>
                <a:spcPts val="500"/>
              </a:spcBef>
              <a:buFont typeface="Wingdings" charset="2"/>
              <a:buChar char="Ø"/>
            </a:pPr>
            <a:r>
              <a:rPr lang="en-GB" dirty="0"/>
              <a:t>They detach you from your mental activity</a:t>
            </a:r>
          </a:p>
          <a:p>
            <a:pPr marL="292100" indent="-247650">
              <a:spcBef>
                <a:spcPts val="500"/>
              </a:spcBef>
              <a:buFont typeface="Wingdings" charset="2"/>
              <a:buChar char="Ø"/>
            </a:pPr>
            <a:r>
              <a:rPr lang="en-GB" dirty="0"/>
              <a:t>Take you out of the illusions (ego and superego)</a:t>
            </a:r>
          </a:p>
          <a:p>
            <a:pPr marL="292100" indent="-247650">
              <a:spcBef>
                <a:spcPts val="500"/>
              </a:spcBef>
              <a:buFont typeface="Wingdings" charset="2"/>
              <a:buChar char="Ø"/>
            </a:pPr>
            <a:r>
              <a:rPr lang="en-GB" dirty="0"/>
              <a:t>Show you reality</a:t>
            </a:r>
          </a:p>
          <a:p>
            <a:pPr marL="292100" indent="-247650">
              <a:spcBef>
                <a:spcPts val="500"/>
              </a:spcBef>
              <a:buFont typeface="Wingdings" charset="2"/>
              <a:buChar char="Ø"/>
            </a:pPr>
            <a:r>
              <a:rPr lang="en-GB" dirty="0"/>
              <a:t>Only way to ascend</a:t>
            </a:r>
          </a:p>
        </p:txBody>
      </p:sp>
      <p:pic>
        <p:nvPicPr>
          <p:cNvPr id="5" name="Afbeelding 4"/>
          <p:cNvPicPr>
            <a:picLocks noChangeAspect="1"/>
          </p:cNvPicPr>
          <p:nvPr/>
        </p:nvPicPr>
        <p:blipFill>
          <a:blip r:embed="rId3"/>
          <a:stretch>
            <a:fillRect/>
          </a:stretch>
        </p:blipFill>
        <p:spPr>
          <a:xfrm>
            <a:off x="4529763" y="1409700"/>
            <a:ext cx="3492500" cy="23241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01836" y="174129"/>
            <a:ext cx="5050440" cy="736800"/>
          </a:xfrm>
          <a:prstGeom prst="rect">
            <a:avLst/>
          </a:prstGeom>
        </p:spPr>
        <p:txBody>
          <a:bodyPr spcFirstLastPara="1" wrap="square" lIns="58925" tIns="58925" rIns="58925" bIns="58925" anchor="b" anchorCtr="0">
            <a:noAutofit/>
          </a:bodyPr>
          <a:lstStyle/>
          <a:p>
            <a:pPr marL="0" lvl="0" indent="0">
              <a:spcBef>
                <a:spcPts val="0"/>
              </a:spcBef>
              <a:spcAft>
                <a:spcPts val="0"/>
              </a:spcAft>
              <a:buNone/>
            </a:pPr>
            <a:r>
              <a:rPr lang="en-US" dirty="0"/>
              <a:t>Vibrations and science</a:t>
            </a:r>
            <a:endParaRPr dirty="0"/>
          </a:p>
        </p:txBody>
      </p:sp>
      <p:sp>
        <p:nvSpPr>
          <p:cNvPr id="133" name="Shape 133"/>
          <p:cNvSpPr txBox="1">
            <a:spLocks noGrp="1"/>
          </p:cNvSpPr>
          <p:nvPr>
            <p:ph type="body" idx="1"/>
          </p:nvPr>
        </p:nvSpPr>
        <p:spPr>
          <a:xfrm>
            <a:off x="401835" y="1172025"/>
            <a:ext cx="8359365" cy="3516000"/>
          </a:xfrm>
          <a:prstGeom prst="rect">
            <a:avLst/>
          </a:prstGeom>
        </p:spPr>
        <p:txBody>
          <a:bodyPr spcFirstLastPara="1" wrap="square" lIns="58925" tIns="58925" rIns="58925" bIns="58925" anchor="t" anchorCtr="0">
            <a:noAutofit/>
          </a:bodyPr>
          <a:lstStyle/>
          <a:p>
            <a:pPr marL="0" indent="0">
              <a:buNone/>
            </a:pPr>
            <a:r>
              <a:rPr lang="en-GB" dirty="0">
                <a:solidFill>
                  <a:schemeClr val="bg1">
                    <a:lumMod val="50000"/>
                  </a:schemeClr>
                </a:solidFill>
              </a:rPr>
              <a:t>Scientists have measured the rhythm of the heartbeat and the effect of our emotions on that. They also found that a regular natural heartbeat is the best for our body. Their conclusion: positive emotions are better for our heart. Their advice: be in joy / love…</a:t>
            </a:r>
            <a:endParaRPr lang="en-GB" dirty="0"/>
          </a:p>
          <a:p>
            <a:pPr marL="0" indent="0">
              <a:buNone/>
            </a:pPr>
            <a:r>
              <a:rPr lang="en-GB" dirty="0">
                <a:solidFill>
                  <a:schemeClr val="bg1">
                    <a:lumMod val="50000"/>
                  </a:schemeClr>
                </a:solidFill>
              </a:rPr>
              <a:t>Meditations / vibrations, bring us in a peaceful state. In short, improving our vibrations is physically and emotionally good for us.</a:t>
            </a:r>
            <a:endParaRPr lang="en-GB" dirty="0"/>
          </a:p>
          <a:p>
            <a:pPr marL="0" indent="0">
              <a:buNone/>
            </a:pPr>
            <a:endParaRPr lang="en-GB" dirty="0"/>
          </a:p>
          <a:p>
            <a:pPr marL="0" lvl="0" indent="0">
              <a:buNone/>
            </a:pPr>
            <a:endParaRPr lang="en-GB" dirty="0"/>
          </a:p>
          <a:p>
            <a:pPr marL="0" lvl="0" indent="0">
              <a:spcBef>
                <a:spcPts val="2700"/>
              </a:spcBef>
              <a:spcAft>
                <a:spcPts val="0"/>
              </a:spcAft>
              <a:buNone/>
            </a:pPr>
            <a:endParaRPr dirty="0"/>
          </a:p>
        </p:txBody>
      </p:sp>
    </p:spTree>
    <p:extLst>
      <p:ext uri="{BB962C8B-B14F-4D97-AF65-F5344CB8AC3E}">
        <p14:creationId xmlns:p14="http://schemas.microsoft.com/office/powerpoint/2010/main" val="361595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1836" y="174129"/>
            <a:ext cx="4308314" cy="736800"/>
          </a:xfrm>
        </p:spPr>
        <p:txBody>
          <a:bodyPr/>
          <a:lstStyle/>
          <a:p>
            <a:r>
              <a:rPr lang="en-GB" dirty="0"/>
              <a:t>Vibrations and science</a:t>
            </a:r>
          </a:p>
        </p:txBody>
      </p:sp>
      <p:sp>
        <p:nvSpPr>
          <p:cNvPr id="3" name="Tijdelijke aanduiding voor tekst 2"/>
          <p:cNvSpPr>
            <a:spLocks noGrp="1"/>
          </p:cNvSpPr>
          <p:nvPr>
            <p:ph type="body" idx="1"/>
          </p:nvPr>
        </p:nvSpPr>
        <p:spPr>
          <a:xfrm>
            <a:off x="401835" y="1172021"/>
            <a:ext cx="7997663" cy="3516000"/>
          </a:xfrm>
        </p:spPr>
        <p:txBody>
          <a:bodyPr/>
          <a:lstStyle/>
          <a:p>
            <a:r>
              <a:rPr lang="en-GB" sz="2000" dirty="0"/>
              <a:t>Research has been done between 1726-1926 about sun cycles and major happenings like wars and revolutions. Conclusion: there is a correlation. This shows that somehow we are connected to what happens in the planetary system. </a:t>
            </a:r>
          </a:p>
          <a:p>
            <a:r>
              <a:rPr lang="en-GB" sz="2000" dirty="0"/>
              <a:t>Scientists have discovered the positive effect of grounding (walking bare feet) on inflammation / pains in the body.</a:t>
            </a:r>
          </a:p>
          <a:p>
            <a:r>
              <a:rPr lang="en-GB" sz="2000" dirty="0"/>
              <a:t>We feel the connection between the vibrations around us, and that this effects us. We also feel that the earth can absorb negative vibrations.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Vibrations of planet</a:t>
            </a:r>
          </a:p>
        </p:txBody>
      </p:sp>
      <p:sp>
        <p:nvSpPr>
          <p:cNvPr id="3" name="Tijdelijke aanduiding voor tekst 2"/>
          <p:cNvSpPr>
            <a:spLocks noGrp="1"/>
          </p:cNvSpPr>
          <p:nvPr>
            <p:ph type="body" idx="1"/>
          </p:nvPr>
        </p:nvSpPr>
        <p:spPr/>
        <p:txBody>
          <a:bodyPr/>
          <a:lstStyle/>
          <a:p>
            <a:r>
              <a:rPr lang="en-GB" dirty="0"/>
              <a:t>Planet base frequency: 7.8 Hz, Schumann resonance. Spikes?</a:t>
            </a:r>
          </a:p>
          <a:p>
            <a:r>
              <a:rPr lang="en-GB" dirty="0"/>
              <a:t>Gamma brainwaves are 32 – 100 Hz and are correlated to higher awareness as well as high amounts of love.</a:t>
            </a:r>
          </a:p>
        </p:txBody>
      </p:sp>
      <p:pic>
        <p:nvPicPr>
          <p:cNvPr id="4" name="Afbeelding 3"/>
          <p:cNvPicPr>
            <a:picLocks noChangeAspect="1"/>
          </p:cNvPicPr>
          <p:nvPr/>
        </p:nvPicPr>
        <p:blipFill>
          <a:blip r:embed="rId3"/>
          <a:stretch>
            <a:fillRect/>
          </a:stretch>
        </p:blipFill>
        <p:spPr>
          <a:xfrm>
            <a:off x="4382293" y="174129"/>
            <a:ext cx="4638804" cy="4688021"/>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ernPortfolio - Foto - horizontaal">
  <a:themeElements>
    <a:clrScheme name="ModernPortfolio - Foto - horizontaal">
      <a:dk1>
        <a:srgbClr val="000000"/>
      </a:dk1>
      <a:lt1>
        <a:srgbClr val="FFFFFF"/>
      </a:lt1>
      <a:dk2>
        <a:srgbClr val="5C5C5C"/>
      </a:dk2>
      <a:lt2>
        <a:srgbClr val="CBCBCB"/>
      </a:lt2>
      <a:accent1>
        <a:srgbClr val="557E8A"/>
      </a:accent1>
      <a:accent2>
        <a:srgbClr val="88885A"/>
      </a:accent2>
      <a:accent3>
        <a:srgbClr val="FFFFFF"/>
      </a:accent3>
      <a:accent4>
        <a:srgbClr val="557E8A"/>
      </a:accent4>
      <a:accent5>
        <a:srgbClr val="88885A"/>
      </a:accent5>
      <a:accent6>
        <a:srgbClr val="FFFFF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dernPortfolio - Titel, opsomming en foto">
  <a:themeElements>
    <a:clrScheme name="ModernPortfolio - Titel, opsomming en foto">
      <a:dk1>
        <a:srgbClr val="000000"/>
      </a:dk1>
      <a:lt1>
        <a:srgbClr val="FFFFFF"/>
      </a:lt1>
      <a:dk2>
        <a:srgbClr val="5C5C5C"/>
      </a:dk2>
      <a:lt2>
        <a:srgbClr val="CBCBCB"/>
      </a:lt2>
      <a:accent1>
        <a:srgbClr val="557E8A"/>
      </a:accent1>
      <a:accent2>
        <a:srgbClr val="88885A"/>
      </a:accent2>
      <a:accent3>
        <a:srgbClr val="FFFFFF"/>
      </a:accent3>
      <a:accent4>
        <a:srgbClr val="557E8A"/>
      </a:accent4>
      <a:accent5>
        <a:srgbClr val="88885A"/>
      </a:accent5>
      <a:accent6>
        <a:srgbClr val="FFFFF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2205</TotalTime>
  <Words>2644</Words>
  <Application>Microsoft Macintosh PowerPoint</Application>
  <PresentationFormat>On-screen Show (16:9)</PresentationFormat>
  <Paragraphs>191</Paragraphs>
  <Slides>22</Slides>
  <Notes>21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Helvetica Neue Light</vt:lpstr>
      <vt:lpstr>Helvetica Neue</vt:lpstr>
      <vt:lpstr>Arial</vt:lpstr>
      <vt:lpstr>Wingdings</vt:lpstr>
      <vt:lpstr>Simple Light</vt:lpstr>
      <vt:lpstr>ModernPortfolio - Foto - horizontaal</vt:lpstr>
      <vt:lpstr>ModernPortfolio - Titel, opsomming en foto</vt:lpstr>
      <vt:lpstr>Overview</vt:lpstr>
      <vt:lpstr>Vibrations     Why, what, how… </vt:lpstr>
      <vt:lpstr>    Selfrealisation, how ?</vt:lpstr>
      <vt:lpstr>What is enlightenment?</vt:lpstr>
      <vt:lpstr>Why are vibrations so important?</vt:lpstr>
      <vt:lpstr>Why are vibrations so important?</vt:lpstr>
      <vt:lpstr>Vibrations and science</vt:lpstr>
      <vt:lpstr>Vibrations and science</vt:lpstr>
      <vt:lpstr>Vibrations of planet</vt:lpstr>
      <vt:lpstr>Four types of vibrations</vt:lpstr>
      <vt:lpstr>Power of love</vt:lpstr>
      <vt:lpstr>Pure knowledge and action</vt:lpstr>
      <vt:lpstr>Work on yourself</vt:lpstr>
      <vt:lpstr>Improving vibratory awareness</vt:lpstr>
      <vt:lpstr>Improving vibratory awareness</vt:lpstr>
      <vt:lpstr>Improving vibratory awareness</vt:lpstr>
      <vt:lpstr>Cooking / Art with love = vibrations</vt:lpstr>
      <vt:lpstr>What affects our vibrations?</vt:lpstr>
      <vt:lpstr>What ‘stops’ vibrations?</vt:lpstr>
      <vt:lpstr>Singing with love</vt:lpstr>
      <vt:lpstr>We will listen to…</vt:lpstr>
      <vt:lpstr>Meditation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&amp; Expression</dc:title>
  <dc:creator>User</dc:creator>
  <cp:lastModifiedBy>Rafael Reina Camara</cp:lastModifiedBy>
  <cp:revision>70</cp:revision>
  <dcterms:created xsi:type="dcterms:W3CDTF">2021-05-09T09:47:38Z</dcterms:created>
  <dcterms:modified xsi:type="dcterms:W3CDTF">2021-09-16T08:24:33Z</dcterms:modified>
</cp:coreProperties>
</file>