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Helvetica Neue" panose="02000503000000020004" pitchFamily="2" charset="0"/>
      <p:regular r:id="rId19"/>
      <p:bold r:id="rId20"/>
      <p:italic r:id="rId21"/>
      <p:boldItalic r:id="rId22"/>
    </p:embeddedFont>
    <p:embeddedFont>
      <p:font typeface="Helvetica Neue Light" panose="02000403000000020004"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iWwS3Grh4Z6FfiglDiXqRodvj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32" d="100"/>
          <a:sy n="132" d="100"/>
        </p:scale>
        <p:origin x="16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sz="1100"/>
              <a:t>All the </a:t>
            </a:r>
            <a:r>
              <a:rPr lang="uk-UA" i="1"/>
              <a:t>world's</a:t>
            </a:r>
            <a:r>
              <a:rPr lang="uk-UA" sz="1100"/>
              <a:t> a </a:t>
            </a:r>
            <a:r>
              <a:rPr lang="uk-UA" i="1"/>
              <a:t>stage</a:t>
            </a:r>
            <a:r>
              <a:rPr lang="uk-UA" sz="1100"/>
              <a:t>, And all the men and women merely players; They have their exits and their entrances, And one man in his time plays many parts.</a:t>
            </a:r>
            <a:endParaRPr/>
          </a:p>
          <a:p>
            <a:pPr marL="0" lvl="0" indent="0" algn="l" rtl="0">
              <a:spcBef>
                <a:spcPts val="0"/>
              </a:spcBef>
              <a:spcAft>
                <a:spcPts val="0"/>
              </a:spcAft>
              <a:buNone/>
            </a:pPr>
            <a:r>
              <a:rPr lang="uk-UA" sz="1100"/>
              <a:t>Can become a great actor if Vishuddhi is working well.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2100" lvl="0" indent="-292100" algn="l" rtl="0">
              <a:spcBef>
                <a:spcPts val="0"/>
              </a:spcBef>
              <a:spcAft>
                <a:spcPts val="0"/>
              </a:spcAft>
              <a:buClr>
                <a:srgbClr val="747474"/>
              </a:buClr>
              <a:buSzPts val="1700"/>
              <a:buFont typeface="Arial"/>
              <a:buChar char="•"/>
            </a:pPr>
            <a:r>
              <a:rPr lang="uk-UA" sz="1700">
                <a:solidFill>
                  <a:srgbClr val="747474"/>
                </a:solidFill>
                <a:latin typeface="Helvetica Neue"/>
                <a:ea typeface="Helvetica Neue"/>
                <a:cs typeface="Helvetica Neue"/>
                <a:sym typeface="Helvetica Neue"/>
              </a:rPr>
              <a:t>Physical: </a:t>
            </a:r>
            <a:br>
              <a:rPr lang="uk-UA" sz="1700">
                <a:solidFill>
                  <a:srgbClr val="747474"/>
                </a:solidFill>
                <a:latin typeface="Helvetica Neue"/>
                <a:ea typeface="Helvetica Neue"/>
                <a:cs typeface="Helvetica Neue"/>
                <a:sym typeface="Helvetica Neue"/>
              </a:rPr>
            </a:br>
            <a:r>
              <a:rPr lang="uk-UA" sz="1700">
                <a:solidFill>
                  <a:srgbClr val="747474"/>
                </a:solidFill>
                <a:latin typeface="Helvetica Neue"/>
                <a:ea typeface="Helvetica Neue"/>
                <a:cs typeface="Helvetica Neue"/>
                <a:sym typeface="Helvetica Neue"/>
              </a:rPr>
              <a:t>Cervical plexus</a:t>
            </a:r>
            <a:endParaRPr sz="1900"/>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Neck, throat</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Thyroid</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Face &amp; expression</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Mouth, tongue, teeth</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Nose, sinuses</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Ears</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Skin</a:t>
            </a:r>
            <a:endParaRPr/>
          </a:p>
          <a:p>
            <a:pPr marL="292100" lvl="0" indent="-292100" algn="l" rtl="0">
              <a:spcBef>
                <a:spcPts val="0"/>
              </a:spcBef>
              <a:spcAft>
                <a:spcPts val="0"/>
              </a:spcAft>
              <a:buClr>
                <a:srgbClr val="747474"/>
              </a:buClr>
              <a:buSzPts val="1900"/>
              <a:buFont typeface="Arial"/>
              <a:buChar char="•"/>
            </a:pPr>
            <a:r>
              <a:rPr lang="uk-UA" sz="1900">
                <a:solidFill>
                  <a:srgbClr val="747474"/>
                </a:solidFill>
                <a:latin typeface="Helvetica Neue"/>
                <a:ea typeface="Helvetica Neue"/>
                <a:cs typeface="Helvetica Neue"/>
                <a:sym typeface="Helvetica Neue"/>
              </a:rPr>
              <a:t>Arms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 name="Google Shape;5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sz="1100"/>
              <a:t>Vishuddhi chakra plays a very important role, because connects you to the whole - Virat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sz="1800" b="1"/>
              <a:t>Diplomacy</a:t>
            </a:r>
            <a:endParaRPr/>
          </a:p>
          <a:p>
            <a:pPr marL="0" lvl="0" indent="0" algn="l" rtl="0">
              <a:spcBef>
                <a:spcPts val="0"/>
              </a:spcBef>
              <a:spcAft>
                <a:spcPts val="0"/>
              </a:spcAft>
              <a:buNone/>
            </a:pPr>
            <a:r>
              <a:rPr lang="uk-UA" sz="1800" b="1"/>
              <a:t>Sweetness - dissolve people with sweetness, don’t get angry</a:t>
            </a:r>
            <a:endParaRPr/>
          </a:p>
          <a:p>
            <a:pPr marL="0" lvl="0" indent="0" algn="l" rtl="0">
              <a:spcBef>
                <a:spcPts val="0"/>
              </a:spcBef>
              <a:spcAft>
                <a:spcPts val="0"/>
              </a:spcAft>
              <a:buNone/>
            </a:pPr>
            <a:r>
              <a:rPr lang="uk-UA" sz="1800" b="1"/>
              <a:t>Tactfulness</a:t>
            </a:r>
            <a:endParaRPr/>
          </a:p>
          <a:p>
            <a:pPr marL="0" lvl="0" indent="0" algn="l" rtl="0">
              <a:spcBef>
                <a:spcPts val="0"/>
              </a:spcBef>
              <a:spcAft>
                <a:spcPts val="0"/>
              </a:spcAft>
              <a:buNone/>
            </a:pPr>
            <a:r>
              <a:rPr lang="uk-UA" sz="1800" b="1"/>
              <a:t>Respect for others</a:t>
            </a:r>
            <a:endParaRPr/>
          </a:p>
          <a:p>
            <a:pPr marL="0" lvl="0" indent="0" algn="l" rtl="0">
              <a:spcBef>
                <a:spcPts val="0"/>
              </a:spcBef>
              <a:spcAft>
                <a:spcPts val="0"/>
              </a:spcAft>
              <a:buNone/>
            </a:pPr>
            <a:r>
              <a:rPr lang="uk-UA" sz="1800" b="1"/>
              <a:t>1. Humility - </a:t>
            </a:r>
            <a:r>
              <a:rPr lang="uk-UA" sz="1100" b="0"/>
              <a:t>first quality of communication is to be extremely humble about yourself. You must always show that you are less intelligent than another person. </a:t>
            </a:r>
            <a:endParaRPr sz="1100"/>
          </a:p>
          <a:p>
            <a:pPr marL="0" lvl="0" indent="0" algn="l" rtl="0">
              <a:spcBef>
                <a:spcPts val="0"/>
              </a:spcBef>
              <a:spcAft>
                <a:spcPts val="0"/>
              </a:spcAft>
              <a:buNone/>
            </a:pPr>
            <a:r>
              <a:rPr lang="uk-UA" sz="1800" b="1"/>
              <a:t>2. Master your own anger</a:t>
            </a:r>
            <a:endParaRPr/>
          </a:p>
          <a:p>
            <a:pPr marL="0" lvl="0" indent="0" algn="l" rtl="0">
              <a:spcBef>
                <a:spcPts val="0"/>
              </a:spcBef>
              <a:spcAft>
                <a:spcPts val="0"/>
              </a:spcAft>
              <a:buNone/>
            </a:pPr>
            <a:r>
              <a:rPr lang="uk-UA" sz="1800" b="1"/>
              <a:t>3. Master (anger of) others</a:t>
            </a:r>
            <a:endParaRPr/>
          </a:p>
          <a:p>
            <a:pPr marL="0" lvl="0" indent="0" algn="l" rtl="0">
              <a:spcBef>
                <a:spcPts val="0"/>
              </a:spcBef>
              <a:spcAft>
                <a:spcPts val="0"/>
              </a:spcAft>
              <a:buNone/>
            </a:pPr>
            <a:r>
              <a:rPr lang="uk-UA" sz="1800" b="1"/>
              <a:t>4. Humour: </a:t>
            </a:r>
            <a:r>
              <a:rPr lang="uk-UA" sz="1100" b="0"/>
              <a:t>So, in communication with others, you have to be a very humorous person. </a:t>
            </a:r>
            <a:r>
              <a:rPr lang="uk-UA" sz="1800" b="1"/>
              <a:t>NO SARCASM</a:t>
            </a:r>
            <a:endParaRPr/>
          </a:p>
          <a:p>
            <a:pPr marL="0" lvl="0" indent="0" algn="l" rtl="0">
              <a:spcBef>
                <a:spcPts val="0"/>
              </a:spcBef>
              <a:spcAft>
                <a:spcPts val="0"/>
              </a:spcAft>
              <a:buNone/>
            </a:pPr>
            <a:r>
              <a:rPr lang="uk-UA" sz="1100"/>
              <a:t>But mostly I’ve seen, people have humour if somebody cannot walk straight, if a physical problem is there, they’ll laugh. If he has, say, not properly made his hair, then they will laugh. On some sort of very superficial thing, they laugh. This is not humorous. This is some sort of a criticism in laughter. Or some people have a humour like this, that they say sarcastic things. That’s no good. If you say one word to somebody sarcastic you think you are very brilliant, but you are lost forever for that person. That person will remember : “He said such-and-such things to me.”</a:t>
            </a:r>
            <a:endParaRPr/>
          </a:p>
          <a:p>
            <a:pPr marL="0" lvl="0" indent="0" algn="l" rtl="0">
              <a:spcBef>
                <a:spcPts val="0"/>
              </a:spcBef>
              <a:spcAft>
                <a:spcPts val="0"/>
              </a:spcAft>
              <a:buNone/>
            </a:pPr>
            <a:r>
              <a:rPr lang="uk-UA" sz="1100"/>
              <a:t>So sarcasm is against you completely, against Sahaja Yoga. If you have to say something, say it in such a manner that it doesn’t hurt the person and the person enjoys that subtle humour and understands also that this is the problem with me.</a:t>
            </a:r>
            <a:endParaRPr/>
          </a:p>
          <a:p>
            <a:pPr marL="0" lvl="0" indent="0" algn="l" rtl="0">
              <a:spcBef>
                <a:spcPts val="0"/>
              </a:spcBef>
              <a:spcAft>
                <a:spcPts val="0"/>
              </a:spcAft>
              <a:buNone/>
            </a:pPr>
            <a:endParaRPr/>
          </a:p>
          <a:p>
            <a:pPr marL="0" lvl="0" indent="0" algn="l" rtl="0">
              <a:spcBef>
                <a:spcPts val="0"/>
              </a:spcBef>
              <a:spcAft>
                <a:spcPts val="0"/>
              </a:spcAft>
              <a:buNone/>
            </a:pPr>
            <a:r>
              <a:rPr lang="uk-UA" sz="1100"/>
              <a:t>Now, humorous way is, say, if I have to tell something to you, I need not tell you directly you are like this, you are that, but I say: “There was one, you see, crow which came to my house and like that I can transfer all your qualities to that crow and describe to you. I’ll say that: “this crow did like this and did that.” Immediately, you’ll start thinking : “Is it about me that Mother was saying or about the crow?”</a:t>
            </a:r>
            <a:endParaRPr/>
          </a:p>
          <a:p>
            <a:pPr marL="0" lvl="0" indent="0" algn="l" rtl="0">
              <a:spcBef>
                <a:spcPts val="0"/>
              </a:spcBef>
              <a:spcAft>
                <a:spcPts val="0"/>
              </a:spcAft>
              <a:buNone/>
            </a:pPr>
            <a:r>
              <a:rPr lang="uk-UA" sz="1100"/>
              <a:t>So transfer it to somebody else. Transfer it somebody else. That’s the best way. </a:t>
            </a:r>
            <a:r>
              <a:rPr lang="uk-UA" sz="2300" b="1"/>
              <a:t>Shri Krishna Puja, Yogeshwara – The Technique of the Play</a:t>
            </a:r>
            <a:endParaRPr/>
          </a:p>
          <a:p>
            <a:pPr marL="0" lvl="0" indent="0" algn="l" rtl="0">
              <a:spcBef>
                <a:spcPts val="0"/>
              </a:spcBef>
              <a:spcAft>
                <a:spcPts val="0"/>
              </a:spcAft>
              <a:buNone/>
            </a:pPr>
            <a:endParaRPr sz="2300"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sz="1100"/>
              <a:t>Through Vishudhi chakra you feel connected to the whole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sz="1100"/>
              <a:t>Be kind to yourself and to others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_AND_BODY" type="tx">
  <p:cSld name="TITLE_AND_BODY">
    <p:spTree>
      <p:nvGrpSpPr>
        <p:cNvPr id="1" name="Shape 10"/>
        <p:cNvGrpSpPr/>
        <p:nvPr/>
      </p:nvGrpSpPr>
      <p:grpSpPr>
        <a:xfrm>
          <a:off x="0" y="0"/>
          <a:ext cx="0" cy="0"/>
          <a:chOff x="0" y="0"/>
          <a:chExt cx="0" cy="0"/>
        </a:xfrm>
      </p:grpSpPr>
      <p:cxnSp>
        <p:nvCxnSpPr>
          <p:cNvPr id="11" name="Google Shape;11;p18"/>
          <p:cNvCxnSpPr/>
          <p:nvPr/>
        </p:nvCxnSpPr>
        <p:spPr>
          <a:xfrm>
            <a:off x="5304233" y="4205044"/>
            <a:ext cx="1" cy="750901"/>
          </a:xfrm>
          <a:prstGeom prst="straightConnector1">
            <a:avLst/>
          </a:prstGeom>
          <a:noFill/>
          <a:ln w="12700" cap="flat" cmpd="sng">
            <a:solidFill>
              <a:srgbClr val="9A9A9A"/>
            </a:solidFill>
            <a:prstDash val="solid"/>
            <a:round/>
            <a:headEnd type="none" w="sm" len="sm"/>
            <a:tailEnd type="none" w="sm" len="sm"/>
          </a:ln>
        </p:spPr>
      </p:cxnSp>
      <p:sp>
        <p:nvSpPr>
          <p:cNvPr id="12" name="Google Shape;12;p18"/>
          <p:cNvSpPr txBox="1">
            <a:spLocks noGrp="1"/>
          </p:cNvSpPr>
          <p:nvPr>
            <p:ph type="title"/>
          </p:nvPr>
        </p:nvSpPr>
        <p:spPr>
          <a:xfrm>
            <a:off x="991195" y="4105423"/>
            <a:ext cx="4071900" cy="897601"/>
          </a:xfrm>
          <a:prstGeom prst="rect">
            <a:avLst/>
          </a:prstGeom>
          <a:noFill/>
          <a:ln>
            <a:noFill/>
          </a:ln>
        </p:spPr>
        <p:txBody>
          <a:bodyPr spcFirstLastPara="1" wrap="square" lIns="58925" tIns="58925" rIns="58925" bIns="58925" anchor="ctr"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 name="Google Shape;13;p18"/>
          <p:cNvSpPr txBox="1">
            <a:spLocks noGrp="1"/>
          </p:cNvSpPr>
          <p:nvPr>
            <p:ph type="body" idx="1"/>
          </p:nvPr>
        </p:nvSpPr>
        <p:spPr>
          <a:xfrm>
            <a:off x="5518546" y="4467076"/>
            <a:ext cx="3482701" cy="267901"/>
          </a:xfrm>
          <a:prstGeom prst="rect">
            <a:avLst/>
          </a:prstGeom>
          <a:noFill/>
          <a:ln>
            <a:noFill/>
          </a:ln>
        </p:spPr>
        <p:txBody>
          <a:bodyPr spcFirstLastPara="1" wrap="square" lIns="58925" tIns="58925" rIns="58925" bIns="58925" anchor="t" anchorCtr="0">
            <a:normAutofit/>
          </a:bodyPr>
          <a:lstStyle>
            <a:lvl1pPr marL="457200" lvl="0" indent="-374650" algn="l">
              <a:lnSpc>
                <a:spcPct val="100000"/>
              </a:lnSpc>
              <a:spcBef>
                <a:spcPts val="2700"/>
              </a:spcBef>
              <a:spcAft>
                <a:spcPts val="0"/>
              </a:spcAft>
              <a:buSzPts val="2300"/>
              <a:buChar char="•"/>
              <a:defRPr/>
            </a:lvl1pPr>
            <a:lvl2pPr marL="914400" lvl="1" indent="-374650" algn="l">
              <a:lnSpc>
                <a:spcPct val="100000"/>
              </a:lnSpc>
              <a:spcBef>
                <a:spcPts val="2700"/>
              </a:spcBef>
              <a:spcAft>
                <a:spcPts val="0"/>
              </a:spcAft>
              <a:buSzPts val="2300"/>
              <a:buChar char="•"/>
              <a:defRPr/>
            </a:lvl2pPr>
            <a:lvl3pPr marL="1371600" lvl="2" indent="-374650" algn="l">
              <a:lnSpc>
                <a:spcPct val="100000"/>
              </a:lnSpc>
              <a:spcBef>
                <a:spcPts val="2700"/>
              </a:spcBef>
              <a:spcAft>
                <a:spcPts val="0"/>
              </a:spcAft>
              <a:buSzPts val="2300"/>
              <a:buChar char="•"/>
              <a:defRPr/>
            </a:lvl3pPr>
            <a:lvl4pPr marL="1828800" lvl="3" indent="-374650" algn="l">
              <a:lnSpc>
                <a:spcPct val="100000"/>
              </a:lnSpc>
              <a:spcBef>
                <a:spcPts val="2700"/>
              </a:spcBef>
              <a:spcAft>
                <a:spcPts val="0"/>
              </a:spcAft>
              <a:buSzPts val="2300"/>
              <a:buChar char="•"/>
              <a:defRPr/>
            </a:lvl4pPr>
            <a:lvl5pPr marL="2286000" lvl="4" indent="-374650" algn="l">
              <a:lnSpc>
                <a:spcPct val="100000"/>
              </a:lnSpc>
              <a:spcBef>
                <a:spcPts val="2700"/>
              </a:spcBef>
              <a:spcAft>
                <a:spcPts val="0"/>
              </a:spcAft>
              <a:buSzPts val="2300"/>
              <a:buChar char="•"/>
              <a:defRPr/>
            </a:lvl5pPr>
            <a:lvl6pPr marL="2743200" lvl="5" indent="-374650" algn="l">
              <a:lnSpc>
                <a:spcPct val="100000"/>
              </a:lnSpc>
              <a:spcBef>
                <a:spcPts val="2700"/>
              </a:spcBef>
              <a:spcAft>
                <a:spcPts val="0"/>
              </a:spcAft>
              <a:buSzPts val="2300"/>
              <a:buChar char="•"/>
              <a:defRPr/>
            </a:lvl6pPr>
            <a:lvl7pPr marL="3200400" lvl="6" indent="-374650" algn="l">
              <a:lnSpc>
                <a:spcPct val="100000"/>
              </a:lnSpc>
              <a:spcBef>
                <a:spcPts val="2700"/>
              </a:spcBef>
              <a:spcAft>
                <a:spcPts val="0"/>
              </a:spcAft>
              <a:buSzPts val="2300"/>
              <a:buChar char="•"/>
              <a:defRPr/>
            </a:lvl7pPr>
            <a:lvl8pPr marL="3657600" lvl="7" indent="-374650" algn="l">
              <a:lnSpc>
                <a:spcPct val="100000"/>
              </a:lnSpc>
              <a:spcBef>
                <a:spcPts val="2700"/>
              </a:spcBef>
              <a:spcAft>
                <a:spcPts val="0"/>
              </a:spcAft>
              <a:buSzPts val="2300"/>
              <a:buChar char="•"/>
              <a:defRPr/>
            </a:lvl8pPr>
            <a:lvl9pPr marL="4114800" lvl="8" indent="-374650" algn="l">
              <a:lnSpc>
                <a:spcPct val="100000"/>
              </a:lnSpc>
              <a:spcBef>
                <a:spcPts val="2700"/>
              </a:spcBef>
              <a:spcAft>
                <a:spcPts val="0"/>
              </a:spcAft>
              <a:buSzPts val="2300"/>
              <a:buChar char="•"/>
              <a:defRPr/>
            </a:lvl9pPr>
          </a:lstStyle>
          <a:p>
            <a:endParaRPr/>
          </a:p>
        </p:txBody>
      </p:sp>
      <p:sp>
        <p:nvSpPr>
          <p:cNvPr id="14" name="Google Shape;14;p18"/>
          <p:cNvSpPr txBox="1">
            <a:spLocks noGrp="1"/>
          </p:cNvSpPr>
          <p:nvPr>
            <p:ph type="sldNum" idx="12"/>
          </p:nvPr>
        </p:nvSpPr>
        <p:spPr>
          <a:xfrm>
            <a:off x="8639559" y="4806831"/>
            <a:ext cx="205303" cy="202001"/>
          </a:xfrm>
          <a:prstGeom prst="rect">
            <a:avLst/>
          </a:prstGeom>
          <a:noFill/>
          <a:ln>
            <a:noFill/>
          </a:ln>
        </p:spPr>
        <p:txBody>
          <a:bodyPr spcFirstLastPara="1" wrap="square" lIns="32725" tIns="32725" rIns="32725" bIns="32725" anchor="b" anchorCtr="0">
            <a:spAutoFit/>
          </a:bodyPr>
          <a:lstStyle>
            <a:lvl1pPr marL="0" lvl="0"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1pPr>
            <a:lvl2pPr marL="0" lvl="1"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2pPr>
            <a:lvl3pPr marL="0" lvl="2"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3pPr>
            <a:lvl4pPr marL="0" lvl="3"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4pPr>
            <a:lvl5pPr marL="0" lvl="4"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5pPr>
            <a:lvl6pPr marL="0" lvl="5"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6pPr>
            <a:lvl7pPr marL="0" lvl="6"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7pPr>
            <a:lvl8pPr marL="0" lvl="7"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8pPr>
            <a:lvl9pPr marL="0" lvl="8" indent="0" algn="r">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uk-UA"/>
              <a:t>‹#›</a:t>
            </a:fld>
            <a:endParaRPr b="0" i="0" u="none" strike="noStrike" cap="none">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401836" y="174129"/>
            <a:ext cx="3571800" cy="736800"/>
          </a:xfrm>
          <a:prstGeom prst="rect">
            <a:avLst/>
          </a:prstGeom>
          <a:noFill/>
          <a:ln>
            <a:noFill/>
          </a:ln>
        </p:spPr>
        <p:txBody>
          <a:bodyPr spcFirstLastPara="1" wrap="square" lIns="58925" tIns="58925" rIns="58925" bIns="58925"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7" name="Google Shape;17;p19"/>
          <p:cNvSpPr txBox="1">
            <a:spLocks noGrp="1"/>
          </p:cNvSpPr>
          <p:nvPr>
            <p:ph type="body" idx="1"/>
          </p:nvPr>
        </p:nvSpPr>
        <p:spPr>
          <a:xfrm>
            <a:off x="401836" y="1172020"/>
            <a:ext cx="3571800" cy="3516002"/>
          </a:xfrm>
          <a:prstGeom prst="rect">
            <a:avLst/>
          </a:prstGeom>
          <a:noFill/>
          <a:ln>
            <a:noFill/>
          </a:ln>
        </p:spPr>
        <p:txBody>
          <a:bodyPr spcFirstLastPara="1" wrap="square" lIns="58925" tIns="58925" rIns="58925" bIns="58925" anchor="t" anchorCtr="0">
            <a:normAutofit/>
          </a:bodyPr>
          <a:lstStyle>
            <a:lvl1pPr marL="457200" lvl="0" indent="-374650" algn="l">
              <a:lnSpc>
                <a:spcPct val="100000"/>
              </a:lnSpc>
              <a:spcBef>
                <a:spcPts val="2700"/>
              </a:spcBef>
              <a:spcAft>
                <a:spcPts val="0"/>
              </a:spcAft>
              <a:buSzPts val="2300"/>
              <a:buChar char="•"/>
              <a:defRPr/>
            </a:lvl1pPr>
            <a:lvl2pPr marL="914400" lvl="1" indent="-374650" algn="l">
              <a:lnSpc>
                <a:spcPct val="100000"/>
              </a:lnSpc>
              <a:spcBef>
                <a:spcPts val="2700"/>
              </a:spcBef>
              <a:spcAft>
                <a:spcPts val="0"/>
              </a:spcAft>
              <a:buSzPts val="2300"/>
              <a:buChar char="•"/>
              <a:defRPr/>
            </a:lvl2pPr>
            <a:lvl3pPr marL="1371600" lvl="2" indent="-374650" algn="l">
              <a:lnSpc>
                <a:spcPct val="100000"/>
              </a:lnSpc>
              <a:spcBef>
                <a:spcPts val="2700"/>
              </a:spcBef>
              <a:spcAft>
                <a:spcPts val="0"/>
              </a:spcAft>
              <a:buSzPts val="2300"/>
              <a:buChar char="•"/>
              <a:defRPr/>
            </a:lvl3pPr>
            <a:lvl4pPr marL="1828800" lvl="3" indent="-374650" algn="l">
              <a:lnSpc>
                <a:spcPct val="100000"/>
              </a:lnSpc>
              <a:spcBef>
                <a:spcPts val="2700"/>
              </a:spcBef>
              <a:spcAft>
                <a:spcPts val="0"/>
              </a:spcAft>
              <a:buSzPts val="2300"/>
              <a:buChar char="•"/>
              <a:defRPr/>
            </a:lvl4pPr>
            <a:lvl5pPr marL="2286000" lvl="4" indent="-374650" algn="l">
              <a:lnSpc>
                <a:spcPct val="100000"/>
              </a:lnSpc>
              <a:spcBef>
                <a:spcPts val="2700"/>
              </a:spcBef>
              <a:spcAft>
                <a:spcPts val="0"/>
              </a:spcAft>
              <a:buSzPts val="2300"/>
              <a:buChar char="•"/>
              <a:defRPr/>
            </a:lvl5pPr>
            <a:lvl6pPr marL="2743200" lvl="5" indent="-374650" algn="l">
              <a:lnSpc>
                <a:spcPct val="100000"/>
              </a:lnSpc>
              <a:spcBef>
                <a:spcPts val="2700"/>
              </a:spcBef>
              <a:spcAft>
                <a:spcPts val="0"/>
              </a:spcAft>
              <a:buSzPts val="2300"/>
              <a:buChar char="•"/>
              <a:defRPr/>
            </a:lvl6pPr>
            <a:lvl7pPr marL="3200400" lvl="6" indent="-374650" algn="l">
              <a:lnSpc>
                <a:spcPct val="100000"/>
              </a:lnSpc>
              <a:spcBef>
                <a:spcPts val="2700"/>
              </a:spcBef>
              <a:spcAft>
                <a:spcPts val="0"/>
              </a:spcAft>
              <a:buSzPts val="2300"/>
              <a:buChar char="•"/>
              <a:defRPr/>
            </a:lvl7pPr>
            <a:lvl8pPr marL="3657600" lvl="7" indent="-374650" algn="l">
              <a:lnSpc>
                <a:spcPct val="100000"/>
              </a:lnSpc>
              <a:spcBef>
                <a:spcPts val="2700"/>
              </a:spcBef>
              <a:spcAft>
                <a:spcPts val="0"/>
              </a:spcAft>
              <a:buSzPts val="2300"/>
              <a:buChar char="•"/>
              <a:defRPr/>
            </a:lvl8pPr>
            <a:lvl9pPr marL="4114800" lvl="8" indent="-374650" algn="l">
              <a:lnSpc>
                <a:spcPct val="100000"/>
              </a:lnSpc>
              <a:spcBef>
                <a:spcPts val="2700"/>
              </a:spcBef>
              <a:spcAft>
                <a:spcPts val="0"/>
              </a:spcAft>
              <a:buSzPts val="2300"/>
              <a:buChar char="•"/>
              <a:defRPr/>
            </a:lvl9pPr>
          </a:lstStyle>
          <a:p>
            <a:endParaRPr/>
          </a:p>
        </p:txBody>
      </p:sp>
      <p:sp>
        <p:nvSpPr>
          <p:cNvPr id="18" name="Google Shape;18;p19"/>
          <p:cNvSpPr txBox="1">
            <a:spLocks noGrp="1"/>
          </p:cNvSpPr>
          <p:nvPr>
            <p:ph type="sldNum" idx="12"/>
          </p:nvPr>
        </p:nvSpPr>
        <p:spPr>
          <a:xfrm>
            <a:off x="358303" y="4806831"/>
            <a:ext cx="205302" cy="202001"/>
          </a:xfrm>
          <a:prstGeom prst="rect">
            <a:avLst/>
          </a:prstGeom>
          <a:noFill/>
          <a:ln>
            <a:noFill/>
          </a:ln>
        </p:spPr>
        <p:txBody>
          <a:bodyPr spcFirstLastPara="1" wrap="square" lIns="32725" tIns="32725" rIns="32725" bIns="32725" anchor="b" anchorCtr="0">
            <a:spAutoFit/>
          </a:bodyPr>
          <a:lstStyle>
            <a:lvl1pPr marL="0" lvl="0"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1pPr>
            <a:lvl2pPr marL="0" lvl="1"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2pPr>
            <a:lvl3pPr marL="0" lvl="2"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3pPr>
            <a:lvl4pPr marL="0" lvl="3"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4pPr>
            <a:lvl5pPr marL="0" lvl="4"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5pPr>
            <a:lvl6pPr marL="0" lvl="5"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6pPr>
            <a:lvl7pPr marL="0" lvl="6"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7pPr>
            <a:lvl8pPr marL="0" lvl="7"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8pPr>
            <a:lvl9pPr marL="0" lvl="8" indent="0" algn="l">
              <a:lnSpc>
                <a:spcPct val="100000"/>
              </a:lnSpc>
              <a:spcBef>
                <a:spcPts val="0"/>
              </a:spcBef>
              <a:spcAft>
                <a:spcPts val="0"/>
              </a:spcAft>
              <a:buClr>
                <a:srgbClr val="000000"/>
              </a:buClr>
              <a:buSzPts val="900"/>
              <a:buFont typeface="Helvetica Neue"/>
              <a:buNone/>
              <a:defRPr sz="9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uk-U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cxnSp>
        <p:nvCxnSpPr>
          <p:cNvPr id="6" name="Google Shape;6;p17"/>
          <p:cNvCxnSpPr/>
          <p:nvPr/>
        </p:nvCxnSpPr>
        <p:spPr>
          <a:xfrm>
            <a:off x="401835" y="1038075"/>
            <a:ext cx="3566401" cy="1"/>
          </a:xfrm>
          <a:prstGeom prst="straightConnector1">
            <a:avLst/>
          </a:prstGeom>
          <a:noFill/>
          <a:ln w="12700" cap="flat" cmpd="sng">
            <a:solidFill>
              <a:srgbClr val="9A9A9A"/>
            </a:solidFill>
            <a:prstDash val="solid"/>
            <a:round/>
            <a:headEnd type="none" w="sm" len="sm"/>
            <a:tailEnd type="none" w="sm" len="sm"/>
          </a:ln>
        </p:spPr>
      </p:cxnSp>
      <p:sp>
        <p:nvSpPr>
          <p:cNvPr id="7" name="Google Shape;7;p17"/>
          <p:cNvSpPr txBox="1">
            <a:spLocks noGrp="1"/>
          </p:cNvSpPr>
          <p:nvPr>
            <p:ph type="title"/>
          </p:nvPr>
        </p:nvSpPr>
        <p:spPr>
          <a:xfrm>
            <a:off x="401836" y="174129"/>
            <a:ext cx="3571800" cy="736800"/>
          </a:xfrm>
          <a:prstGeom prst="rect">
            <a:avLst/>
          </a:prstGeom>
          <a:noFill/>
          <a:ln>
            <a:noFill/>
          </a:ln>
        </p:spPr>
        <p:txBody>
          <a:bodyPr spcFirstLastPara="1" wrap="square" lIns="58925" tIns="58925" rIns="58925" bIns="58925" anchor="b" anchorCtr="0">
            <a:normAutofit/>
          </a:bodyPr>
          <a:lstStyle>
            <a:lvl1pPr marR="0" lvl="0"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0"/>
              </a:spcBef>
              <a:spcAft>
                <a:spcPts val="0"/>
              </a:spcAft>
              <a:buClr>
                <a:srgbClr val="000000"/>
              </a:buClr>
              <a:buSzPts val="2700"/>
              <a:buFont typeface="Helvetica Neue Light"/>
              <a:buNone/>
              <a:defRPr sz="27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7"/>
          <p:cNvSpPr txBox="1">
            <a:spLocks noGrp="1"/>
          </p:cNvSpPr>
          <p:nvPr>
            <p:ph type="body" idx="1"/>
          </p:nvPr>
        </p:nvSpPr>
        <p:spPr>
          <a:xfrm>
            <a:off x="401836" y="1172020"/>
            <a:ext cx="3571800" cy="3516002"/>
          </a:xfrm>
          <a:prstGeom prst="rect">
            <a:avLst/>
          </a:prstGeom>
          <a:noFill/>
          <a:ln>
            <a:noFill/>
          </a:ln>
        </p:spPr>
        <p:txBody>
          <a:bodyPr spcFirstLastPara="1" wrap="square" lIns="58925" tIns="58925" rIns="58925" bIns="58925" anchor="t" anchorCtr="0">
            <a:normAutofit/>
          </a:bodyPr>
          <a:lstStyle>
            <a:lvl1pPr marL="457200" marR="0" lvl="0"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1pPr>
            <a:lvl2pPr marL="914400" marR="0" lvl="1"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2pPr>
            <a:lvl3pPr marL="1371600" marR="0" lvl="2"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3pPr>
            <a:lvl4pPr marL="1828800" marR="0" lvl="3"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4pPr>
            <a:lvl5pPr marL="2286000" marR="0" lvl="4"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5pPr>
            <a:lvl6pPr marL="2743200" marR="0" lvl="5"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6pPr>
            <a:lvl7pPr marL="3200400" marR="0" lvl="6"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7pPr>
            <a:lvl8pPr marL="3657600" marR="0" lvl="7"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8pPr>
            <a:lvl9pPr marL="4114800" marR="0" lvl="8" indent="-374650" algn="l" rtl="0">
              <a:lnSpc>
                <a:spcPct val="100000"/>
              </a:lnSpc>
              <a:spcBef>
                <a:spcPts val="2700"/>
              </a:spcBef>
              <a:spcAft>
                <a:spcPts val="0"/>
              </a:spcAft>
              <a:buClr>
                <a:srgbClr val="747474"/>
              </a:buClr>
              <a:buSzPts val="2300"/>
              <a:buFont typeface="Helvetica Neue"/>
              <a:buChar char="•"/>
              <a:defRPr sz="23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9" name="Google Shape;9;p17"/>
          <p:cNvSpPr txBox="1">
            <a:spLocks noGrp="1"/>
          </p:cNvSpPr>
          <p:nvPr>
            <p:ph type="sldNum" idx="12"/>
          </p:nvPr>
        </p:nvSpPr>
        <p:spPr>
          <a:xfrm>
            <a:off x="358303" y="4806831"/>
            <a:ext cx="205302" cy="202001"/>
          </a:xfrm>
          <a:prstGeom prst="rect">
            <a:avLst/>
          </a:prstGeom>
          <a:noFill/>
          <a:ln>
            <a:noFill/>
          </a:ln>
        </p:spPr>
        <p:txBody>
          <a:bodyPr spcFirstLastPara="1" wrap="square" lIns="32725" tIns="32725" rIns="32725" bIns="32725" anchor="b" anchorCtr="0">
            <a:spAutoFit/>
          </a:bodyPr>
          <a:lstStyle>
            <a:lvl1pPr marL="0" marR="0" lvl="0"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uk-U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1"/>
          <p:cNvSpPr txBox="1">
            <a:spLocks noGrp="1"/>
          </p:cNvSpPr>
          <p:nvPr>
            <p:ph type="title"/>
          </p:nvPr>
        </p:nvSpPr>
        <p:spPr>
          <a:xfrm>
            <a:off x="991195" y="4105423"/>
            <a:ext cx="4071900" cy="897600"/>
          </a:xfrm>
          <a:prstGeom prst="rect">
            <a:avLst/>
          </a:prstGeom>
          <a:noFill/>
          <a:ln>
            <a:noFill/>
          </a:ln>
        </p:spPr>
        <p:txBody>
          <a:bodyPr spcFirstLastPara="1" wrap="square" lIns="32725" tIns="32725" rIns="32725" bIns="32725" anchor="ctr" anchorCtr="0">
            <a:normAutofit/>
          </a:bodyPr>
          <a:lstStyle/>
          <a:p>
            <a:pPr marL="0" lvl="0" indent="0" algn="r"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Спілкування та </a:t>
            </a:r>
            <a:br>
              <a:rPr lang="uk-UA" sz="2700" b="0" i="0" u="none" strike="noStrike" cap="none">
                <a:solidFill>
                  <a:srgbClr val="000000"/>
                </a:solidFill>
                <a:latin typeface="Helvetica Neue Light"/>
                <a:ea typeface="Helvetica Neue Light"/>
                <a:cs typeface="Helvetica Neue Light"/>
                <a:sym typeface="Helvetica Neue Light"/>
              </a:rPr>
            </a:br>
            <a:r>
              <a:rPr lang="uk-UA" sz="2700" b="0" i="0" u="none" strike="noStrike" cap="none">
                <a:solidFill>
                  <a:srgbClr val="000000"/>
                </a:solidFill>
                <a:latin typeface="Helvetica Neue Light"/>
                <a:ea typeface="Helvetica Neue Light"/>
                <a:cs typeface="Helvetica Neue Light"/>
                <a:sym typeface="Helvetica Neue Light"/>
              </a:rPr>
              <a:t>експресія</a:t>
            </a:r>
            <a:endParaRPr/>
          </a:p>
        </p:txBody>
      </p:sp>
      <p:sp>
        <p:nvSpPr>
          <p:cNvPr id="24" name="Google Shape;24;p1"/>
          <p:cNvSpPr txBox="1">
            <a:spLocks noGrp="1"/>
          </p:cNvSpPr>
          <p:nvPr>
            <p:ph type="body" idx="1"/>
          </p:nvPr>
        </p:nvSpPr>
        <p:spPr>
          <a:xfrm>
            <a:off x="5518546" y="4467076"/>
            <a:ext cx="3482700" cy="267901"/>
          </a:xfrm>
          <a:prstGeom prst="rect">
            <a:avLst/>
          </a:prstGeom>
          <a:noFill/>
          <a:ln>
            <a:noFill/>
          </a:ln>
        </p:spPr>
        <p:txBody>
          <a:bodyPr spcFirstLastPara="1" wrap="square" lIns="29450" tIns="29450" rIns="29450" bIns="29450" anchor="t" anchorCtr="0">
            <a:normAutofit fontScale="92500" lnSpcReduction="10000"/>
          </a:bodyPr>
          <a:lstStyle/>
          <a:p>
            <a:pPr marL="259968" lvl="0" indent="-259968" algn="l" rtl="0">
              <a:lnSpc>
                <a:spcPct val="100000"/>
              </a:lnSpc>
              <a:spcBef>
                <a:spcPts val="0"/>
              </a:spcBef>
              <a:spcAft>
                <a:spcPts val="0"/>
              </a:spcAft>
              <a:buSzPct val="100000"/>
              <a:buNone/>
            </a:pPr>
            <a:r>
              <a:rPr lang="uk-UA" sz="1513">
                <a:latin typeface="Helvetica Neue"/>
                <a:ea typeface="Helvetica Neue"/>
                <a:cs typeface="Helvetica Neue"/>
                <a:sym typeface="Helvetica Neue"/>
              </a:rPr>
              <a:t>Вішудхі чакра</a:t>
            </a:r>
            <a:endParaRPr/>
          </a:p>
        </p:txBody>
      </p:sp>
      <p:pic>
        <p:nvPicPr>
          <p:cNvPr id="25" name="Google Shape;25;p1" descr="Google Shape;33;p1"/>
          <p:cNvPicPr preferRelativeResize="0"/>
          <p:nvPr/>
        </p:nvPicPr>
        <p:blipFill rotWithShape="1">
          <a:blip r:embed="rId3">
            <a:alphaModFix/>
          </a:blip>
          <a:srcRect t="21137" b="21141"/>
          <a:stretch/>
        </p:blipFill>
        <p:spPr>
          <a:xfrm>
            <a:off x="-125275" y="178586"/>
            <a:ext cx="9269277" cy="3938626"/>
          </a:xfrm>
          <a:prstGeom prst="rect">
            <a:avLst/>
          </a:prstGeom>
          <a:noFill/>
          <a:ln>
            <a:noFill/>
          </a:ln>
        </p:spPr>
      </p:pic>
      <p:sp>
        <p:nvSpPr>
          <p:cNvPr id="26" name="Google Shape;26;p1"/>
          <p:cNvSpPr txBox="1"/>
          <p:nvPr/>
        </p:nvSpPr>
        <p:spPr>
          <a:xfrm>
            <a:off x="4296117" y="2427338"/>
            <a:ext cx="551766" cy="2888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401824" y="174125"/>
            <a:ext cx="4158900" cy="867600"/>
          </a:xfrm>
          <a:prstGeom prst="rect">
            <a:avLst/>
          </a:prstGeom>
          <a:noFill/>
          <a:ln>
            <a:noFill/>
          </a:ln>
        </p:spPr>
        <p:txBody>
          <a:bodyPr spcFirstLastPara="1" wrap="square" lIns="58925" tIns="58925" rIns="58925" bIns="58925" anchor="b" anchorCtr="0">
            <a:normAutofit fontScale="90000"/>
          </a:bodyPr>
          <a:lstStyle/>
          <a:p>
            <a:pPr marL="0" lvl="0" indent="0" algn="l" rtl="0">
              <a:lnSpc>
                <a:spcPct val="100000"/>
              </a:lnSpc>
              <a:spcBef>
                <a:spcPts val="0"/>
              </a:spcBef>
              <a:spcAft>
                <a:spcPts val="0"/>
              </a:spcAft>
              <a:buClr>
                <a:srgbClr val="000000"/>
              </a:buClr>
              <a:buSzPct val="100000"/>
              <a:buFont typeface="Helvetica Neue Light"/>
              <a:buNone/>
            </a:pPr>
            <a:r>
              <a:rPr lang="uk-UA" sz="2511"/>
              <a:t>Стан свідка: що це означає для вас?</a:t>
            </a:r>
            <a:endParaRPr/>
          </a:p>
        </p:txBody>
      </p:sp>
      <p:sp>
        <p:nvSpPr>
          <p:cNvPr id="93" name="Google Shape;93;p10"/>
          <p:cNvSpPr txBox="1">
            <a:spLocks noGrp="1"/>
          </p:cNvSpPr>
          <p:nvPr>
            <p:ph type="body" idx="1"/>
          </p:nvPr>
        </p:nvSpPr>
        <p:spPr>
          <a:xfrm>
            <a:off x="401823" y="1172024"/>
            <a:ext cx="4012502" cy="3516002"/>
          </a:xfrm>
          <a:prstGeom prst="rect">
            <a:avLst/>
          </a:prstGeom>
          <a:noFill/>
          <a:ln>
            <a:noFill/>
          </a:ln>
        </p:spPr>
        <p:txBody>
          <a:bodyPr spcFirstLastPara="1" wrap="square" lIns="58925" tIns="58925" rIns="58925" bIns="58925" anchor="t" anchorCtr="0">
            <a:normAutofit/>
          </a:bodyPr>
          <a:lstStyle/>
          <a:p>
            <a:pPr marL="0" lvl="0" indent="0" algn="l" rtl="0">
              <a:lnSpc>
                <a:spcPct val="100000"/>
              </a:lnSpc>
              <a:spcBef>
                <a:spcPts val="0"/>
              </a:spcBef>
              <a:spcAft>
                <a:spcPts val="0"/>
              </a:spcAft>
              <a:buSzPts val="2300"/>
              <a:buNone/>
            </a:pPr>
            <a:r>
              <a:rPr lang="uk-UA" i="1"/>
              <a:t>“Весь світ — сцена, а всі чоловіки й жінки — просто гравці; вони мають свої виходи й свої входи, і одна людина за свій час грає багато ролей...”</a:t>
            </a:r>
            <a:endParaRPr/>
          </a:p>
          <a:p>
            <a:pPr marL="0" lvl="0" indent="0" algn="l" rtl="0">
              <a:lnSpc>
                <a:spcPct val="100000"/>
              </a:lnSpc>
              <a:spcBef>
                <a:spcPts val="2700"/>
              </a:spcBef>
              <a:spcAft>
                <a:spcPts val="0"/>
              </a:spcAft>
              <a:buSzPts val="2300"/>
              <a:buNone/>
            </a:pPr>
            <a:r>
              <a:rPr lang="uk-UA"/>
              <a:t>Уїльям</a:t>
            </a:r>
            <a:r>
              <a:rPr lang="uk-UA" sz="2300" b="0" i="0" u="none" strike="noStrike" cap="none">
                <a:solidFill>
                  <a:srgbClr val="747474"/>
                </a:solidFill>
                <a:latin typeface="Helvetica Neue Light"/>
                <a:ea typeface="Helvetica Neue Light"/>
                <a:cs typeface="Helvetica Neue Light"/>
                <a:sym typeface="Helvetica Neue Light"/>
              </a:rPr>
              <a:t> Шекспір</a:t>
            </a:r>
            <a:endParaRPr/>
          </a:p>
        </p:txBody>
      </p:sp>
      <p:pic>
        <p:nvPicPr>
          <p:cNvPr id="94" name="Google Shape;94;p10" descr="Google Shape;101;p10"/>
          <p:cNvPicPr preferRelativeResize="0"/>
          <p:nvPr/>
        </p:nvPicPr>
        <p:blipFill rotWithShape="1">
          <a:blip r:embed="rId3">
            <a:alphaModFix/>
          </a:blip>
          <a:srcRect/>
          <a:stretch/>
        </p:blipFill>
        <p:spPr>
          <a:xfrm>
            <a:off x="4126022" y="451049"/>
            <a:ext cx="4736251" cy="42414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1"/>
          <p:cNvSpPr txBox="1">
            <a:spLocks noGrp="1"/>
          </p:cNvSpPr>
          <p:nvPr>
            <p:ph type="body" idx="1"/>
          </p:nvPr>
        </p:nvSpPr>
        <p:spPr>
          <a:xfrm>
            <a:off x="401822" y="1079500"/>
            <a:ext cx="7805700" cy="3889800"/>
          </a:xfrm>
          <a:prstGeom prst="rect">
            <a:avLst/>
          </a:prstGeom>
          <a:noFill/>
          <a:ln>
            <a:noFill/>
          </a:ln>
        </p:spPr>
        <p:txBody>
          <a:bodyPr spcFirstLastPara="1" wrap="square" lIns="58925" tIns="58925" rIns="58925" bIns="58925" anchor="t" anchorCtr="0">
            <a:normAutofit/>
          </a:bodyPr>
          <a:lstStyle/>
          <a:p>
            <a:pPr marL="0" lvl="0" indent="0" algn="l" rtl="0">
              <a:lnSpc>
                <a:spcPct val="100000"/>
              </a:lnSpc>
              <a:spcBef>
                <a:spcPts val="0"/>
              </a:spcBef>
              <a:spcAft>
                <a:spcPts val="0"/>
              </a:spcAft>
              <a:buSzPts val="2400"/>
              <a:buNone/>
            </a:pPr>
            <a:r>
              <a:rPr lang="uk-UA" sz="1900" b="1">
                <a:latin typeface="Arial"/>
                <a:ea typeface="Arial"/>
                <a:cs typeface="Arial"/>
                <a:sym typeface="Arial"/>
              </a:rPr>
              <a:t>   Не замислюючись (без думок)</a:t>
            </a:r>
            <a:endParaRPr sz="1300" b="1">
              <a:latin typeface="Helvetica Neue"/>
              <a:ea typeface="Helvetica Neue"/>
              <a:cs typeface="Helvetica Neue"/>
              <a:sym typeface="Helvetica Neue"/>
            </a:endParaRPr>
          </a:p>
          <a:p>
            <a:pPr marL="359999" lvl="0" indent="-323999" algn="l" rtl="0">
              <a:lnSpc>
                <a:spcPct val="100000"/>
              </a:lnSpc>
              <a:spcBef>
                <a:spcPts val="2700"/>
              </a:spcBef>
              <a:spcAft>
                <a:spcPts val="0"/>
              </a:spcAft>
              <a:buSzPts val="1800"/>
              <a:buFont typeface="Arial"/>
              <a:buChar char="-"/>
            </a:pPr>
            <a:r>
              <a:rPr lang="uk-UA" sz="1800">
                <a:latin typeface="Arial"/>
                <a:ea typeface="Arial"/>
                <a:cs typeface="Arial"/>
                <a:sym typeface="Arial"/>
              </a:rPr>
              <a:t>Ви матимете високий рівень емпатії</a:t>
            </a:r>
            <a:endParaRPr/>
          </a:p>
          <a:p>
            <a:pPr marL="359999" lvl="0" indent="-323999" algn="l" rtl="0">
              <a:lnSpc>
                <a:spcPct val="100000"/>
              </a:lnSpc>
              <a:spcBef>
                <a:spcPts val="0"/>
              </a:spcBef>
              <a:spcAft>
                <a:spcPts val="0"/>
              </a:spcAft>
              <a:buSzPts val="1800"/>
              <a:buFont typeface="Arial"/>
              <a:buChar char="-"/>
            </a:pPr>
            <a:r>
              <a:rPr lang="uk-UA" sz="1800">
                <a:latin typeface="Arial"/>
                <a:ea typeface="Arial"/>
                <a:cs typeface="Arial"/>
                <a:sym typeface="Arial"/>
              </a:rPr>
              <a:t>Не матимете потреби реагувати </a:t>
            </a:r>
            <a:endParaRPr/>
          </a:p>
          <a:p>
            <a:pPr marL="359999" lvl="0" indent="-323999" algn="l" rtl="0">
              <a:lnSpc>
                <a:spcPct val="100000"/>
              </a:lnSpc>
              <a:spcBef>
                <a:spcPts val="0"/>
              </a:spcBef>
              <a:spcAft>
                <a:spcPts val="0"/>
              </a:spcAft>
              <a:buSzPts val="1800"/>
              <a:buFont typeface="Arial"/>
              <a:buChar char="-"/>
            </a:pPr>
            <a:r>
              <a:rPr lang="uk-UA" sz="1800">
                <a:latin typeface="Arial"/>
                <a:ea typeface="Arial"/>
                <a:cs typeface="Arial"/>
                <a:sym typeface="Arial"/>
              </a:rPr>
              <a:t>Ви не будете почуватись ніяково</a:t>
            </a:r>
            <a:endParaRPr/>
          </a:p>
          <a:p>
            <a:pPr marL="0" lvl="0" indent="36000" algn="l" rtl="0">
              <a:lnSpc>
                <a:spcPct val="100000"/>
              </a:lnSpc>
              <a:spcBef>
                <a:spcPts val="0"/>
              </a:spcBef>
              <a:spcAft>
                <a:spcPts val="0"/>
              </a:spcAft>
              <a:buSzPts val="2300"/>
              <a:buNone/>
            </a:pPr>
            <a:endParaRPr/>
          </a:p>
          <a:p>
            <a:pPr marL="0" lvl="0" indent="114300" algn="l" rtl="0">
              <a:lnSpc>
                <a:spcPct val="100000"/>
              </a:lnSpc>
              <a:spcBef>
                <a:spcPts val="0"/>
              </a:spcBef>
              <a:spcAft>
                <a:spcPts val="0"/>
              </a:spcAft>
              <a:buSzPts val="1800"/>
              <a:buNone/>
            </a:pPr>
            <a:r>
              <a:rPr lang="uk-UA" sz="1800" b="1">
                <a:latin typeface="Arial"/>
                <a:ea typeface="Arial"/>
                <a:cs typeface="Arial"/>
                <a:sym typeface="Arial"/>
              </a:rPr>
              <a:t>Сила мовчання:</a:t>
            </a:r>
            <a:endParaRPr sz="1000" b="1">
              <a:latin typeface="Helvetica Neue"/>
              <a:ea typeface="Helvetica Neue"/>
              <a:cs typeface="Helvetica Neue"/>
              <a:sym typeface="Helvetica Neue"/>
            </a:endParaRPr>
          </a:p>
          <a:p>
            <a:pPr marL="0" lvl="0" indent="0" algn="l" rtl="0">
              <a:lnSpc>
                <a:spcPct val="100000"/>
              </a:lnSpc>
              <a:spcBef>
                <a:spcPts val="1000"/>
              </a:spcBef>
              <a:spcAft>
                <a:spcPts val="0"/>
              </a:spcAft>
              <a:buSzPts val="1800"/>
              <a:buNone/>
            </a:pPr>
            <a:r>
              <a:rPr lang="uk-UA" sz="1800">
                <a:latin typeface="Arial"/>
                <a:ea typeface="Arial"/>
                <a:cs typeface="Arial"/>
                <a:sym typeface="Arial"/>
              </a:rPr>
              <a:t>Усвідомлення без думок, що з’єднує вас із                                                 Всепроникною силою і дозволяє бачити Реальність/П’єсу</a:t>
            </a:r>
            <a:endParaRPr/>
          </a:p>
          <a:p>
            <a:pPr marL="0" lvl="0" indent="0" algn="l" rtl="0">
              <a:lnSpc>
                <a:spcPct val="100000"/>
              </a:lnSpc>
              <a:spcBef>
                <a:spcPts val="1000"/>
              </a:spcBef>
              <a:spcAft>
                <a:spcPts val="0"/>
              </a:spcAft>
              <a:buSzPts val="1800"/>
              <a:buNone/>
            </a:pPr>
            <a:r>
              <a:rPr lang="uk-UA" sz="1800">
                <a:latin typeface="Arial"/>
                <a:ea typeface="Arial"/>
                <a:cs typeface="Arial"/>
                <a:sym typeface="Arial"/>
              </a:rPr>
              <a:t>Порівняння з креативним мисленням/театр імпровізації</a:t>
            </a:r>
            <a:endParaRPr/>
          </a:p>
        </p:txBody>
      </p:sp>
      <p:sp>
        <p:nvSpPr>
          <p:cNvPr id="100" name="Google Shape;100;p11"/>
          <p:cNvSpPr txBox="1">
            <a:spLocks noGrp="1"/>
          </p:cNvSpPr>
          <p:nvPr>
            <p:ph type="title"/>
          </p:nvPr>
        </p:nvSpPr>
        <p:spPr>
          <a:xfrm>
            <a:off x="401835" y="174129"/>
            <a:ext cx="3571801" cy="603747"/>
          </a:xfrm>
          <a:prstGeom prst="rect">
            <a:avLst/>
          </a:prstGeom>
          <a:noFill/>
          <a:ln>
            <a:noFill/>
          </a:ln>
        </p:spPr>
        <p:txBody>
          <a:bodyPr spcFirstLastPara="1" wrap="square" lIns="58925" tIns="58925" rIns="58925" bIns="58925" anchor="b" anchorCtr="0">
            <a:normAutofit fontScale="90000"/>
          </a:bodyPr>
          <a:lstStyle/>
          <a:p>
            <a:pPr marL="0" lvl="0" indent="0" algn="l" rtl="0">
              <a:lnSpc>
                <a:spcPct val="100000"/>
              </a:lnSpc>
              <a:spcBef>
                <a:spcPts val="0"/>
              </a:spcBef>
              <a:spcAft>
                <a:spcPts val="0"/>
              </a:spcAft>
              <a:buClr>
                <a:srgbClr val="000000"/>
              </a:buClr>
              <a:buSzPct val="100000"/>
              <a:buFont typeface="Helvetica Neue Light"/>
              <a:buNone/>
            </a:pPr>
            <a:br>
              <a:rPr lang="uk-UA" sz="1080"/>
            </a:br>
            <a:br>
              <a:rPr lang="uk-UA" sz="1080"/>
            </a:br>
            <a:br>
              <a:rPr lang="uk-UA" sz="1080"/>
            </a:br>
            <a:br>
              <a:rPr lang="uk-UA" sz="1080"/>
            </a:br>
            <a:r>
              <a:rPr lang="uk-UA" sz="2180" b="1">
                <a:latin typeface="Helvetica Neue"/>
                <a:ea typeface="Helvetica Neue"/>
                <a:cs typeface="Helvetica Neue"/>
                <a:sym typeface="Helvetica Neue"/>
              </a:rPr>
              <a:t>Буття у стані свідка</a:t>
            </a:r>
            <a:endParaRPr sz="3800" b="1">
              <a:latin typeface="Helvetica Neue"/>
              <a:ea typeface="Helvetica Neue"/>
              <a:cs typeface="Helvetica Neue"/>
              <a:sym typeface="Helvetica Neue"/>
            </a:endParaRPr>
          </a:p>
        </p:txBody>
      </p:sp>
      <p:pic>
        <p:nvPicPr>
          <p:cNvPr id="101" name="Google Shape;101;p11" descr="Google Shape;108;p11"/>
          <p:cNvPicPr preferRelativeResize="0"/>
          <p:nvPr/>
        </p:nvPicPr>
        <p:blipFill rotWithShape="1">
          <a:blip r:embed="rId3">
            <a:alphaModFix/>
          </a:blip>
          <a:srcRect/>
          <a:stretch/>
        </p:blipFill>
        <p:spPr>
          <a:xfrm>
            <a:off x="5130800" y="437816"/>
            <a:ext cx="4013200" cy="285640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2"/>
          <p:cNvSpPr txBox="1">
            <a:spLocks noGrp="1"/>
          </p:cNvSpPr>
          <p:nvPr>
            <p:ph type="title"/>
          </p:nvPr>
        </p:nvSpPr>
        <p:spPr>
          <a:xfrm>
            <a:off x="888998" y="222250"/>
            <a:ext cx="7300846" cy="819372"/>
          </a:xfrm>
          <a:prstGeom prst="rect">
            <a:avLst/>
          </a:prstGeom>
          <a:noFill/>
          <a:ln>
            <a:noFill/>
          </a:ln>
        </p:spPr>
        <p:txBody>
          <a:bodyPr spcFirstLastPara="1" wrap="square" lIns="58925" tIns="58925" rIns="58925" bIns="58925" anchor="b" anchorCtr="0">
            <a:normAutofit fontScale="90000"/>
          </a:bodyPr>
          <a:lstStyle/>
          <a:p>
            <a:pPr marL="0" lvl="0" indent="0" algn="l" rtl="0">
              <a:lnSpc>
                <a:spcPct val="100000"/>
              </a:lnSpc>
              <a:spcBef>
                <a:spcPts val="0"/>
              </a:spcBef>
              <a:spcAft>
                <a:spcPts val="0"/>
              </a:spcAft>
              <a:buClr>
                <a:srgbClr val="000000"/>
              </a:buClr>
              <a:buSzPct val="100000"/>
              <a:buFont typeface="Helvetica Neue Light"/>
              <a:buNone/>
            </a:pPr>
            <a:r>
              <a:rPr lang="uk-UA" sz="2322" b="1">
                <a:latin typeface="Helvetica Neue"/>
                <a:ea typeface="Helvetica Neue"/>
                <a:cs typeface="Helvetica Neue"/>
                <a:sym typeface="Helvetica Neue"/>
              </a:rPr>
              <a:t>Гарне місце для початку:</a:t>
            </a:r>
            <a:br>
              <a:rPr lang="uk-UA" sz="2322" b="1">
                <a:latin typeface="Helvetica Neue"/>
                <a:ea typeface="Helvetica Neue"/>
                <a:cs typeface="Helvetica Neue"/>
                <a:sym typeface="Helvetica Neue"/>
              </a:rPr>
            </a:br>
            <a:r>
              <a:rPr lang="uk-UA" sz="2322"/>
              <a:t>Посміхнись і весь світ посміхнеться з тобою</a:t>
            </a:r>
            <a:endParaRPr/>
          </a:p>
        </p:txBody>
      </p:sp>
      <p:sp>
        <p:nvSpPr>
          <p:cNvPr id="107" name="Google Shape;107;p12"/>
          <p:cNvSpPr txBox="1">
            <a:spLocks noGrp="1"/>
          </p:cNvSpPr>
          <p:nvPr>
            <p:ph type="body" idx="1"/>
          </p:nvPr>
        </p:nvSpPr>
        <p:spPr>
          <a:xfrm>
            <a:off x="401824" y="1172024"/>
            <a:ext cx="5806202" cy="3516002"/>
          </a:xfrm>
          <a:prstGeom prst="rect">
            <a:avLst/>
          </a:prstGeom>
          <a:noFill/>
          <a:ln>
            <a:noFill/>
          </a:ln>
        </p:spPr>
        <p:txBody>
          <a:bodyPr spcFirstLastPara="1" wrap="square" lIns="58925" tIns="58925" rIns="58925" bIns="58925" anchor="t" anchorCtr="0">
            <a:normAutofit/>
          </a:bodyPr>
          <a:lstStyle/>
          <a:p>
            <a:pPr marL="457200" lvl="0" indent="-336550" algn="l" rtl="0">
              <a:lnSpc>
                <a:spcPct val="100000"/>
              </a:lnSpc>
              <a:spcBef>
                <a:spcPts val="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Настрій заразний</a:t>
            </a:r>
            <a:endParaRPr/>
          </a:p>
          <a:p>
            <a:pPr marL="457200" lvl="0" indent="-336550" algn="l" rtl="0">
              <a:lnSpc>
                <a:spcPct val="100000"/>
              </a:lnSpc>
              <a:spcBef>
                <a:spcPts val="15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Ви можете впливати позитивно. </a:t>
            </a:r>
            <a:endParaRPr/>
          </a:p>
          <a:p>
            <a:pPr marL="457200" lvl="0" indent="-336550" algn="l" rtl="0">
              <a:lnSpc>
                <a:spcPct val="100000"/>
              </a:lnSpc>
              <a:spcBef>
                <a:spcPts val="15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Під час посмішки вивільняються нейромедіатори – дофамін, ендорфіни та серотонін</a:t>
            </a:r>
            <a:endParaRPr/>
          </a:p>
          <a:p>
            <a:pPr marL="457200" lvl="0" indent="-336550" algn="l" rtl="0">
              <a:lnSpc>
                <a:spcPct val="100000"/>
              </a:lnSpc>
              <a:spcBef>
                <a:spcPts val="15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Творить чудеса проти стресу</a:t>
            </a:r>
            <a:endParaRPr/>
          </a:p>
        </p:txBody>
      </p:sp>
      <p:pic>
        <p:nvPicPr>
          <p:cNvPr id="108" name="Google Shape;108;p12" descr="Google Shape;115;p12"/>
          <p:cNvPicPr preferRelativeResize="0"/>
          <p:nvPr/>
        </p:nvPicPr>
        <p:blipFill rotWithShape="1">
          <a:blip r:embed="rId3">
            <a:alphaModFix/>
          </a:blip>
          <a:srcRect/>
          <a:stretch/>
        </p:blipFill>
        <p:spPr>
          <a:xfrm>
            <a:off x="6544799" y="1422824"/>
            <a:ext cx="2013601" cy="3014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3"/>
          <p:cNvSpPr txBox="1">
            <a:spLocks noGrp="1"/>
          </p:cNvSpPr>
          <p:nvPr>
            <p:ph type="title"/>
          </p:nvPr>
        </p:nvSpPr>
        <p:spPr>
          <a:xfrm>
            <a:off x="401835" y="174129"/>
            <a:ext cx="3571801"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Експресія</a:t>
            </a:r>
            <a:endParaRPr/>
          </a:p>
        </p:txBody>
      </p:sp>
      <p:sp>
        <p:nvSpPr>
          <p:cNvPr id="114" name="Google Shape;114;p13"/>
          <p:cNvSpPr txBox="1">
            <a:spLocks noGrp="1"/>
          </p:cNvSpPr>
          <p:nvPr>
            <p:ph type="body" idx="1"/>
          </p:nvPr>
        </p:nvSpPr>
        <p:spPr>
          <a:xfrm>
            <a:off x="401825" y="1172025"/>
            <a:ext cx="3751802" cy="3471300"/>
          </a:xfrm>
          <a:prstGeom prst="rect">
            <a:avLst/>
          </a:prstGeom>
          <a:noFill/>
          <a:ln>
            <a:noFill/>
          </a:ln>
        </p:spPr>
        <p:txBody>
          <a:bodyPr spcFirstLastPara="1" wrap="square" lIns="58925" tIns="58925" rIns="58925" bIns="58925" anchor="t" anchorCtr="0">
            <a:normAutofit/>
          </a:bodyPr>
          <a:lstStyle/>
          <a:p>
            <a:pPr marL="0" lvl="0" indent="0" algn="l" rtl="0">
              <a:lnSpc>
                <a:spcPct val="100000"/>
              </a:lnSpc>
              <a:spcBef>
                <a:spcPts val="0"/>
              </a:spcBef>
              <a:spcAft>
                <a:spcPts val="0"/>
              </a:spcAft>
              <a:buSzPts val="2300"/>
              <a:buNone/>
            </a:pPr>
            <a:r>
              <a:rPr lang="uk-UA" i="1"/>
              <a:t>“Виражайте любов! Коли ви розмовляєте з кимось, з’ясуйте, що їм потрібно, аби допомогти їм. Говоріть так, щоб не зашкодити їм”</a:t>
            </a:r>
            <a:endParaRPr/>
          </a:p>
          <a:p>
            <a:pPr marL="0" lvl="0" indent="0" algn="l" rtl="0">
              <a:lnSpc>
                <a:spcPct val="100000"/>
              </a:lnSpc>
              <a:spcBef>
                <a:spcPts val="2700"/>
              </a:spcBef>
              <a:spcAft>
                <a:spcPts val="0"/>
              </a:spcAft>
              <a:buSzPts val="2300"/>
              <a:buNone/>
            </a:pPr>
            <a:r>
              <a:rPr lang="uk-UA" sz="2300" b="0" i="0" u="none" strike="noStrike" cap="none">
                <a:solidFill>
                  <a:srgbClr val="747474"/>
                </a:solidFill>
                <a:latin typeface="Helvetica Neue Light"/>
                <a:ea typeface="Helvetica Neue Light"/>
                <a:cs typeface="Helvetica Neue Light"/>
                <a:sym typeface="Helvetica Neue Light"/>
              </a:rPr>
              <a:t>Шрі Матаджі</a:t>
            </a:r>
            <a:endParaRPr/>
          </a:p>
        </p:txBody>
      </p:sp>
      <p:pic>
        <p:nvPicPr>
          <p:cNvPr id="115" name="Google Shape;115;p13" descr="Google Shape;122;p13"/>
          <p:cNvPicPr preferRelativeResize="0"/>
          <p:nvPr/>
        </p:nvPicPr>
        <p:blipFill rotWithShape="1">
          <a:blip r:embed="rId3">
            <a:alphaModFix/>
          </a:blip>
          <a:srcRect/>
          <a:stretch/>
        </p:blipFill>
        <p:spPr>
          <a:xfrm>
            <a:off x="4267200" y="1055275"/>
            <a:ext cx="4876800" cy="3124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a:off x="401835" y="174129"/>
            <a:ext cx="6881560"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1998"/>
              <a:buFont typeface="Helvetica Neue Light"/>
              <a:buNone/>
            </a:pPr>
            <a:br>
              <a:rPr lang="uk-UA" sz="1998"/>
            </a:br>
            <a:r>
              <a:rPr lang="uk-UA" sz="1998"/>
              <a:t>«Ми, науковці, не знаємо, як це зробити»</a:t>
            </a:r>
            <a:endParaRPr/>
          </a:p>
        </p:txBody>
      </p:sp>
      <p:sp>
        <p:nvSpPr>
          <p:cNvPr id="121" name="Google Shape;121;p14"/>
          <p:cNvSpPr txBox="1">
            <a:spLocks noGrp="1"/>
          </p:cNvSpPr>
          <p:nvPr>
            <p:ph type="body" idx="1"/>
          </p:nvPr>
        </p:nvSpPr>
        <p:spPr>
          <a:xfrm>
            <a:off x="401836" y="1172020"/>
            <a:ext cx="4512070" cy="3516002"/>
          </a:xfrm>
          <a:prstGeom prst="rect">
            <a:avLst/>
          </a:prstGeom>
          <a:noFill/>
          <a:ln>
            <a:noFill/>
          </a:ln>
        </p:spPr>
        <p:txBody>
          <a:bodyPr spcFirstLastPara="1" wrap="square" lIns="58925" tIns="58925" rIns="58925" bIns="58925" anchor="t" anchorCtr="0">
            <a:normAutofit lnSpcReduction="10000"/>
          </a:bodyPr>
          <a:lstStyle/>
          <a:p>
            <a:pPr marL="0" lvl="0" indent="0" algn="l" rtl="0">
              <a:lnSpc>
                <a:spcPct val="100000"/>
              </a:lnSpc>
              <a:spcBef>
                <a:spcPts val="0"/>
              </a:spcBef>
              <a:spcAft>
                <a:spcPts val="0"/>
              </a:spcAft>
              <a:buSzPts val="1400"/>
              <a:buNone/>
            </a:pPr>
            <a:r>
              <a:rPr lang="uk-UA" sz="1400"/>
              <a:t>«Я вважав раніше, що найгіршими проблемами навколишнього середовища є втрата біорізноманіття, колапс екосистем та зміна клімату.</a:t>
            </a:r>
            <a:endParaRPr/>
          </a:p>
          <a:p>
            <a:pPr marL="0" lvl="0" indent="0" algn="l" rtl="0">
              <a:lnSpc>
                <a:spcPct val="100000"/>
              </a:lnSpc>
              <a:spcBef>
                <a:spcPts val="1000"/>
              </a:spcBef>
              <a:spcAft>
                <a:spcPts val="0"/>
              </a:spcAft>
              <a:buSzPts val="1400"/>
              <a:buNone/>
            </a:pPr>
            <a:r>
              <a:rPr lang="uk-UA" sz="1400"/>
              <a:t>Я думав що за 30 років плідної наукової праці ми змогли б розв'язувати ці проблеми.</a:t>
            </a:r>
            <a:br>
              <a:rPr lang="uk-UA" sz="1400"/>
            </a:br>
            <a:br>
              <a:rPr lang="uk-UA" sz="1400"/>
            </a:br>
            <a:r>
              <a:rPr lang="uk-UA" sz="1400"/>
              <a:t>Але я помилявся.</a:t>
            </a:r>
            <a:br>
              <a:rPr lang="uk-UA" sz="1400"/>
            </a:br>
            <a:r>
              <a:rPr lang="uk-UA" sz="1400"/>
              <a:t>Найбільшими викликами навколишнього середовища є егоїзм, жадібність і байдужість…</a:t>
            </a:r>
            <a:br>
              <a:rPr lang="uk-UA" sz="1400"/>
            </a:br>
            <a:br>
              <a:rPr lang="uk-UA" sz="1400"/>
            </a:br>
            <a:r>
              <a:rPr lang="uk-UA" sz="1400"/>
              <a:t>… і щоб впоратися з ними нам необхідна духовна і культурна трансформація                                                 – І ми, науковці, гадки не маємо, як це зробити.»</a:t>
            </a:r>
            <a:br>
              <a:rPr lang="uk-UA" sz="1400"/>
            </a:br>
            <a:r>
              <a:rPr lang="uk-UA" sz="1400"/>
              <a:t>						</a:t>
            </a:r>
            <a:endParaRPr sz="1400"/>
          </a:p>
          <a:p>
            <a:pPr marL="2743200" lvl="0" indent="457200" algn="l" rtl="0">
              <a:lnSpc>
                <a:spcPct val="100000"/>
              </a:lnSpc>
              <a:spcBef>
                <a:spcPts val="1000"/>
              </a:spcBef>
              <a:spcAft>
                <a:spcPts val="0"/>
              </a:spcAft>
              <a:buSzPts val="1400"/>
              <a:buNone/>
            </a:pPr>
            <a:r>
              <a:rPr lang="uk-UA" sz="1400"/>
              <a:t>Гас Спет</a:t>
            </a:r>
            <a:endParaRPr/>
          </a:p>
        </p:txBody>
      </p:sp>
      <p:pic>
        <p:nvPicPr>
          <p:cNvPr id="122" name="Google Shape;122;p14" descr="Google Shape;129;p14"/>
          <p:cNvPicPr preferRelativeResize="0"/>
          <p:nvPr/>
        </p:nvPicPr>
        <p:blipFill rotWithShape="1">
          <a:blip r:embed="rId3">
            <a:alphaModFix/>
          </a:blip>
          <a:srcRect/>
          <a:stretch/>
        </p:blipFill>
        <p:spPr>
          <a:xfrm>
            <a:off x="5028636" y="2242267"/>
            <a:ext cx="3856807" cy="26250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857249" y="174129"/>
            <a:ext cx="3116388"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Ігри</a:t>
            </a:r>
            <a:endParaRPr/>
          </a:p>
        </p:txBody>
      </p:sp>
      <p:sp>
        <p:nvSpPr>
          <p:cNvPr id="128" name="Google Shape;128;p15"/>
          <p:cNvSpPr txBox="1">
            <a:spLocks noGrp="1"/>
          </p:cNvSpPr>
          <p:nvPr>
            <p:ph type="body" idx="1"/>
          </p:nvPr>
        </p:nvSpPr>
        <p:spPr>
          <a:xfrm>
            <a:off x="401836" y="1127124"/>
            <a:ext cx="4161035" cy="3762375"/>
          </a:xfrm>
          <a:prstGeom prst="rect">
            <a:avLst/>
          </a:prstGeom>
          <a:noFill/>
          <a:ln>
            <a:noFill/>
          </a:ln>
        </p:spPr>
        <p:txBody>
          <a:bodyPr spcFirstLastPara="1" wrap="square" lIns="58925" tIns="58925" rIns="58925" bIns="58925" anchor="t" anchorCtr="0">
            <a:normAutofit/>
          </a:bodyPr>
          <a:lstStyle/>
          <a:p>
            <a:pPr marL="457200" lvl="0" indent="0" algn="l" rtl="0">
              <a:lnSpc>
                <a:spcPct val="100000"/>
              </a:lnSpc>
              <a:spcBef>
                <a:spcPts val="0"/>
              </a:spcBef>
              <a:spcAft>
                <a:spcPts val="0"/>
              </a:spcAft>
              <a:buNone/>
            </a:pPr>
            <a:r>
              <a:rPr lang="uk-UA" sz="2300" b="1" i="0" u="none" strike="noStrike" cap="none">
                <a:solidFill>
                  <a:srgbClr val="747474"/>
                </a:solidFill>
                <a:latin typeface="Helvetica Neue"/>
                <a:ea typeface="Helvetica Neue"/>
                <a:cs typeface="Helvetica Neue"/>
                <a:sym typeface="Helvetica Neue"/>
              </a:rPr>
              <a:t>Щоб відчути:</a:t>
            </a:r>
            <a:endParaRPr b="1">
              <a:latin typeface="Helvetica Neue"/>
              <a:ea typeface="Helvetica Neue"/>
              <a:cs typeface="Helvetica Neue"/>
              <a:sym typeface="Helvetica Neue"/>
            </a:endParaRPr>
          </a:p>
          <a:p>
            <a:pPr marL="457200" lvl="0" indent="-336550" algn="l" rtl="0">
              <a:lnSpc>
                <a:spcPct val="100000"/>
              </a:lnSpc>
              <a:spcBef>
                <a:spcPts val="27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Самоповагу/мову тіла</a:t>
            </a:r>
            <a:endParaRPr/>
          </a:p>
          <a:p>
            <a:pPr marL="457200" lvl="0" indent="-336550" algn="l" rtl="0">
              <a:lnSpc>
                <a:spcPct val="100000"/>
              </a:lnSpc>
              <a:spcBef>
                <a:spcPts val="27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Буття на зв’язку</a:t>
            </a:r>
            <a:endParaRPr/>
          </a:p>
          <a:p>
            <a:pPr marL="457200" lvl="0" indent="-336550" algn="l" rtl="0">
              <a:lnSpc>
                <a:spcPct val="100000"/>
              </a:lnSpc>
              <a:spcBef>
                <a:spcPts val="27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Грайливість</a:t>
            </a:r>
            <a:endParaRPr/>
          </a:p>
          <a:p>
            <a:pPr marL="457200" lvl="0" indent="-336550" algn="l" rtl="0">
              <a:lnSpc>
                <a:spcPct val="100000"/>
              </a:lnSpc>
              <a:spcBef>
                <a:spcPts val="2700"/>
              </a:spcBef>
              <a:spcAft>
                <a:spcPts val="0"/>
              </a:spcAft>
              <a:buSzPts val="2300"/>
              <a:buChar char="•"/>
            </a:pPr>
            <a:r>
              <a:rPr lang="uk-UA" sz="2300" b="0" i="0" u="none" strike="noStrike" cap="none">
                <a:solidFill>
                  <a:srgbClr val="747474"/>
                </a:solidFill>
                <a:latin typeface="Helvetica Neue Light"/>
                <a:ea typeface="Helvetica Neue Light"/>
                <a:cs typeface="Helvetica Neue Light"/>
                <a:sym typeface="Helvetica Neue Light"/>
              </a:rPr>
              <a:t>Буття у стані свідк</a:t>
            </a:r>
            <a:r>
              <a:rPr lang="uk-UA"/>
              <a:t>а</a:t>
            </a:r>
            <a:r>
              <a:rPr lang="uk-UA" sz="2300" b="0" i="0" u="none" strike="noStrike" cap="none">
                <a:solidFill>
                  <a:srgbClr val="747474"/>
                </a:solidFill>
                <a:latin typeface="Helvetica Neue Light"/>
                <a:ea typeface="Helvetica Neue Light"/>
                <a:cs typeface="Helvetica Neue Light"/>
                <a:sym typeface="Helvetica Neue Light"/>
              </a:rPr>
              <a:t> Гри</a:t>
            </a:r>
            <a:endParaRPr/>
          </a:p>
        </p:txBody>
      </p:sp>
      <p:pic>
        <p:nvPicPr>
          <p:cNvPr id="129" name="Google Shape;129;p15" descr="Google Shape;136;p15"/>
          <p:cNvPicPr preferRelativeResize="0"/>
          <p:nvPr/>
        </p:nvPicPr>
        <p:blipFill rotWithShape="1">
          <a:blip r:embed="rId3">
            <a:alphaModFix/>
          </a:blip>
          <a:srcRect/>
          <a:stretch/>
        </p:blipFill>
        <p:spPr>
          <a:xfrm>
            <a:off x="4562869" y="910928"/>
            <a:ext cx="4054568" cy="38675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3"/>
        <p:cNvGrpSpPr/>
        <p:nvPr/>
      </p:nvGrpSpPr>
      <p:grpSpPr>
        <a:xfrm>
          <a:off x="0" y="0"/>
          <a:ext cx="0" cy="0"/>
          <a:chOff x="0" y="0"/>
          <a:chExt cx="0" cy="0"/>
        </a:xfrm>
      </p:grpSpPr>
      <p:pic>
        <p:nvPicPr>
          <p:cNvPr id="2" name="BW8_Talk_UA" descr="BW8_Talk_UA">
            <a:hlinkClick r:id="" action="ppaction://media"/>
            <a:extLst>
              <a:ext uri="{FF2B5EF4-FFF2-40B4-BE49-F238E27FC236}">
                <a16:creationId xmlns:a16="http://schemas.microsoft.com/office/drawing/2014/main" id="{6E1F8F04-7162-9B4D-970D-66094048F4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1" name="Google Shape;31;p2" descr="Google Shape;38;p2"/>
          <p:cNvPicPr preferRelativeResize="0"/>
          <p:nvPr/>
        </p:nvPicPr>
        <p:blipFill rotWithShape="1">
          <a:blip r:embed="rId3">
            <a:alphaModFix/>
          </a:blip>
          <a:srcRect l="2588" r="2595"/>
          <a:stretch/>
        </p:blipFill>
        <p:spPr>
          <a:xfrm>
            <a:off x="4572000" y="658600"/>
            <a:ext cx="4572000" cy="5143501"/>
          </a:xfrm>
          <a:prstGeom prst="rect">
            <a:avLst/>
          </a:prstGeom>
          <a:noFill/>
          <a:ln>
            <a:noFill/>
          </a:ln>
        </p:spPr>
      </p:pic>
      <p:sp>
        <p:nvSpPr>
          <p:cNvPr id="32" name="Google Shape;32;p2"/>
          <p:cNvSpPr txBox="1">
            <a:spLocks noGrp="1"/>
          </p:cNvSpPr>
          <p:nvPr>
            <p:ph type="title"/>
          </p:nvPr>
        </p:nvSpPr>
        <p:spPr>
          <a:xfrm>
            <a:off x="401835" y="174129"/>
            <a:ext cx="3571801" cy="736800"/>
          </a:xfrm>
          <a:prstGeom prst="rect">
            <a:avLst/>
          </a:prstGeom>
          <a:noFill/>
          <a:ln>
            <a:noFill/>
          </a:ln>
        </p:spPr>
        <p:txBody>
          <a:bodyPr spcFirstLastPara="1" wrap="square" lIns="32725" tIns="32725" rIns="32725" bIns="327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a:t>Огляд вечора</a:t>
            </a:r>
            <a:endParaRPr/>
          </a:p>
        </p:txBody>
      </p:sp>
      <p:sp>
        <p:nvSpPr>
          <p:cNvPr id="33" name="Google Shape;33;p2"/>
          <p:cNvSpPr txBox="1">
            <a:spLocks noGrp="1"/>
          </p:cNvSpPr>
          <p:nvPr>
            <p:ph type="body" idx="1"/>
          </p:nvPr>
        </p:nvSpPr>
        <p:spPr>
          <a:xfrm>
            <a:off x="401835" y="1172020"/>
            <a:ext cx="3571801" cy="3516002"/>
          </a:xfrm>
          <a:prstGeom prst="rect">
            <a:avLst/>
          </a:prstGeom>
          <a:noFill/>
          <a:ln>
            <a:noFill/>
          </a:ln>
        </p:spPr>
        <p:txBody>
          <a:bodyPr spcFirstLastPara="1" wrap="square" lIns="29450" tIns="29450" rIns="29450" bIns="29450" anchor="t" anchorCtr="0">
            <a:normAutofit lnSpcReduction="10000"/>
          </a:bodyPr>
          <a:lstStyle/>
          <a:p>
            <a:pPr marL="292100" lvl="0" indent="-292100" algn="l" rtl="0">
              <a:lnSpc>
                <a:spcPct val="100000"/>
              </a:lnSpc>
              <a:spcBef>
                <a:spcPts val="0"/>
              </a:spcBef>
              <a:spcAft>
                <a:spcPts val="0"/>
              </a:spcAft>
              <a:buSzPts val="1700"/>
              <a:buChar char="•"/>
            </a:pPr>
            <a:r>
              <a:rPr lang="uk-UA"/>
              <a:t>Медитація для очищення чакр</a:t>
            </a:r>
            <a:endParaRPr/>
          </a:p>
          <a:p>
            <a:pPr marL="0" lvl="0" indent="0" algn="l" rtl="0">
              <a:lnSpc>
                <a:spcPct val="100000"/>
              </a:lnSpc>
              <a:spcBef>
                <a:spcPts val="0"/>
              </a:spcBef>
              <a:spcAft>
                <a:spcPts val="0"/>
              </a:spcAft>
              <a:buSzPts val="2300"/>
              <a:buNone/>
            </a:pPr>
            <a:endParaRPr/>
          </a:p>
          <a:p>
            <a:pPr marL="292100" lvl="0" indent="-292100" algn="l" rtl="0">
              <a:lnSpc>
                <a:spcPct val="100000"/>
              </a:lnSpc>
              <a:spcBef>
                <a:spcPts val="0"/>
              </a:spcBef>
              <a:spcAft>
                <a:spcPts val="0"/>
              </a:spcAft>
              <a:buSzPts val="1700"/>
              <a:buChar char="•"/>
            </a:pPr>
            <a:r>
              <a:rPr lang="uk-UA"/>
              <a:t>Вішудхі чакра</a:t>
            </a:r>
            <a:endParaRPr/>
          </a:p>
          <a:p>
            <a:pPr marL="292100" lvl="0" indent="-292100" algn="l" rtl="0">
              <a:lnSpc>
                <a:spcPct val="100000"/>
              </a:lnSpc>
              <a:spcBef>
                <a:spcPts val="1900"/>
              </a:spcBef>
              <a:spcAft>
                <a:spcPts val="0"/>
              </a:spcAft>
              <a:buSzPts val="1700"/>
              <a:buChar char="•"/>
            </a:pPr>
            <a:r>
              <a:rPr lang="uk-UA"/>
              <a:t>Комунікація/зв’язок</a:t>
            </a:r>
            <a:endParaRPr/>
          </a:p>
          <a:p>
            <a:pPr marL="292100" lvl="0" indent="-292100" algn="l" rtl="0">
              <a:lnSpc>
                <a:spcPct val="100000"/>
              </a:lnSpc>
              <a:spcBef>
                <a:spcPts val="1900"/>
              </a:spcBef>
              <a:spcAft>
                <a:spcPts val="0"/>
              </a:spcAft>
              <a:buSzPts val="1700"/>
              <a:buChar char="•"/>
            </a:pPr>
            <a:r>
              <a:rPr lang="uk-UA"/>
              <a:t>Досвід налагодження зв’язку та грайливість</a:t>
            </a:r>
            <a:endParaRPr/>
          </a:p>
          <a:p>
            <a:pPr marL="292100" lvl="0" indent="-292100" algn="l" rtl="0">
              <a:lnSpc>
                <a:spcPct val="100000"/>
              </a:lnSpc>
              <a:spcBef>
                <a:spcPts val="1900"/>
              </a:spcBef>
              <a:spcAft>
                <a:spcPts val="0"/>
              </a:spcAft>
              <a:buSzPts val="1700"/>
              <a:buChar char="•"/>
            </a:pPr>
            <a:r>
              <a:rPr lang="uk-UA"/>
              <a:t>Медитація</a:t>
            </a:r>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401835" y="174129"/>
            <a:ext cx="3571801" cy="736800"/>
          </a:xfrm>
          <a:prstGeom prst="rect">
            <a:avLst/>
          </a:prstGeom>
          <a:noFill/>
          <a:ln>
            <a:noFill/>
          </a:ln>
        </p:spPr>
        <p:txBody>
          <a:bodyPr spcFirstLastPara="1" wrap="square" lIns="32725" tIns="32725" rIns="32725" bIns="327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a:t>Вішудхі чакра</a:t>
            </a:r>
            <a:endParaRPr/>
          </a:p>
        </p:txBody>
      </p:sp>
      <p:sp>
        <p:nvSpPr>
          <p:cNvPr id="39" name="Google Shape;39;p3"/>
          <p:cNvSpPr txBox="1">
            <a:spLocks noGrp="1"/>
          </p:cNvSpPr>
          <p:nvPr>
            <p:ph type="body" idx="1"/>
          </p:nvPr>
        </p:nvSpPr>
        <p:spPr>
          <a:xfrm>
            <a:off x="401835" y="1172020"/>
            <a:ext cx="3571801" cy="3516002"/>
          </a:xfrm>
          <a:prstGeom prst="rect">
            <a:avLst/>
          </a:prstGeom>
          <a:noFill/>
          <a:ln>
            <a:noFill/>
          </a:ln>
        </p:spPr>
        <p:txBody>
          <a:bodyPr spcFirstLastPara="1" wrap="square" lIns="29450" tIns="29450" rIns="29450" bIns="29450" anchor="t" anchorCtr="0">
            <a:normAutofit lnSpcReduction="10000"/>
          </a:bodyPr>
          <a:lstStyle/>
          <a:p>
            <a:pPr marL="0" lvl="0" indent="0" algn="l" rtl="0">
              <a:lnSpc>
                <a:spcPct val="100000"/>
              </a:lnSpc>
              <a:spcBef>
                <a:spcPts val="0"/>
              </a:spcBef>
              <a:spcAft>
                <a:spcPts val="0"/>
              </a:spcAft>
              <a:buSzPts val="2300"/>
              <a:buNone/>
            </a:pPr>
            <a:endParaRPr/>
          </a:p>
          <a:p>
            <a:pPr marL="292100" lvl="0" indent="-266185" algn="l" rtl="0">
              <a:lnSpc>
                <a:spcPct val="100000"/>
              </a:lnSpc>
              <a:spcBef>
                <a:spcPts val="0"/>
              </a:spcBef>
              <a:spcAft>
                <a:spcPts val="0"/>
              </a:spcAft>
              <a:buSzPts val="1292"/>
              <a:buFont typeface="Arial"/>
              <a:buChar char="•"/>
            </a:pPr>
            <a:r>
              <a:rPr lang="uk-UA" sz="1891"/>
              <a:t>Фізичні аспекти: шийне сплетіння/щитовидна залоза –  доглядає горло, руки, обличчя рот, зуби</a:t>
            </a:r>
            <a:endParaRPr sz="1891"/>
          </a:p>
          <a:p>
            <a:pPr marL="292100" lvl="0" indent="-184150" algn="l" rtl="0">
              <a:lnSpc>
                <a:spcPct val="100000"/>
              </a:lnSpc>
              <a:spcBef>
                <a:spcPts val="0"/>
              </a:spcBef>
              <a:spcAft>
                <a:spcPts val="0"/>
              </a:spcAft>
              <a:buSzPts val="1700"/>
              <a:buFont typeface="Arial"/>
              <a:buNone/>
            </a:pPr>
            <a:endParaRPr sz="1891"/>
          </a:p>
          <a:p>
            <a:pPr marL="292100" lvl="0" indent="-266185" algn="l" rtl="0">
              <a:lnSpc>
                <a:spcPct val="100000"/>
              </a:lnSpc>
              <a:spcBef>
                <a:spcPts val="0"/>
              </a:spcBef>
              <a:spcAft>
                <a:spcPts val="0"/>
              </a:spcAft>
              <a:buSzPts val="1292"/>
              <a:buFont typeface="Arial"/>
              <a:buChar char="•"/>
            </a:pPr>
            <a:r>
              <a:rPr lang="uk-UA" sz="1891"/>
              <a:t>Кількість пелюсток/підсплетень: 16</a:t>
            </a:r>
            <a:endParaRPr sz="1891"/>
          </a:p>
          <a:p>
            <a:pPr marL="292100" lvl="0" indent="-184150" algn="l" rtl="0">
              <a:lnSpc>
                <a:spcPct val="100000"/>
              </a:lnSpc>
              <a:spcBef>
                <a:spcPts val="0"/>
              </a:spcBef>
              <a:spcAft>
                <a:spcPts val="0"/>
              </a:spcAft>
              <a:buSzPts val="1700"/>
              <a:buFont typeface="Arial"/>
              <a:buNone/>
            </a:pPr>
            <a:endParaRPr sz="1891"/>
          </a:p>
          <a:p>
            <a:pPr marL="292100" lvl="0" indent="-266185" algn="l" rtl="0">
              <a:lnSpc>
                <a:spcPct val="100000"/>
              </a:lnSpc>
              <a:spcBef>
                <a:spcPts val="0"/>
              </a:spcBef>
              <a:spcAft>
                <a:spcPts val="0"/>
              </a:spcAft>
              <a:buSzPts val="1292"/>
              <a:buFont typeface="Arial"/>
              <a:buChar char="•"/>
            </a:pPr>
            <a:r>
              <a:rPr lang="uk-UA" sz="1891"/>
              <a:t>Спілкування/експресія</a:t>
            </a:r>
            <a:endParaRPr sz="1891"/>
          </a:p>
          <a:p>
            <a:pPr marL="292100" lvl="0" indent="-266185" algn="l" rtl="0">
              <a:lnSpc>
                <a:spcPct val="100000"/>
              </a:lnSpc>
              <a:spcBef>
                <a:spcPts val="1900"/>
              </a:spcBef>
              <a:spcAft>
                <a:spcPts val="0"/>
              </a:spcAft>
              <a:buSzPts val="1292"/>
              <a:buChar char="•"/>
            </a:pPr>
            <a:r>
              <a:rPr lang="uk-UA" sz="1891"/>
              <a:t>Вібраційне усвідомлення</a:t>
            </a:r>
            <a:endParaRPr sz="1891"/>
          </a:p>
        </p:txBody>
      </p:sp>
      <p:pic>
        <p:nvPicPr>
          <p:cNvPr id="40" name="Google Shape;40;p3" descr="Google Shape;47;p3"/>
          <p:cNvPicPr preferRelativeResize="0"/>
          <p:nvPr/>
        </p:nvPicPr>
        <p:blipFill rotWithShape="1">
          <a:blip r:embed="rId3">
            <a:alphaModFix/>
          </a:blip>
          <a:srcRect/>
          <a:stretch/>
        </p:blipFill>
        <p:spPr>
          <a:xfrm>
            <a:off x="3992333" y="0"/>
            <a:ext cx="4512067" cy="5143500"/>
          </a:xfrm>
          <a:prstGeom prst="rect">
            <a:avLst/>
          </a:prstGeom>
          <a:noFill/>
          <a:ln>
            <a:noFill/>
          </a:ln>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401835" y="174129"/>
            <a:ext cx="3571801"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 </a:t>
            </a:r>
            <a:endParaRPr/>
          </a:p>
        </p:txBody>
      </p:sp>
      <p:sp>
        <p:nvSpPr>
          <p:cNvPr id="46" name="Google Shape;46;p4"/>
          <p:cNvSpPr txBox="1">
            <a:spLocks noGrp="1"/>
          </p:cNvSpPr>
          <p:nvPr>
            <p:ph type="body" idx="1"/>
          </p:nvPr>
        </p:nvSpPr>
        <p:spPr>
          <a:xfrm>
            <a:off x="401835" y="1172020"/>
            <a:ext cx="3571801" cy="3516002"/>
          </a:xfrm>
          <a:prstGeom prst="rect">
            <a:avLst/>
          </a:prstGeom>
          <a:noFill/>
          <a:ln>
            <a:noFill/>
          </a:ln>
        </p:spPr>
        <p:txBody>
          <a:bodyPr spcFirstLastPara="1" wrap="square" lIns="58925" tIns="58925" rIns="58925" bIns="58925" anchor="t" anchorCtr="0">
            <a:normAutofit/>
          </a:bodyPr>
          <a:lstStyle/>
          <a:p>
            <a:pPr marL="457200" lvl="0" indent="-190500" algn="l" rtl="0">
              <a:lnSpc>
                <a:spcPct val="100000"/>
              </a:lnSpc>
              <a:spcBef>
                <a:spcPts val="0"/>
              </a:spcBef>
              <a:spcAft>
                <a:spcPts val="0"/>
              </a:spcAft>
              <a:buSzPts val="2300"/>
              <a:buNone/>
            </a:pPr>
            <a:endParaRPr/>
          </a:p>
        </p:txBody>
      </p:sp>
      <p:pic>
        <p:nvPicPr>
          <p:cNvPr id="47" name="Google Shape;47;p4" descr="Google Shape;54;p4"/>
          <p:cNvPicPr preferRelativeResize="0"/>
          <p:nvPr/>
        </p:nvPicPr>
        <p:blipFill rotWithShape="1">
          <a:blip r:embed="rId3">
            <a:alphaModFix/>
          </a:blip>
          <a:srcRect/>
          <a:stretch/>
        </p:blipFill>
        <p:spPr>
          <a:xfrm>
            <a:off x="3973624" y="1649725"/>
            <a:ext cx="4790502" cy="3207525"/>
          </a:xfrm>
          <a:prstGeom prst="rect">
            <a:avLst/>
          </a:prstGeom>
          <a:noFill/>
          <a:ln>
            <a:noFill/>
          </a:ln>
        </p:spPr>
      </p:pic>
      <p:pic>
        <p:nvPicPr>
          <p:cNvPr id="48" name="Google Shape;48;p4" descr="Google Shape;55;p4"/>
          <p:cNvPicPr preferRelativeResize="0"/>
          <p:nvPr/>
        </p:nvPicPr>
        <p:blipFill rotWithShape="1">
          <a:blip r:embed="rId4">
            <a:alphaModFix/>
          </a:blip>
          <a:srcRect/>
          <a:stretch/>
        </p:blipFill>
        <p:spPr>
          <a:xfrm>
            <a:off x="401826" y="361724"/>
            <a:ext cx="4279725" cy="28655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401834" y="174129"/>
            <a:ext cx="7552861"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a:t>Як Доброта створює зв’язок</a:t>
            </a:r>
            <a:endParaRPr/>
          </a:p>
        </p:txBody>
      </p:sp>
      <p:sp>
        <p:nvSpPr>
          <p:cNvPr id="54" name="Google Shape;54;p5"/>
          <p:cNvSpPr txBox="1"/>
          <p:nvPr/>
        </p:nvSpPr>
        <p:spPr>
          <a:xfrm>
            <a:off x="401825" y="1185350"/>
            <a:ext cx="5696100" cy="32940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666666"/>
              </a:buClr>
              <a:buSzPts val="1800"/>
              <a:buFont typeface="Arial"/>
              <a:buNone/>
            </a:pPr>
            <a:r>
              <a:rPr lang="uk-UA" sz="1800" b="1" i="0" u="none" strike="noStrike" cap="none">
                <a:solidFill>
                  <a:srgbClr val="666666"/>
                </a:solidFill>
              </a:rPr>
              <a:t>Що таке Доброта (Kindness), що вона означає для вас?</a:t>
            </a:r>
            <a:br>
              <a:rPr lang="uk-UA" sz="1800" b="1" i="0" u="none" strike="noStrike" cap="none">
                <a:solidFill>
                  <a:srgbClr val="666666"/>
                </a:solidFill>
              </a:rPr>
            </a:br>
            <a:endParaRPr sz="1400" b="1" i="0" u="none" strike="noStrike" cap="none">
              <a:solidFill>
                <a:srgbClr val="000000"/>
              </a:solidFill>
            </a:endParaRPr>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"KIN” – стосунки</a:t>
            </a:r>
            <a:endParaRPr/>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”Next of Kin” – означає сім’я, люди, які пов’язані, найближчі родичі</a:t>
            </a:r>
            <a:br>
              <a:rPr lang="uk-UA" sz="1800" b="0" i="0" u="none" strike="noStrike" cap="none">
                <a:solidFill>
                  <a:srgbClr val="666666"/>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      </a:t>
            </a:r>
            <a:r>
              <a:rPr lang="uk-UA" sz="1800" b="1" i="0" u="none" strike="noStrike" cap="none">
                <a:solidFill>
                  <a:srgbClr val="666666"/>
                </a:solidFill>
              </a:rPr>
              <a:t>Що кажуть вчені:</a:t>
            </a:r>
            <a:endParaRPr b="1"/>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Емоційні зв’язки необхідні ЛЮДСТВУ, як їжа і вода.</a:t>
            </a:r>
            <a:endParaRPr/>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Немовлята – зв’язані – досліджують</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обділені – втрачають цікавість</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1800"/>
              <a:buFont typeface="Arial"/>
              <a:buNone/>
            </a:pPr>
            <a:r>
              <a:rPr lang="uk-UA" sz="1800" b="0" i="0" u="none" strike="noStrike" cap="none">
                <a:solidFill>
                  <a:srgbClr val="666666"/>
                </a:solidFill>
                <a:latin typeface="Arial"/>
                <a:ea typeface="Arial"/>
                <a:cs typeface="Arial"/>
                <a:sym typeface="Arial"/>
              </a:rPr>
              <a:t>        - Джон Боулбі -</a:t>
            </a:r>
            <a:endParaRPr sz="1400" b="0" i="0" u="none" strike="noStrike" cap="none">
              <a:solidFill>
                <a:srgbClr val="000000"/>
              </a:solidFill>
              <a:latin typeface="Arial"/>
              <a:ea typeface="Arial"/>
              <a:cs typeface="Arial"/>
              <a:sym typeface="Arial"/>
            </a:endParaRPr>
          </a:p>
        </p:txBody>
      </p:sp>
      <p:pic>
        <p:nvPicPr>
          <p:cNvPr id="55" name="Google Shape;55;p5" descr="Google Shape;62;p5"/>
          <p:cNvPicPr preferRelativeResize="0"/>
          <p:nvPr/>
        </p:nvPicPr>
        <p:blipFill rotWithShape="1">
          <a:blip r:embed="rId3">
            <a:alphaModFix/>
          </a:blip>
          <a:srcRect/>
          <a:stretch/>
        </p:blipFill>
        <p:spPr>
          <a:xfrm>
            <a:off x="6157331" y="1006915"/>
            <a:ext cx="2618515" cy="39277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401834" y="174129"/>
            <a:ext cx="6059291"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КУЛЬТУРА ЗВ'ЯЗКУ</a:t>
            </a:r>
            <a:endParaRPr/>
          </a:p>
        </p:txBody>
      </p:sp>
      <p:sp>
        <p:nvSpPr>
          <p:cNvPr id="61" name="Google Shape;61;p6"/>
          <p:cNvSpPr txBox="1">
            <a:spLocks noGrp="1"/>
          </p:cNvSpPr>
          <p:nvPr>
            <p:ph type="body" idx="1"/>
          </p:nvPr>
        </p:nvSpPr>
        <p:spPr>
          <a:xfrm>
            <a:off x="401835" y="1172020"/>
            <a:ext cx="4979790" cy="3516002"/>
          </a:xfrm>
          <a:prstGeom prst="rect">
            <a:avLst/>
          </a:prstGeom>
          <a:noFill/>
          <a:ln>
            <a:noFill/>
          </a:ln>
        </p:spPr>
        <p:txBody>
          <a:bodyPr spcFirstLastPara="1" wrap="square" lIns="58925" tIns="58925" rIns="58925" bIns="58925" anchor="t" anchorCtr="0">
            <a:normAutofit/>
          </a:bodyPr>
          <a:lstStyle/>
          <a:p>
            <a:pPr marL="0" lvl="0" indent="120650" algn="l" rtl="0">
              <a:lnSpc>
                <a:spcPct val="100000"/>
              </a:lnSpc>
              <a:spcBef>
                <a:spcPts val="0"/>
              </a:spcBef>
              <a:spcAft>
                <a:spcPts val="0"/>
              </a:spcAft>
              <a:buSzPts val="1800"/>
              <a:buNone/>
            </a:pPr>
            <a:r>
              <a:rPr lang="uk-UA" sz="1800">
                <a:latin typeface="Arial"/>
                <a:ea typeface="Arial"/>
                <a:cs typeface="Arial"/>
                <a:sym typeface="Arial"/>
              </a:rPr>
              <a:t>Нам все ще потрібно відчувати себе у безпеці, почутими й побаченими.</a:t>
            </a:r>
            <a:endParaRPr/>
          </a:p>
          <a:p>
            <a:pPr marL="0" lvl="0" indent="120650" algn="l" rtl="0">
              <a:lnSpc>
                <a:spcPct val="100000"/>
              </a:lnSpc>
              <a:spcBef>
                <a:spcPts val="2700"/>
              </a:spcBef>
              <a:spcAft>
                <a:spcPts val="0"/>
              </a:spcAft>
              <a:buSzPts val="1800"/>
              <a:buNone/>
            </a:pPr>
            <a:r>
              <a:rPr lang="uk-UA" sz="1800">
                <a:latin typeface="Arial"/>
                <a:ea typeface="Arial"/>
                <a:cs typeface="Arial"/>
                <a:sym typeface="Arial"/>
              </a:rPr>
              <a:t>Дж. Геллап стверджує: “Люди, які відчувають міжособистісні зв'язки на робочому місці, мають нижчий пульс і міцнішу імунну систему</a:t>
            </a:r>
            <a:endParaRPr/>
          </a:p>
          <a:p>
            <a:pPr marL="0" lvl="0" indent="120650" algn="l" rtl="0">
              <a:lnSpc>
                <a:spcPct val="100000"/>
              </a:lnSpc>
              <a:spcBef>
                <a:spcPts val="2700"/>
              </a:spcBef>
              <a:spcAft>
                <a:spcPts val="0"/>
              </a:spcAft>
              <a:buSzPts val="1800"/>
              <a:buNone/>
            </a:pPr>
            <a:r>
              <a:rPr lang="uk-UA" sz="1800">
                <a:latin typeface="Arial"/>
                <a:ea typeface="Arial"/>
                <a:cs typeface="Arial"/>
                <a:sym typeface="Arial"/>
              </a:rPr>
              <a:t>Позитивні соціальні взаємодії призводять не тільки до покращення здоров’я, але й до підвищення продуктивності та творчості”.</a:t>
            </a:r>
            <a:endParaRPr/>
          </a:p>
        </p:txBody>
      </p:sp>
      <p:pic>
        <p:nvPicPr>
          <p:cNvPr id="62" name="Google Shape;62;p6" descr="Google Shape;69;p6"/>
          <p:cNvPicPr preferRelativeResize="0"/>
          <p:nvPr/>
        </p:nvPicPr>
        <p:blipFill rotWithShape="1">
          <a:blip r:embed="rId3">
            <a:alphaModFix/>
          </a:blip>
          <a:srcRect/>
          <a:stretch/>
        </p:blipFill>
        <p:spPr>
          <a:xfrm>
            <a:off x="5502624" y="1252200"/>
            <a:ext cx="4472251" cy="2981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7"/>
          <p:cNvSpPr txBox="1">
            <a:spLocks noGrp="1"/>
          </p:cNvSpPr>
          <p:nvPr>
            <p:ph type="title"/>
          </p:nvPr>
        </p:nvSpPr>
        <p:spPr>
          <a:xfrm>
            <a:off x="650875" y="174129"/>
            <a:ext cx="3322761"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Комунікація</a:t>
            </a:r>
            <a:endParaRPr/>
          </a:p>
        </p:txBody>
      </p:sp>
      <p:sp>
        <p:nvSpPr>
          <p:cNvPr id="68" name="Google Shape;68;p7"/>
          <p:cNvSpPr txBox="1">
            <a:spLocks noGrp="1"/>
          </p:cNvSpPr>
          <p:nvPr>
            <p:ph type="body" idx="1"/>
          </p:nvPr>
        </p:nvSpPr>
        <p:spPr>
          <a:xfrm>
            <a:off x="409786" y="1046524"/>
            <a:ext cx="3961795" cy="3794796"/>
          </a:xfrm>
          <a:prstGeom prst="rect">
            <a:avLst/>
          </a:prstGeom>
          <a:noFill/>
          <a:ln>
            <a:noFill/>
          </a:ln>
        </p:spPr>
        <p:txBody>
          <a:bodyPr spcFirstLastPara="1" wrap="square" lIns="58925" tIns="58925" rIns="58925" bIns="58925" anchor="t" anchorCtr="0">
            <a:normAutofit/>
          </a:bodyPr>
          <a:lstStyle/>
          <a:p>
            <a:pPr marL="292100" lvl="0" indent="-228600" algn="l" rtl="0">
              <a:lnSpc>
                <a:spcPct val="100000"/>
              </a:lnSpc>
              <a:spcBef>
                <a:spcPts val="0"/>
              </a:spcBef>
              <a:spcAft>
                <a:spcPts val="0"/>
              </a:spcAft>
              <a:buSzPts val="2000"/>
              <a:buChar char="•"/>
            </a:pPr>
            <a:r>
              <a:rPr lang="uk-UA" sz="2000" b="1">
                <a:latin typeface="Helvetica Neue"/>
                <a:ea typeface="Helvetica Neue"/>
                <a:cs typeface="Helvetica Neue"/>
                <a:sym typeface="Helvetica Neue"/>
              </a:rPr>
              <a:t>Інгредієнти гарного спілкування:</a:t>
            </a:r>
            <a:endParaRPr sz="2000" b="1">
              <a:latin typeface="Helvetica Neue"/>
              <a:ea typeface="Helvetica Neue"/>
              <a:cs typeface="Helvetica Neue"/>
              <a:sym typeface="Helvetica Neue"/>
            </a:endParaRPr>
          </a:p>
          <a:p>
            <a:pPr marL="387350" lvl="0" indent="-323850" algn="l" rtl="0">
              <a:lnSpc>
                <a:spcPct val="100000"/>
              </a:lnSpc>
              <a:spcBef>
                <a:spcPts val="1000"/>
              </a:spcBef>
              <a:spcAft>
                <a:spcPts val="0"/>
              </a:spcAft>
              <a:buSzPts val="1402"/>
              <a:buFont typeface="Helvetica Neue"/>
              <a:buChar char="-"/>
            </a:pPr>
            <a:r>
              <a:rPr lang="uk-UA" sz="2000"/>
              <a:t>Володіння гнівом</a:t>
            </a:r>
            <a:endParaRPr sz="2000"/>
          </a:p>
          <a:p>
            <a:pPr marL="387350" lvl="0" indent="-323850" algn="l" rtl="0">
              <a:lnSpc>
                <a:spcPct val="100000"/>
              </a:lnSpc>
              <a:spcBef>
                <a:spcPts val="1000"/>
              </a:spcBef>
              <a:spcAft>
                <a:spcPts val="0"/>
              </a:spcAft>
              <a:buSzPts val="1402"/>
              <a:buFont typeface="Helvetica Neue"/>
              <a:buChar char="-"/>
            </a:pPr>
            <a:r>
              <a:rPr lang="uk-UA" sz="2000"/>
              <a:t>Гумор / грайливість</a:t>
            </a:r>
            <a:endParaRPr sz="2000"/>
          </a:p>
          <a:p>
            <a:pPr marL="387350" lvl="0" indent="-323850" algn="l" rtl="0">
              <a:lnSpc>
                <a:spcPct val="100000"/>
              </a:lnSpc>
              <a:spcBef>
                <a:spcPts val="1000"/>
              </a:spcBef>
              <a:spcAft>
                <a:spcPts val="0"/>
              </a:spcAft>
              <a:buSzPts val="1402"/>
              <a:buFont typeface="Helvetica Neue"/>
              <a:buChar char="-"/>
            </a:pPr>
            <a:r>
              <a:rPr lang="uk-UA" sz="2000"/>
              <a:t>Солодкість</a:t>
            </a:r>
            <a:endParaRPr sz="2000"/>
          </a:p>
          <a:p>
            <a:pPr marL="387350" lvl="0" indent="-323850" algn="l" rtl="0">
              <a:lnSpc>
                <a:spcPct val="100000"/>
              </a:lnSpc>
              <a:spcBef>
                <a:spcPts val="1000"/>
              </a:spcBef>
              <a:spcAft>
                <a:spcPts val="0"/>
              </a:spcAft>
              <a:buSzPts val="1402"/>
              <a:buFont typeface="Helvetica Neue"/>
              <a:buChar char="-"/>
            </a:pPr>
            <a:r>
              <a:rPr lang="uk-UA" sz="2000"/>
              <a:t>Дипломатія</a:t>
            </a:r>
            <a:endParaRPr sz="2000"/>
          </a:p>
          <a:p>
            <a:pPr marL="387350" lvl="0" indent="-323850" algn="l" rtl="0">
              <a:lnSpc>
                <a:spcPct val="100000"/>
              </a:lnSpc>
              <a:spcBef>
                <a:spcPts val="1000"/>
              </a:spcBef>
              <a:spcAft>
                <a:spcPts val="0"/>
              </a:spcAft>
              <a:buSzPts val="1402"/>
              <a:buFont typeface="Helvetica Neue"/>
              <a:buChar char="-"/>
            </a:pPr>
            <a:r>
              <a:rPr lang="uk-UA" sz="2000"/>
              <a:t>Тактовність</a:t>
            </a:r>
            <a:endParaRPr sz="2000"/>
          </a:p>
          <a:p>
            <a:pPr marL="387350" lvl="0" indent="-323850" algn="l" rtl="0">
              <a:lnSpc>
                <a:spcPct val="100000"/>
              </a:lnSpc>
              <a:spcBef>
                <a:spcPts val="1000"/>
              </a:spcBef>
              <a:spcAft>
                <a:spcPts val="0"/>
              </a:spcAft>
              <a:buSzPts val="1402"/>
              <a:buFont typeface="Helvetica Neue"/>
              <a:buChar char="-"/>
            </a:pPr>
            <a:r>
              <a:rPr lang="uk-UA" sz="2000"/>
              <a:t>Повага</a:t>
            </a:r>
            <a:endParaRPr sz="2000"/>
          </a:p>
        </p:txBody>
      </p:sp>
      <p:pic>
        <p:nvPicPr>
          <p:cNvPr id="69" name="Google Shape;69;p7" descr="Google Shape;76;p7"/>
          <p:cNvPicPr preferRelativeResize="0"/>
          <p:nvPr/>
        </p:nvPicPr>
        <p:blipFill rotWithShape="1">
          <a:blip r:embed="rId3">
            <a:alphaModFix/>
          </a:blip>
          <a:srcRect/>
          <a:stretch/>
        </p:blipFill>
        <p:spPr>
          <a:xfrm>
            <a:off x="3973624" y="58917"/>
            <a:ext cx="5170376" cy="34482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8"/>
          <p:cNvSpPr txBox="1">
            <a:spLocks noGrp="1"/>
          </p:cNvSpPr>
          <p:nvPr>
            <p:ph type="title"/>
          </p:nvPr>
        </p:nvSpPr>
        <p:spPr>
          <a:xfrm>
            <a:off x="401835" y="174129"/>
            <a:ext cx="3571801"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1200"/>
              <a:buFont typeface="Arial"/>
              <a:buNone/>
            </a:pPr>
            <a:r>
              <a:rPr lang="uk-UA" sz="1200">
                <a:latin typeface="Arial"/>
                <a:ea typeface="Arial"/>
                <a:cs typeface="Arial"/>
                <a:sym typeface="Arial"/>
              </a:rPr>
              <a:t> </a:t>
            </a:r>
            <a:r>
              <a:rPr lang="uk-UA" sz="2800">
                <a:latin typeface="Helvetica Neue Light"/>
                <a:ea typeface="Helvetica Neue Light"/>
                <a:cs typeface="Helvetica Neue Light"/>
                <a:sym typeface="Helvetica Neue Light"/>
              </a:rPr>
              <a:t>Якості Вішудхі</a:t>
            </a:r>
            <a:endParaRPr/>
          </a:p>
        </p:txBody>
      </p:sp>
      <p:sp>
        <p:nvSpPr>
          <p:cNvPr id="75" name="Google Shape;75;p8"/>
          <p:cNvSpPr txBox="1"/>
          <p:nvPr/>
        </p:nvSpPr>
        <p:spPr>
          <a:xfrm>
            <a:off x="509400" y="1381250"/>
            <a:ext cx="2466900" cy="975300"/>
          </a:xfrm>
          <a:prstGeom prst="rect">
            <a:avLst/>
          </a:prstGeom>
          <a:noFill/>
          <a:ln>
            <a:noFill/>
          </a:ln>
        </p:spPr>
        <p:txBody>
          <a:bodyPr spcFirstLastPara="1" wrap="square" lIns="29450" tIns="29450" rIns="29450" bIns="29450" anchor="t" anchorCtr="0">
            <a:spAutoFit/>
          </a:bodyPr>
          <a:lstStyle/>
          <a:p>
            <a:pPr marL="0" marR="0" lvl="0" indent="0" algn="l" rtl="0">
              <a:lnSpc>
                <a:spcPct val="100000"/>
              </a:lnSpc>
              <a:spcBef>
                <a:spcPts val="0"/>
              </a:spcBef>
              <a:spcAft>
                <a:spcPts val="0"/>
              </a:spcAft>
              <a:buClr>
                <a:srgbClr val="000000"/>
              </a:buClr>
              <a:buSzPts val="1900"/>
              <a:buFont typeface="Helvetica Neue"/>
              <a:buNone/>
            </a:pPr>
            <a:r>
              <a:rPr lang="uk-UA" sz="1900" b="1" i="0" u="none" strike="noStrike" cap="none">
                <a:solidFill>
                  <a:srgbClr val="000000"/>
                </a:solidFill>
                <a:latin typeface="Helvetica Neue"/>
                <a:ea typeface="Helvetica Neue"/>
                <a:cs typeface="Helvetica Neue"/>
                <a:sym typeface="Helvetica Neue"/>
              </a:rPr>
              <a:t>Ліва</a:t>
            </a:r>
            <a:endParaRPr/>
          </a:p>
          <a:p>
            <a:pPr marL="292100" marR="0" lvl="0" indent="-260350" algn="l" rtl="0">
              <a:lnSpc>
                <a:spcPct val="100000"/>
              </a:lnSpc>
              <a:spcBef>
                <a:spcPts val="300"/>
              </a:spcBef>
              <a:spcAft>
                <a:spcPts val="0"/>
              </a:spcAft>
              <a:buClr>
                <a:srgbClr val="5C5C5C"/>
              </a:buClr>
              <a:buSzPts val="950"/>
              <a:buFont typeface="Helvetica Neue"/>
              <a:buChar char="●"/>
            </a:pPr>
            <a:r>
              <a:rPr lang="uk-UA" sz="1900" b="0" i="0" u="none" strike="noStrike" cap="none">
                <a:solidFill>
                  <a:srgbClr val="5C5C5C"/>
                </a:solidFill>
                <a:latin typeface="Helvetica Neue"/>
                <a:ea typeface="Helvetica Neue"/>
                <a:cs typeface="Helvetica Neue"/>
                <a:sym typeface="Helvetica Neue"/>
              </a:rPr>
              <a:t>Самоповага</a:t>
            </a:r>
            <a:endParaRPr/>
          </a:p>
          <a:p>
            <a:pPr marL="292100" marR="0" lvl="0" indent="-260350" algn="l" rtl="0">
              <a:lnSpc>
                <a:spcPct val="100000"/>
              </a:lnSpc>
              <a:spcBef>
                <a:spcPts val="0"/>
              </a:spcBef>
              <a:spcAft>
                <a:spcPts val="0"/>
              </a:spcAft>
              <a:buClr>
                <a:srgbClr val="5C5C5C"/>
              </a:buClr>
              <a:buSzPts val="950"/>
              <a:buFont typeface="Helvetica Neue"/>
              <a:buChar char="●"/>
            </a:pPr>
            <a:r>
              <a:rPr lang="uk-UA" sz="1900" b="0" i="0" u="none" strike="noStrike" cap="none">
                <a:solidFill>
                  <a:srgbClr val="5C5C5C"/>
                </a:solidFill>
                <a:latin typeface="Helvetica Neue"/>
                <a:ea typeface="Helvetica Neue"/>
                <a:cs typeface="Helvetica Neue"/>
                <a:sym typeface="Helvetica Neue"/>
              </a:rPr>
              <a:t>Чисті відносини</a:t>
            </a:r>
            <a:endParaRPr/>
          </a:p>
        </p:txBody>
      </p:sp>
      <p:sp>
        <p:nvSpPr>
          <p:cNvPr id="76" name="Google Shape;76;p8"/>
          <p:cNvSpPr txBox="1"/>
          <p:nvPr/>
        </p:nvSpPr>
        <p:spPr>
          <a:xfrm>
            <a:off x="3602451" y="1381252"/>
            <a:ext cx="2310300" cy="1252500"/>
          </a:xfrm>
          <a:prstGeom prst="rect">
            <a:avLst/>
          </a:prstGeom>
          <a:noFill/>
          <a:ln>
            <a:noFill/>
          </a:ln>
        </p:spPr>
        <p:txBody>
          <a:bodyPr spcFirstLastPara="1" wrap="square" lIns="29450" tIns="29450" rIns="29450" bIns="29450" anchor="t" anchorCtr="0">
            <a:spAutoFit/>
          </a:bodyPr>
          <a:lstStyle/>
          <a:p>
            <a:pPr marL="215900" marR="0" lvl="0" indent="-215900" algn="l" rtl="0">
              <a:lnSpc>
                <a:spcPct val="100000"/>
              </a:lnSpc>
              <a:spcBef>
                <a:spcPts val="0"/>
              </a:spcBef>
              <a:spcAft>
                <a:spcPts val="0"/>
              </a:spcAft>
              <a:buClr>
                <a:srgbClr val="000000"/>
              </a:buClr>
              <a:buSzPts val="1800"/>
              <a:buFont typeface="Helvetica Neue"/>
              <a:buNone/>
            </a:pPr>
            <a:r>
              <a:rPr lang="uk-UA" sz="1800" b="1" i="0" u="none" strike="noStrike" cap="none">
                <a:solidFill>
                  <a:srgbClr val="000000"/>
                </a:solidFill>
                <a:latin typeface="Helvetica Neue"/>
                <a:ea typeface="Helvetica Neue"/>
                <a:cs typeface="Helvetica Neue"/>
                <a:sym typeface="Helvetica Neue"/>
              </a:rPr>
              <a:t>Центральна</a:t>
            </a:r>
            <a:endParaRPr/>
          </a:p>
          <a:p>
            <a:pPr marL="292100" marR="0" lvl="0" indent="-260350" algn="l" rtl="0">
              <a:lnSpc>
                <a:spcPct val="100000"/>
              </a:lnSpc>
              <a:spcBef>
                <a:spcPts val="300"/>
              </a:spcBef>
              <a:spcAft>
                <a:spcPts val="0"/>
              </a:spcAft>
              <a:buClr>
                <a:srgbClr val="747474"/>
              </a:buClr>
              <a:buSzPts val="950"/>
              <a:buFont typeface="Helvetica Neue"/>
              <a:buChar char="●"/>
            </a:pPr>
            <a:r>
              <a:rPr lang="uk-UA" sz="1900" b="0" i="0" u="none" strike="noStrike" cap="none">
                <a:solidFill>
                  <a:srgbClr val="747474"/>
                </a:solidFill>
                <a:latin typeface="Helvetica Neue"/>
                <a:ea typeface="Helvetica Neue"/>
                <a:cs typeface="Helvetica Neue"/>
                <a:sym typeface="Helvetica Neue"/>
              </a:rPr>
              <a:t>Стан свідк</a:t>
            </a:r>
            <a:r>
              <a:rPr lang="uk-UA" sz="1900">
                <a:solidFill>
                  <a:srgbClr val="747474"/>
                </a:solidFill>
                <a:latin typeface="Helvetica Neue"/>
                <a:ea typeface="Helvetica Neue"/>
                <a:cs typeface="Helvetica Neue"/>
                <a:sym typeface="Helvetica Neue"/>
              </a:rPr>
              <a:t>а</a:t>
            </a:r>
            <a:endParaRPr/>
          </a:p>
          <a:p>
            <a:pPr marL="292100" marR="0" lvl="0" indent="-260350" algn="l" rtl="0">
              <a:lnSpc>
                <a:spcPct val="100000"/>
              </a:lnSpc>
              <a:spcBef>
                <a:spcPts val="0"/>
              </a:spcBef>
              <a:spcAft>
                <a:spcPts val="0"/>
              </a:spcAft>
              <a:buClr>
                <a:srgbClr val="747474"/>
              </a:buClr>
              <a:buSzPts val="950"/>
              <a:buFont typeface="Helvetica Neue"/>
              <a:buChar char="●"/>
            </a:pPr>
            <a:r>
              <a:rPr lang="uk-UA" sz="1900" b="0" i="0" u="none" strike="noStrike" cap="none">
                <a:solidFill>
                  <a:srgbClr val="747474"/>
                </a:solidFill>
                <a:latin typeface="Helvetica Neue"/>
                <a:ea typeface="Helvetica Neue"/>
                <a:cs typeface="Helvetica Neue"/>
                <a:sym typeface="Helvetica Neue"/>
              </a:rPr>
              <a:t>Неприв’язаність</a:t>
            </a:r>
            <a:endParaRPr/>
          </a:p>
          <a:p>
            <a:pPr marL="292100" marR="0" lvl="0" indent="-260350" algn="l" rtl="0">
              <a:lnSpc>
                <a:spcPct val="100000"/>
              </a:lnSpc>
              <a:spcBef>
                <a:spcPts val="0"/>
              </a:spcBef>
              <a:spcAft>
                <a:spcPts val="0"/>
              </a:spcAft>
              <a:buClr>
                <a:srgbClr val="747474"/>
              </a:buClr>
              <a:buSzPts val="950"/>
              <a:buFont typeface="Helvetica Neue"/>
              <a:buChar char="●"/>
            </a:pPr>
            <a:r>
              <a:rPr lang="uk-UA" sz="1900" b="0" i="0" u="none" strike="noStrike" cap="none">
                <a:solidFill>
                  <a:srgbClr val="747474"/>
                </a:solidFill>
                <a:latin typeface="Helvetica Neue"/>
                <a:ea typeface="Helvetica Neue"/>
                <a:cs typeface="Helvetica Neue"/>
                <a:sym typeface="Helvetica Neue"/>
              </a:rPr>
              <a:t>Колективність</a:t>
            </a:r>
            <a:endParaRPr/>
          </a:p>
        </p:txBody>
      </p:sp>
      <p:sp>
        <p:nvSpPr>
          <p:cNvPr id="77" name="Google Shape;77;p8"/>
          <p:cNvSpPr txBox="1"/>
          <p:nvPr/>
        </p:nvSpPr>
        <p:spPr>
          <a:xfrm>
            <a:off x="6243025" y="1381252"/>
            <a:ext cx="2466751" cy="1563445"/>
          </a:xfrm>
          <a:prstGeom prst="rect">
            <a:avLst/>
          </a:prstGeom>
          <a:noFill/>
          <a:ln>
            <a:noFill/>
          </a:ln>
        </p:spPr>
        <p:txBody>
          <a:bodyPr spcFirstLastPara="1" wrap="square" lIns="29450" tIns="29450" rIns="29450" bIns="29450" anchor="t" anchorCtr="0">
            <a:spAutoFit/>
          </a:bodyPr>
          <a:lstStyle/>
          <a:p>
            <a:pPr marL="215900" marR="0" lvl="0" indent="-215900" algn="l" rtl="0">
              <a:lnSpc>
                <a:spcPct val="100000"/>
              </a:lnSpc>
              <a:spcBef>
                <a:spcPts val="0"/>
              </a:spcBef>
              <a:spcAft>
                <a:spcPts val="0"/>
              </a:spcAft>
              <a:buClr>
                <a:srgbClr val="000000"/>
              </a:buClr>
              <a:buSzPts val="1900"/>
              <a:buFont typeface="Helvetica Neue"/>
              <a:buNone/>
            </a:pPr>
            <a:r>
              <a:rPr lang="uk-UA" sz="1900" b="1" i="0" u="none" strike="noStrike" cap="none">
                <a:solidFill>
                  <a:srgbClr val="000000"/>
                </a:solidFill>
                <a:latin typeface="Helvetica Neue"/>
                <a:ea typeface="Helvetica Neue"/>
                <a:cs typeface="Helvetica Neue"/>
                <a:sym typeface="Helvetica Neue"/>
              </a:rPr>
              <a:t>Права</a:t>
            </a:r>
            <a:endParaRPr sz="1400" b="0" i="0" u="none" strike="noStrike" cap="none">
              <a:solidFill>
                <a:srgbClr val="747474"/>
              </a:solidFill>
              <a:latin typeface="Arial"/>
              <a:ea typeface="Arial"/>
              <a:cs typeface="Arial"/>
              <a:sym typeface="Arial"/>
            </a:endParaRPr>
          </a:p>
          <a:p>
            <a:pPr marL="215900" marR="0" lvl="0" indent="-215900" algn="l" rtl="0">
              <a:lnSpc>
                <a:spcPct val="100000"/>
              </a:lnSpc>
              <a:spcBef>
                <a:spcPts val="30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Дипломатія</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Тактовність</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Солодкість</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Повага до інших</a:t>
            </a:r>
            <a:endParaRPr/>
          </a:p>
        </p:txBody>
      </p:sp>
      <p:sp>
        <p:nvSpPr>
          <p:cNvPr id="78" name="Google Shape;78;p8"/>
          <p:cNvSpPr txBox="1"/>
          <p:nvPr/>
        </p:nvSpPr>
        <p:spPr>
          <a:xfrm>
            <a:off x="2186799" y="378730"/>
            <a:ext cx="4638902" cy="602187"/>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uk-UA" sz="3000" b="0" i="0" u="none" strike="noStrike" cap="none">
                <a:solidFill>
                  <a:srgbClr val="000000"/>
                </a:solidFill>
                <a:latin typeface="Arial"/>
                <a:ea typeface="Arial"/>
                <a:cs typeface="Arial"/>
                <a:sym typeface="Arial"/>
              </a:rPr>
              <a:t>Комунікація</a:t>
            </a:r>
            <a:endParaRPr/>
          </a:p>
        </p:txBody>
      </p:sp>
      <p:pic>
        <p:nvPicPr>
          <p:cNvPr id="79" name="Google Shape;79;p8" descr="Google Shape;86;p8"/>
          <p:cNvPicPr preferRelativeResize="0"/>
          <p:nvPr/>
        </p:nvPicPr>
        <p:blipFill rotWithShape="1">
          <a:blip r:embed="rId3">
            <a:alphaModFix/>
          </a:blip>
          <a:srcRect/>
          <a:stretch/>
        </p:blipFill>
        <p:spPr>
          <a:xfrm>
            <a:off x="1448333" y="3090535"/>
            <a:ext cx="6305824" cy="20529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401816" y="200000"/>
            <a:ext cx="6068102" cy="736800"/>
          </a:xfrm>
          <a:prstGeom prst="rect">
            <a:avLst/>
          </a:prstGeom>
          <a:noFill/>
          <a:ln>
            <a:noFill/>
          </a:ln>
        </p:spPr>
        <p:txBody>
          <a:bodyPr spcFirstLastPara="1" wrap="square" lIns="58925" tIns="58925" rIns="58925" bIns="58925" anchor="b" anchorCtr="0">
            <a:normAutofit/>
          </a:bodyPr>
          <a:lstStyle/>
          <a:p>
            <a:pPr marL="0" lvl="0" indent="0" algn="l" rtl="0">
              <a:lnSpc>
                <a:spcPct val="100000"/>
              </a:lnSpc>
              <a:spcBef>
                <a:spcPts val="0"/>
              </a:spcBef>
              <a:spcAft>
                <a:spcPts val="0"/>
              </a:spcAft>
              <a:buClr>
                <a:srgbClr val="000000"/>
              </a:buClr>
              <a:buSzPts val="2700"/>
              <a:buFont typeface="Helvetica Neue Light"/>
              <a:buNone/>
            </a:pPr>
            <a:r>
              <a:rPr lang="uk-UA" sz="2700" b="0" i="0" u="none" strike="noStrike" cap="none">
                <a:solidFill>
                  <a:srgbClr val="000000"/>
                </a:solidFill>
                <a:latin typeface="Helvetica Neue Light"/>
                <a:ea typeface="Helvetica Neue Light"/>
                <a:cs typeface="Helvetica Neue Light"/>
                <a:sym typeface="Helvetica Neue Light"/>
              </a:rPr>
              <a:t>Проблеми Вішудхі</a:t>
            </a:r>
            <a:endParaRPr/>
          </a:p>
        </p:txBody>
      </p:sp>
      <p:sp>
        <p:nvSpPr>
          <p:cNvPr id="85" name="Google Shape;85;p9"/>
          <p:cNvSpPr txBox="1"/>
          <p:nvPr/>
        </p:nvSpPr>
        <p:spPr>
          <a:xfrm>
            <a:off x="301375" y="1626325"/>
            <a:ext cx="2794200" cy="2145300"/>
          </a:xfrm>
          <a:prstGeom prst="rect">
            <a:avLst/>
          </a:prstGeom>
          <a:noFill/>
          <a:ln>
            <a:noFill/>
          </a:ln>
        </p:spPr>
        <p:txBody>
          <a:bodyPr spcFirstLastPara="1" wrap="square" lIns="29450" tIns="29450" rIns="29450" bIns="29450" anchor="t" anchorCtr="0">
            <a:spAutoFit/>
          </a:bodyPr>
          <a:lstStyle/>
          <a:p>
            <a:pPr marL="0" marR="0" lvl="0" indent="0" algn="l" rtl="0">
              <a:lnSpc>
                <a:spcPct val="100000"/>
              </a:lnSpc>
              <a:spcBef>
                <a:spcPts val="0"/>
              </a:spcBef>
              <a:spcAft>
                <a:spcPts val="0"/>
              </a:spcAft>
              <a:buClr>
                <a:srgbClr val="000000"/>
              </a:buClr>
              <a:buSzPts val="1900"/>
              <a:buFont typeface="Helvetica Neue"/>
              <a:buNone/>
            </a:pPr>
            <a:r>
              <a:rPr lang="uk-UA" sz="1900" b="1" i="0" u="none" strike="noStrike" cap="none">
                <a:solidFill>
                  <a:srgbClr val="000000"/>
                </a:solidFill>
                <a:latin typeface="Helvetica Neue"/>
                <a:ea typeface="Helvetica Neue"/>
                <a:cs typeface="Helvetica Neue"/>
                <a:sym typeface="Helvetica Neue"/>
              </a:rPr>
              <a:t>Ліва</a:t>
            </a:r>
            <a:endParaRPr/>
          </a:p>
          <a:p>
            <a:pPr marL="292100" marR="0" lvl="0" indent="-260350" algn="l" rtl="0">
              <a:lnSpc>
                <a:spcPct val="100000"/>
              </a:lnSpc>
              <a:spcBef>
                <a:spcPts val="300"/>
              </a:spcBef>
              <a:spcAft>
                <a:spcPts val="0"/>
              </a:spcAft>
              <a:buClr>
                <a:srgbClr val="5C5C5C"/>
              </a:buClr>
              <a:buSzPts val="950"/>
              <a:buFont typeface="Helvetica Neue"/>
              <a:buChar char="●"/>
            </a:pPr>
            <a:r>
              <a:rPr lang="uk-UA" sz="1900" b="0" i="0" u="none" strike="noStrike" cap="none">
                <a:solidFill>
                  <a:srgbClr val="5C5C5C"/>
                </a:solidFill>
                <a:latin typeface="Helvetica Neue"/>
                <a:ea typeface="Helvetica Neue"/>
                <a:cs typeface="Helvetica Neue"/>
                <a:sym typeface="Helvetica Neue"/>
              </a:rPr>
              <a:t>Відчуття провини</a:t>
            </a:r>
            <a:endParaRPr/>
          </a:p>
          <a:p>
            <a:pPr marL="292100" marR="0" lvl="0" indent="-260350" algn="l" rtl="0">
              <a:lnSpc>
                <a:spcPct val="100000"/>
              </a:lnSpc>
              <a:spcBef>
                <a:spcPts val="0"/>
              </a:spcBef>
              <a:spcAft>
                <a:spcPts val="0"/>
              </a:spcAft>
              <a:buClr>
                <a:srgbClr val="5C5C5C"/>
              </a:buClr>
              <a:buSzPts val="950"/>
              <a:buFont typeface="Helvetica Neue"/>
              <a:buChar char="●"/>
            </a:pPr>
            <a:r>
              <a:rPr lang="uk-UA" sz="1900" b="0" i="0" u="none" strike="noStrike" cap="none">
                <a:solidFill>
                  <a:srgbClr val="5C5C5C"/>
                </a:solidFill>
                <a:latin typeface="Helvetica Neue"/>
                <a:ea typeface="Helvetica Neue"/>
                <a:cs typeface="Helvetica Neue"/>
                <a:sym typeface="Helvetica Neue"/>
              </a:rPr>
              <a:t>Низька самооцінка</a:t>
            </a:r>
            <a:endParaRPr/>
          </a:p>
          <a:p>
            <a:pPr marL="292100" marR="0" lvl="0" indent="-260350" algn="l" rtl="0">
              <a:lnSpc>
                <a:spcPct val="100000"/>
              </a:lnSpc>
              <a:spcBef>
                <a:spcPts val="0"/>
              </a:spcBef>
              <a:spcAft>
                <a:spcPts val="0"/>
              </a:spcAft>
              <a:buClr>
                <a:srgbClr val="5C5C5C"/>
              </a:buClr>
              <a:buSzPts val="950"/>
              <a:buFont typeface="Helvetica Neue"/>
              <a:buChar char="●"/>
            </a:pPr>
            <a:r>
              <a:rPr lang="uk-UA" sz="1900" b="0" i="0" u="none" strike="noStrike" cap="none">
                <a:solidFill>
                  <a:srgbClr val="5C5C5C"/>
                </a:solidFill>
                <a:latin typeface="Helvetica Neue"/>
                <a:ea typeface="Helvetica Neue"/>
                <a:cs typeface="Helvetica Neue"/>
                <a:sym typeface="Helvetica Neue"/>
              </a:rPr>
              <a:t>Мовчання, коли потрібно говорити, не висловлювання своїх почуттів</a:t>
            </a:r>
            <a:endParaRPr/>
          </a:p>
        </p:txBody>
      </p:sp>
      <p:sp>
        <p:nvSpPr>
          <p:cNvPr id="86" name="Google Shape;86;p9"/>
          <p:cNvSpPr txBox="1"/>
          <p:nvPr/>
        </p:nvSpPr>
        <p:spPr>
          <a:xfrm>
            <a:off x="3240250" y="1626315"/>
            <a:ext cx="2310300" cy="960000"/>
          </a:xfrm>
          <a:prstGeom prst="rect">
            <a:avLst/>
          </a:prstGeom>
          <a:noFill/>
          <a:ln>
            <a:noFill/>
          </a:ln>
        </p:spPr>
        <p:txBody>
          <a:bodyPr spcFirstLastPara="1" wrap="square" lIns="29450" tIns="29450" rIns="29450" bIns="29450" anchor="t" anchorCtr="0">
            <a:spAutoFit/>
          </a:bodyPr>
          <a:lstStyle/>
          <a:p>
            <a:pPr marL="215900" marR="0" lvl="0" indent="-215900" algn="l" rtl="0">
              <a:lnSpc>
                <a:spcPct val="100000"/>
              </a:lnSpc>
              <a:spcBef>
                <a:spcPts val="0"/>
              </a:spcBef>
              <a:spcAft>
                <a:spcPts val="0"/>
              </a:spcAft>
              <a:buClr>
                <a:srgbClr val="000000"/>
              </a:buClr>
              <a:buSzPts val="1800"/>
              <a:buFont typeface="Helvetica Neue"/>
              <a:buNone/>
            </a:pPr>
            <a:r>
              <a:rPr lang="uk-UA" sz="1800" b="1" i="0" u="none" strike="noStrike" cap="none">
                <a:solidFill>
                  <a:srgbClr val="000000"/>
                </a:solidFill>
                <a:latin typeface="Helvetica Neue"/>
                <a:ea typeface="Helvetica Neue"/>
                <a:cs typeface="Helvetica Neue"/>
                <a:sym typeface="Helvetica Neue"/>
              </a:rPr>
              <a:t>Центральна</a:t>
            </a:r>
            <a:endParaRPr/>
          </a:p>
          <a:p>
            <a:pPr marL="292100" marR="0" lvl="0" indent="-260350" algn="l" rtl="0">
              <a:lnSpc>
                <a:spcPct val="100000"/>
              </a:lnSpc>
              <a:spcBef>
                <a:spcPts val="300"/>
              </a:spcBef>
              <a:spcAft>
                <a:spcPts val="0"/>
              </a:spcAft>
              <a:buClr>
                <a:srgbClr val="747474"/>
              </a:buClr>
              <a:buSzPts val="950"/>
              <a:buFont typeface="Helvetica Neue"/>
              <a:buChar char="●"/>
            </a:pPr>
            <a:r>
              <a:rPr lang="uk-UA" sz="1900" b="0" i="0" u="none" strike="noStrike" cap="none">
                <a:solidFill>
                  <a:srgbClr val="747474"/>
                </a:solidFill>
                <a:latin typeface="Helvetica Neue"/>
                <a:ea typeface="Helvetica Neue"/>
                <a:cs typeface="Helvetica Neue"/>
                <a:sym typeface="Helvetica Neue"/>
              </a:rPr>
              <a:t>Прив’язаність</a:t>
            </a:r>
            <a:endParaRPr/>
          </a:p>
          <a:p>
            <a:pPr marL="292100" marR="0" lvl="0" indent="-260350" algn="l" rtl="0">
              <a:lnSpc>
                <a:spcPct val="100000"/>
              </a:lnSpc>
              <a:spcBef>
                <a:spcPts val="0"/>
              </a:spcBef>
              <a:spcAft>
                <a:spcPts val="0"/>
              </a:spcAft>
              <a:buClr>
                <a:srgbClr val="747474"/>
              </a:buClr>
              <a:buSzPts val="950"/>
              <a:buFont typeface="Helvetica Neue"/>
              <a:buChar char="●"/>
            </a:pPr>
            <a:r>
              <a:rPr lang="uk-UA" sz="1900" b="0" i="0" u="none" strike="noStrike" cap="none">
                <a:solidFill>
                  <a:srgbClr val="747474"/>
                </a:solidFill>
                <a:latin typeface="Helvetica Neue"/>
                <a:ea typeface="Helvetica Neue"/>
                <a:cs typeface="Helvetica Neue"/>
                <a:sym typeface="Helvetica Neue"/>
              </a:rPr>
              <a:t>Індивідуалізм</a:t>
            </a:r>
            <a:endParaRPr/>
          </a:p>
        </p:txBody>
      </p:sp>
      <p:sp>
        <p:nvSpPr>
          <p:cNvPr id="87" name="Google Shape;87;p9"/>
          <p:cNvSpPr txBox="1"/>
          <p:nvPr/>
        </p:nvSpPr>
        <p:spPr>
          <a:xfrm>
            <a:off x="5895500" y="1626325"/>
            <a:ext cx="3065400" cy="2145300"/>
          </a:xfrm>
          <a:prstGeom prst="rect">
            <a:avLst/>
          </a:prstGeom>
          <a:noFill/>
          <a:ln>
            <a:noFill/>
          </a:ln>
        </p:spPr>
        <p:txBody>
          <a:bodyPr spcFirstLastPara="1" wrap="square" lIns="29450" tIns="29450" rIns="29450" bIns="29450" anchor="t" anchorCtr="0">
            <a:spAutoFit/>
          </a:bodyPr>
          <a:lstStyle/>
          <a:p>
            <a:pPr marL="215900" marR="0" lvl="0" indent="-215900" algn="l" rtl="0">
              <a:lnSpc>
                <a:spcPct val="100000"/>
              </a:lnSpc>
              <a:spcBef>
                <a:spcPts val="0"/>
              </a:spcBef>
              <a:spcAft>
                <a:spcPts val="0"/>
              </a:spcAft>
              <a:buClr>
                <a:srgbClr val="000000"/>
              </a:buClr>
              <a:buSzPts val="1900"/>
              <a:buFont typeface="Helvetica Neue"/>
              <a:buNone/>
            </a:pPr>
            <a:r>
              <a:rPr lang="uk-UA" sz="1900" b="1" i="0" u="none" strike="noStrike" cap="none">
                <a:solidFill>
                  <a:srgbClr val="000000"/>
                </a:solidFill>
                <a:latin typeface="Helvetica Neue"/>
                <a:ea typeface="Helvetica Neue"/>
                <a:cs typeface="Helvetica Neue"/>
                <a:sym typeface="Helvetica Neue"/>
              </a:rPr>
              <a:t>Права</a:t>
            </a:r>
            <a:endParaRPr/>
          </a:p>
          <a:p>
            <a:pPr marL="215900" marR="0" lvl="0" indent="-215900" algn="l" rtl="0">
              <a:lnSpc>
                <a:spcPct val="100000"/>
              </a:lnSpc>
              <a:spcBef>
                <a:spcPts val="30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Реакції</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Відчуття переваги над іншими</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Агресивність</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Суворість</a:t>
            </a:r>
            <a:endParaRPr/>
          </a:p>
          <a:p>
            <a:pPr marL="215900" marR="0" lvl="0" indent="-215900" algn="l" rtl="0">
              <a:lnSpc>
                <a:spcPct val="100000"/>
              </a:lnSpc>
              <a:spcBef>
                <a:spcPts val="0"/>
              </a:spcBef>
              <a:spcAft>
                <a:spcPts val="0"/>
              </a:spcAft>
              <a:buClr>
                <a:srgbClr val="747474"/>
              </a:buClr>
              <a:buSzPts val="1900"/>
              <a:buFont typeface="Helvetica Neue"/>
              <a:buChar char="•"/>
            </a:pPr>
            <a:r>
              <a:rPr lang="uk-UA" sz="1900" b="0" i="0" u="none" strike="noStrike" cap="none">
                <a:solidFill>
                  <a:srgbClr val="747474"/>
                </a:solidFill>
                <a:latin typeface="Helvetica Neue"/>
                <a:ea typeface="Helvetica Neue"/>
                <a:cs typeface="Helvetica Neue"/>
                <a:sym typeface="Helvetica Neue"/>
              </a:rPr>
              <a:t>Надмірна </a:t>
            </a:r>
            <a:r>
              <a:rPr lang="uk-UA" sz="1900">
                <a:solidFill>
                  <a:srgbClr val="747474"/>
                </a:solidFill>
                <a:latin typeface="Helvetica Neue"/>
                <a:ea typeface="Helvetica Neue"/>
                <a:cs typeface="Helvetica Neue"/>
                <a:sym typeface="Helvetica Neue"/>
              </a:rPr>
              <a:t>говірливість</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ernPortfolio - Foto - horizontaal">
  <a:themeElements>
    <a:clrScheme name="ModernPortfolio - Foto - horizontaal">
      <a:dk1>
        <a:srgbClr val="000000"/>
      </a:dk1>
      <a:lt1>
        <a:srgbClr val="FFFFFF"/>
      </a:lt1>
      <a:dk2>
        <a:srgbClr val="A7A7A7"/>
      </a:dk2>
      <a:lt2>
        <a:srgbClr val="535353"/>
      </a:lt2>
      <a:accent1>
        <a:srgbClr val="557E8A"/>
      </a:accent1>
      <a:accent2>
        <a:srgbClr val="88885A"/>
      </a:accent2>
      <a:accent3>
        <a:srgbClr val="8F8F8F"/>
      </a:accent3>
      <a:accent4>
        <a:srgbClr val="30474D"/>
      </a:accent4>
      <a:accent5>
        <a:srgbClr val="4C4C32"/>
      </a:accent5>
      <a:accent6>
        <a:srgbClr val="6E6E6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Portfolio - Foto - horizontaal">
  <a:themeElements>
    <a:clrScheme name="ModernPortfolio - Foto - horizontaal">
      <a:dk1>
        <a:srgbClr val="000000"/>
      </a:dk1>
      <a:lt1>
        <a:srgbClr val="FFFFFF"/>
      </a:lt1>
      <a:dk2>
        <a:srgbClr val="A7A7A7"/>
      </a:dk2>
      <a:lt2>
        <a:srgbClr val="535353"/>
      </a:lt2>
      <a:accent1>
        <a:srgbClr val="557E8A"/>
      </a:accent1>
      <a:accent2>
        <a:srgbClr val="88885A"/>
      </a:accent2>
      <a:accent3>
        <a:srgbClr val="8F8F8F"/>
      </a:accent3>
      <a:accent4>
        <a:srgbClr val="30474D"/>
      </a:accent4>
      <a:accent5>
        <a:srgbClr val="4C4C32"/>
      </a:accent5>
      <a:accent6>
        <a:srgbClr val="6E6E6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1008</Words>
  <Application>Microsoft Macintosh PowerPoint</Application>
  <PresentationFormat>Экран (16:9)</PresentationFormat>
  <Paragraphs>124</Paragraphs>
  <Slides>16</Slides>
  <Notes>16</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16</vt:i4>
      </vt:variant>
    </vt:vector>
  </HeadingPairs>
  <TitlesOfParts>
    <vt:vector size="20" baseType="lpstr">
      <vt:lpstr>Helvetica Neue Light</vt:lpstr>
      <vt:lpstr>Arial</vt:lpstr>
      <vt:lpstr>Helvetica Neue</vt:lpstr>
      <vt:lpstr>ModernPortfolio - Foto - horizontaal</vt:lpstr>
      <vt:lpstr>Спілкування та  експресія</vt:lpstr>
      <vt:lpstr>Огляд вечора</vt:lpstr>
      <vt:lpstr>Вішудхі чакра</vt:lpstr>
      <vt:lpstr> </vt:lpstr>
      <vt:lpstr>Як Доброта створює зв’язок</vt:lpstr>
      <vt:lpstr>КУЛЬТУРА ЗВ'ЯЗКУ</vt:lpstr>
      <vt:lpstr>Комунікація</vt:lpstr>
      <vt:lpstr> Якості Вішудхі</vt:lpstr>
      <vt:lpstr>Проблеми Вішудхі</vt:lpstr>
      <vt:lpstr>Стан свідка: що це означає для вас?</vt:lpstr>
      <vt:lpstr>    Буття у стані свідка</vt:lpstr>
      <vt:lpstr>Гарне місце для початку: Посміхнись і весь світ посміхнеться з тобою</vt:lpstr>
      <vt:lpstr>Експресія</vt:lpstr>
      <vt:lpstr> «Ми, науковці, не знаємо, як це зробити»</vt:lpstr>
      <vt:lpstr>Ігри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Спілкування та  експресія</dc:title>
  <cp:lastModifiedBy>Єфременко Дмитро Костянтинович</cp:lastModifiedBy>
  <cp:revision>1</cp:revision>
  <dcterms:modified xsi:type="dcterms:W3CDTF">2022-08-01T19:52:33Z</dcterms:modified>
</cp:coreProperties>
</file>